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7" r:id="rId2"/>
    <p:sldId id="256" r:id="rId3"/>
    <p:sldId id="271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FFE411"/>
    <a:srgbClr val="76B632"/>
    <a:srgbClr val="EDAC1E"/>
    <a:srgbClr val="CC006A"/>
    <a:srgbClr val="0092D2"/>
    <a:srgbClr val="8AB82D"/>
    <a:srgbClr val="5DAC34"/>
    <a:srgbClr val="96B0C1"/>
    <a:srgbClr val="145576"/>
    <a:srgbClr val="5D86A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1102" autoAdjust="0"/>
  </p:normalViewPr>
  <p:slideViewPr>
    <p:cSldViewPr snapToObjects="1">
      <p:cViewPr>
        <p:scale>
          <a:sx n="100" d="100"/>
          <a:sy n="100" d="100"/>
        </p:scale>
        <p:origin x="-5144" y="-528"/>
      </p:cViewPr>
      <p:guideLst>
        <p:guide orient="horz" pos="3366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26AC-D70C-254F-86FE-E696EAF201E8}" type="datetimeFigureOut">
              <a:rPr/>
              <a:pPr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FF99-5D56-9E40-BD12-0E7D1B2419D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26AC-D70C-254F-86FE-E696EAF201E8}" type="datetimeFigureOut">
              <a:rPr/>
              <a:pPr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FF99-5D56-9E40-BD12-0E7D1B2419D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26AC-D70C-254F-86FE-E696EAF201E8}" type="datetimeFigureOut">
              <a:rPr/>
              <a:pPr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FF99-5D56-9E40-BD12-0E7D1B2419D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26AC-D70C-254F-86FE-E696EAF201E8}" type="datetimeFigureOut">
              <a:rPr/>
              <a:pPr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FF99-5D56-9E40-BD12-0E7D1B2419D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26AC-D70C-254F-86FE-E696EAF201E8}" type="datetimeFigureOut">
              <a:rPr/>
              <a:pPr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FF99-5D56-9E40-BD12-0E7D1B2419D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26AC-D70C-254F-86FE-E696EAF201E8}" type="datetimeFigureOut">
              <a:rPr/>
              <a:pPr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FF99-5D56-9E40-BD12-0E7D1B2419D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26AC-D70C-254F-86FE-E696EAF201E8}" type="datetimeFigureOut">
              <a:rPr/>
              <a:pPr/>
              <a:t>10/21/15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FF99-5D56-9E40-BD12-0E7D1B2419D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26AC-D70C-254F-86FE-E696EAF201E8}" type="datetimeFigureOut">
              <a:rPr/>
              <a:pPr/>
              <a:t>10/21/15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FF99-5D56-9E40-BD12-0E7D1B2419D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26AC-D70C-254F-86FE-E696EAF201E8}" type="datetimeFigureOut">
              <a:rPr/>
              <a:pPr/>
              <a:t>10/21/15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FF99-5D56-9E40-BD12-0E7D1B2419D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26AC-D70C-254F-86FE-E696EAF201E8}" type="datetimeFigureOut">
              <a:rPr/>
              <a:pPr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FF99-5D56-9E40-BD12-0E7D1B2419D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26AC-D70C-254F-86FE-E696EAF201E8}" type="datetimeFigureOut">
              <a:rPr/>
              <a:pPr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FF99-5D56-9E40-BD12-0E7D1B2419D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6B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626AC-D70C-254F-86FE-E696EAF201E8}" type="datetimeFigureOut">
              <a:rPr/>
              <a:pPr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EFF99-5D56-9E40-BD12-0E7D1B2419DC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6800" y="1000919"/>
          <a:ext cx="6930932" cy="736419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tableStyleId>{6E25E649-3F16-4E02-A733-19D2CDBF48F0}</a:tableStyleId>
              </a:tblPr>
              <a:tblGrid>
                <a:gridCol w="5737366"/>
                <a:gridCol w="1193566"/>
              </a:tblGrid>
              <a:tr h="1227365">
                <a:tc gridSpan="2">
                  <a:txBody>
                    <a:bodyPr/>
                    <a:lstStyle/>
                    <a:p>
                      <a:pPr algn="l"/>
                      <a:r>
                        <a:rPr lang="en-US" sz="2800" b="0"/>
                        <a:t> Stakeholdergroup</a:t>
                      </a:r>
                    </a:p>
                  </a:txBody>
                  <a:tcPr marL="75629" marR="75629" marT="71258" marB="7125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7365">
                <a:tc>
                  <a:txBody>
                    <a:bodyPr/>
                    <a:lstStyle/>
                    <a:p>
                      <a:r>
                        <a:rPr lang="en-US" sz="1800"/>
                        <a:t>1. Farmer / producer representatives</a:t>
                      </a:r>
                    </a:p>
                  </a:txBody>
                  <a:tcPr marL="75629" marR="75629" marT="71258" marB="7125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11"/>
                    </a:solidFill>
                  </a:tcPr>
                </a:tc>
              </a:tr>
              <a:tr h="12273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>
                          <a:latin typeface="+mn-lt"/>
                        </a:rPr>
                        <a:t>2. </a:t>
                      </a: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Civil society /NGO / Development project representatives</a:t>
                      </a:r>
                    </a:p>
                    <a:p>
                      <a:endParaRPr lang="en-US" sz="1800"/>
                    </a:p>
                  </a:txBody>
                  <a:tcPr marL="75629" marR="75629" marT="71258" marB="7125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B632"/>
                    </a:solidFill>
                  </a:tcPr>
                </a:tc>
              </a:tr>
              <a:tr h="12273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/>
                        <a:t>3. </a:t>
                      </a: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Private sector representatives</a:t>
                      </a:r>
                    </a:p>
                    <a:p>
                      <a:endParaRPr lang="en-US" sz="1800"/>
                    </a:p>
                  </a:txBody>
                  <a:tcPr marL="75629" marR="75629" marT="71258" marB="7125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D2"/>
                    </a:solidFill>
                  </a:tcPr>
                </a:tc>
              </a:tr>
              <a:tr h="12273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/>
                        <a:t>4. </a:t>
                      </a: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Government representatives</a:t>
                      </a:r>
                    </a:p>
                    <a:p>
                      <a:endParaRPr lang="en-US" sz="1800"/>
                    </a:p>
                  </a:txBody>
                  <a:tcPr marL="75629" marR="75629" marT="71258" marB="7125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A"/>
                    </a:solidFill>
                  </a:tcPr>
                </a:tc>
              </a:tr>
              <a:tr h="12273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/>
                        <a:t>5. </a:t>
                      </a: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Representatives from research and training institutes</a:t>
                      </a:r>
                    </a:p>
                    <a:p>
                      <a:endParaRPr lang="en-US" sz="1800"/>
                    </a:p>
                  </a:txBody>
                  <a:tcPr marL="75629" marR="75629" marT="71258" marB="7125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AC1E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5119" y="237526"/>
            <a:ext cx="693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SESSION 1 AND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119" y="237526"/>
            <a:ext cx="693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SESSION 11C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066797"/>
          <a:ext cx="6866733" cy="8271610"/>
        </p:xfrm>
        <a:graphic>
          <a:graphicData uri="http://schemas.openxmlformats.org/drawingml/2006/table">
            <a:tbl>
              <a:tblPr firstRow="1">
                <a:effectLst/>
                <a:tableStyleId>{6E25E649-3F16-4E02-A733-19D2CDBF48F0}</a:tableStyleId>
              </a:tblPr>
              <a:tblGrid>
                <a:gridCol w="2288911"/>
                <a:gridCol w="2288911"/>
                <a:gridCol w="2288911"/>
              </a:tblGrid>
              <a:tr h="1991522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Constraints and challenges that </a:t>
                      </a:r>
                    </a:p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require short-term actions</a:t>
                      </a:r>
                    </a:p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&lt; 1 year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Constraints and challenges that </a:t>
                      </a:r>
                    </a:p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require middle-tterm actions</a:t>
                      </a:r>
                    </a:p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1-5 year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Constraints and challenges that </a:t>
                      </a:r>
                    </a:p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require long-term actions</a:t>
                      </a:r>
                    </a:p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&gt; 5 years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</a:tr>
              <a:tr h="6280088"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119" y="237526"/>
            <a:ext cx="693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SESSION 12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066797"/>
          <a:ext cx="6866732" cy="9272370"/>
        </p:xfrm>
        <a:graphic>
          <a:graphicData uri="http://schemas.openxmlformats.org/drawingml/2006/table">
            <a:tbl>
              <a:tblPr firstRow="1">
                <a:effectLst/>
                <a:tableStyleId>{6E25E649-3F16-4E02-A733-19D2CDBF48F0}</a:tableStyleId>
              </a:tblPr>
              <a:tblGrid>
                <a:gridCol w="1716683"/>
                <a:gridCol w="1716683"/>
                <a:gridCol w="1716683"/>
                <a:gridCol w="1716683"/>
              </a:tblGrid>
              <a:tr h="1381922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Agricultural productivity research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Natural Resource Management research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Institutional,</a:t>
                      </a:r>
                      <a:r>
                        <a:rPr lang="en-US" sz="1800" b="0" baseline="0">
                          <a:solidFill>
                            <a:srgbClr val="FFFFFF"/>
                          </a:solidFill>
                        </a:rPr>
                        <a:t> policy and market </a:t>
                      </a:r>
                    </a:p>
                    <a:p>
                      <a:pPr algn="ctr"/>
                      <a:r>
                        <a:rPr lang="en-US" sz="1800" b="0" baseline="0">
                          <a:solidFill>
                            <a:srgbClr val="FFFFFF"/>
                          </a:solidFill>
                        </a:rPr>
                        <a:t>research</a:t>
                      </a:r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Nutrition, gender and other types of research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</a:tr>
              <a:tr h="13819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300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30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livestock feed production, soil fertility, intercropping, weed control research, breeding fertilizer trials, etc.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300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30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research on soil erosion, agro- forestry, water management, dimate change research, etc. </a:t>
                      </a:r>
                    </a:p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300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30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research on markets / value chain dynamics, gender, policy development and implementation, land tenure, multi-stake- holder processes, etc.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30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300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30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dietary needs assessment, analysis of nutrient intake, research related to inclusion of gneder and age groups, etc.</a:t>
                      </a:r>
                    </a:p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</a:tr>
              <a:tr h="6280088"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119" y="237526"/>
            <a:ext cx="693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SESSION 13A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066797"/>
          <a:ext cx="6866732" cy="9309618"/>
        </p:xfrm>
        <a:graphic>
          <a:graphicData uri="http://schemas.openxmlformats.org/drawingml/2006/table">
            <a:tbl>
              <a:tblPr firstRow="1">
                <a:effectLst/>
                <a:tableStyleId>{6E25E649-3F16-4E02-A733-19D2CDBF48F0}</a:tableStyleId>
              </a:tblPr>
              <a:tblGrid>
                <a:gridCol w="1716683"/>
                <a:gridCol w="1716683"/>
                <a:gridCol w="1716683"/>
                <a:gridCol w="1716683"/>
              </a:tblGrid>
              <a:tr h="576613">
                <a:tc gridSpan="4">
                  <a:txBody>
                    <a:bodyPr/>
                    <a:lstStyle/>
                    <a:p>
                      <a:pPr algn="l"/>
                      <a:r>
                        <a:rPr lang="en-US" sz="2800" b="0">
                          <a:solidFill>
                            <a:srgbClr val="FFFFFF"/>
                          </a:solidFill>
                        </a:rPr>
                        <a:t> Women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</a:tr>
              <a:tr h="1172622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Productivity research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Natural Resource Management research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Institutional,</a:t>
                      </a:r>
                      <a:r>
                        <a:rPr lang="en-US" sz="1800" b="0" baseline="0">
                          <a:solidFill>
                            <a:srgbClr val="FFFFFF"/>
                          </a:solidFill>
                        </a:rPr>
                        <a:t> policy and market </a:t>
                      </a:r>
                    </a:p>
                    <a:p>
                      <a:pPr algn="ctr"/>
                      <a:r>
                        <a:rPr lang="en-US" sz="1800" b="0" baseline="0">
                          <a:solidFill>
                            <a:srgbClr val="FFFFFF"/>
                          </a:solidFill>
                        </a:rPr>
                        <a:t>research</a:t>
                      </a:r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Nutrition, gender and other types of research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</a:tr>
              <a:tr h="15651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300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30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livestock feed production, soil fertility, intercropping, weed control research, breeding fertilizer trials, etc.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300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30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research on soil erosion, agro- forestry, water management, dimate change research, etc. </a:t>
                      </a:r>
                    </a:p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300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30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research on markets / value chain dynamics, gender, policy development and implementation, land tenure, multi-stake- holder processes, etc.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30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300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30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nutrition, gender research, etc.</a:t>
                      </a:r>
                    </a:p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</a:tr>
              <a:tr h="1183229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3229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3229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3229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3229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5119" y="237526"/>
            <a:ext cx="693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SESSION 13A </a:t>
            </a:r>
            <a:r>
              <a:rPr lang="en-US" sz="2400"/>
              <a:t>continued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1066797"/>
          <a:ext cx="6866732" cy="9309618"/>
        </p:xfrm>
        <a:graphic>
          <a:graphicData uri="http://schemas.openxmlformats.org/drawingml/2006/table">
            <a:tbl>
              <a:tblPr firstRow="1">
                <a:effectLst/>
                <a:tableStyleId>{6E25E649-3F16-4E02-A733-19D2CDBF48F0}</a:tableStyleId>
              </a:tblPr>
              <a:tblGrid>
                <a:gridCol w="1716683"/>
                <a:gridCol w="1716683"/>
                <a:gridCol w="1716683"/>
                <a:gridCol w="1716683"/>
              </a:tblGrid>
              <a:tr h="576613">
                <a:tc gridSpan="4">
                  <a:txBody>
                    <a:bodyPr/>
                    <a:lstStyle/>
                    <a:p>
                      <a:pPr algn="l"/>
                      <a:r>
                        <a:rPr lang="en-US" sz="2800" b="0">
                          <a:solidFill>
                            <a:srgbClr val="FFFFFF"/>
                          </a:solidFill>
                        </a:rPr>
                        <a:t> Men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</a:tr>
              <a:tr h="1172622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Productivity research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Natural Resource Management research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Institutional,</a:t>
                      </a:r>
                      <a:r>
                        <a:rPr lang="en-US" sz="1800" b="0" baseline="0">
                          <a:solidFill>
                            <a:srgbClr val="FFFFFF"/>
                          </a:solidFill>
                        </a:rPr>
                        <a:t> policy and market </a:t>
                      </a:r>
                    </a:p>
                    <a:p>
                      <a:pPr algn="ctr"/>
                      <a:r>
                        <a:rPr lang="en-US" sz="1800" b="0" baseline="0">
                          <a:solidFill>
                            <a:srgbClr val="FFFFFF"/>
                          </a:solidFill>
                        </a:rPr>
                        <a:t>research</a:t>
                      </a:r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Nutrition, gender and other types of research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</a:tr>
              <a:tr h="15651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300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30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livestock feed production, soil fertility, intercropping, weed control research, breeding fertilizer trials, etc.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300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30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research on soil erosion, agro- forestry, water management, dimate change research, etc. </a:t>
                      </a:r>
                    </a:p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300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30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research on markets / value chain dynamics, gender, policy development and implementation, land tenure, multi-stake- holder processes, etc.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30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300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30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nutrition, gender research, etc.</a:t>
                      </a:r>
                    </a:p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</a:tr>
              <a:tr h="1183229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3229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3229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3229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3229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119" y="237526"/>
            <a:ext cx="693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SESSION 13B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066797"/>
          <a:ext cx="6866732" cy="7596069"/>
        </p:xfrm>
        <a:graphic>
          <a:graphicData uri="http://schemas.openxmlformats.org/drawingml/2006/table">
            <a:tbl>
              <a:tblPr firstRow="1">
                <a:effectLst/>
                <a:tableStyleId>{6E25E649-3F16-4E02-A733-19D2CDBF48F0}</a:tableStyleId>
              </a:tblPr>
              <a:tblGrid>
                <a:gridCol w="1716683"/>
                <a:gridCol w="1716683"/>
                <a:gridCol w="1716683"/>
                <a:gridCol w="1716683"/>
              </a:tblGrid>
              <a:tr h="1229522">
                <a:tc gridSpan="4">
                  <a:txBody>
                    <a:bodyPr/>
                    <a:lstStyle/>
                    <a:p>
                      <a:pPr algn="l"/>
                      <a:r>
                        <a:rPr lang="en-US" sz="2800" b="0">
                          <a:solidFill>
                            <a:srgbClr val="FFFFFF"/>
                          </a:solidFill>
                        </a:rPr>
                        <a:t> Overall top-3 under different</a:t>
                      </a:r>
                      <a:r>
                        <a:rPr lang="en-US" sz="2800" b="0" baseline="0">
                          <a:solidFill>
                            <a:srgbClr val="FFFFFF"/>
                          </a:solidFill>
                        </a:rPr>
                        <a:t> research for  </a:t>
                      </a:r>
                    </a:p>
                    <a:p>
                      <a:pPr algn="l"/>
                      <a:r>
                        <a:rPr lang="en-US" sz="2800" b="0" baseline="0">
                          <a:solidFill>
                            <a:srgbClr val="FFFFFF"/>
                          </a:solidFill>
                        </a:rPr>
                        <a:t> development domains</a:t>
                      </a:r>
                    </a:p>
                    <a:p>
                      <a:pPr algn="l"/>
                      <a:endParaRPr lang="en-US" sz="2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</a:tr>
              <a:tr h="1172622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Productivity research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Natural Resource Management research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Institutional,</a:t>
                      </a:r>
                      <a:r>
                        <a:rPr lang="en-US" sz="1800" b="0" baseline="0">
                          <a:solidFill>
                            <a:srgbClr val="FFFFFF"/>
                          </a:solidFill>
                        </a:rPr>
                        <a:t> policy and market </a:t>
                      </a:r>
                    </a:p>
                    <a:p>
                      <a:pPr algn="ctr"/>
                      <a:r>
                        <a:rPr lang="en-US" sz="1800" b="0" baseline="0">
                          <a:solidFill>
                            <a:srgbClr val="FFFFFF"/>
                          </a:solidFill>
                        </a:rPr>
                        <a:t>research</a:t>
                      </a:r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Nutrition, gender and other types of research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</a:tr>
              <a:tr h="15651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300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30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livestock feed production, soil fertility, intercropping, weed control research, breeding fertilizer trials, etc.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300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30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research on soil erosion, agro- forestry, water management, dimate change research, etc. </a:t>
                      </a:r>
                    </a:p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300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30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research on markets / value chain dynamics, gender, policy development and implementation, land tenure, multi-stake- holder processes, etc.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30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300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30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nutrition, gender research, etc.</a:t>
                      </a:r>
                    </a:p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</a:tr>
              <a:tr h="1183229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3229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3229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119" y="237526"/>
            <a:ext cx="693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M&amp;E ACTIVITY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54940" y="2753519"/>
            <a:ext cx="5852970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9625" y="1458119"/>
            <a:ext cx="1219200" cy="63987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9960"/>
              </a:lnSpc>
            </a:pPr>
            <a:r>
              <a:rPr lang="en-US" b="1">
                <a:solidFill>
                  <a:schemeClr val="bg1"/>
                </a:solidFill>
              </a:rPr>
              <a:t>0 %</a:t>
            </a:r>
          </a:p>
          <a:p>
            <a:pPr>
              <a:lnSpc>
                <a:spcPts val="9960"/>
              </a:lnSpc>
            </a:pPr>
            <a:r>
              <a:rPr lang="en-US" b="1">
                <a:solidFill>
                  <a:schemeClr val="bg1"/>
                </a:solidFill>
              </a:rPr>
              <a:t>0 %</a:t>
            </a:r>
          </a:p>
          <a:p>
            <a:pPr>
              <a:lnSpc>
                <a:spcPts val="9960"/>
              </a:lnSpc>
            </a:pPr>
            <a:r>
              <a:rPr lang="en-US" b="1">
                <a:solidFill>
                  <a:schemeClr val="bg1"/>
                </a:solidFill>
              </a:rPr>
              <a:t>0 %</a:t>
            </a:r>
          </a:p>
          <a:p>
            <a:pPr>
              <a:lnSpc>
                <a:spcPts val="9960"/>
              </a:lnSpc>
            </a:pPr>
            <a:r>
              <a:rPr lang="en-US" b="1">
                <a:solidFill>
                  <a:schemeClr val="bg1"/>
                </a:solidFill>
              </a:rPr>
              <a:t>0 %</a:t>
            </a:r>
          </a:p>
          <a:p>
            <a:pPr>
              <a:lnSpc>
                <a:spcPts val="9960"/>
              </a:lnSpc>
            </a:pPr>
            <a:r>
              <a:rPr lang="en-US" b="1">
                <a:solidFill>
                  <a:schemeClr val="bg1"/>
                </a:solidFill>
              </a:rPr>
              <a:t>0 %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8710" y="1458119"/>
            <a:ext cx="1219200" cy="63987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ts val="9960"/>
              </a:lnSpc>
            </a:pPr>
            <a:r>
              <a:rPr lang="en-US" b="1">
                <a:solidFill>
                  <a:schemeClr val="bg1"/>
                </a:solidFill>
              </a:rPr>
              <a:t>100 %</a:t>
            </a:r>
          </a:p>
          <a:p>
            <a:pPr algn="r">
              <a:lnSpc>
                <a:spcPts val="9960"/>
              </a:lnSpc>
            </a:pPr>
            <a:r>
              <a:rPr lang="en-US" b="1">
                <a:solidFill>
                  <a:schemeClr val="bg1"/>
                </a:solidFill>
              </a:rPr>
              <a:t>100 %</a:t>
            </a:r>
          </a:p>
          <a:p>
            <a:pPr algn="r">
              <a:lnSpc>
                <a:spcPts val="9960"/>
              </a:lnSpc>
            </a:pPr>
            <a:r>
              <a:rPr lang="en-US" b="1">
                <a:solidFill>
                  <a:schemeClr val="bg1"/>
                </a:solidFill>
              </a:rPr>
              <a:t>100 %</a:t>
            </a:r>
          </a:p>
          <a:p>
            <a:pPr algn="r">
              <a:lnSpc>
                <a:spcPts val="9960"/>
              </a:lnSpc>
            </a:pPr>
            <a:r>
              <a:rPr lang="en-US" b="1">
                <a:solidFill>
                  <a:schemeClr val="bg1"/>
                </a:solidFill>
              </a:rPr>
              <a:t>100 %</a:t>
            </a:r>
          </a:p>
          <a:p>
            <a:pPr algn="r">
              <a:lnSpc>
                <a:spcPts val="9960"/>
              </a:lnSpc>
            </a:pPr>
            <a:r>
              <a:rPr lang="en-US" b="1">
                <a:solidFill>
                  <a:schemeClr val="bg1"/>
                </a:solidFill>
              </a:rPr>
              <a:t>100 %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425" y="1610519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Not addressed at all</a:t>
            </a:r>
          </a:p>
          <a:p>
            <a:pPr algn="ctr"/>
            <a:endParaRPr lang="en-US" sz="1400"/>
          </a:p>
        </p:txBody>
      </p:sp>
      <p:sp>
        <p:nvSpPr>
          <p:cNvPr id="9" name="TextBox 8"/>
          <p:cNvSpPr txBox="1"/>
          <p:nvPr/>
        </p:nvSpPr>
        <p:spPr>
          <a:xfrm>
            <a:off x="5686425" y="1610519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Fully</a:t>
            </a:r>
          </a:p>
          <a:p>
            <a:pPr algn="ctr"/>
            <a:r>
              <a:rPr lang="en-US" sz="1400"/>
              <a:t>addressed</a:t>
            </a:r>
          </a:p>
          <a:p>
            <a:pPr algn="ctr"/>
            <a:endParaRPr lang="en-US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119" y="237526"/>
            <a:ext cx="693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M&amp;E ACTIVITY 2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1066798"/>
          <a:ext cx="6866727" cy="8773324"/>
        </p:xfrm>
        <a:graphic>
          <a:graphicData uri="http://schemas.openxmlformats.org/drawingml/2006/table">
            <a:tbl>
              <a:tblPr firstRow="1">
                <a:effectLst/>
                <a:tableStyleId>{6E25E649-3F16-4E02-A733-19D2CDBF48F0}</a:tableStyleId>
              </a:tblPr>
              <a:tblGrid>
                <a:gridCol w="1190625"/>
                <a:gridCol w="946017"/>
                <a:gridCol w="946017"/>
                <a:gridCol w="946017"/>
                <a:gridCol w="946017"/>
                <a:gridCol w="946017"/>
                <a:gridCol w="946017"/>
              </a:tblGrid>
              <a:tr h="910636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FFFFFF"/>
                          </a:solidFill>
                        </a:rPr>
                        <a:t>Prioritised</a:t>
                      </a:r>
                    </a:p>
                    <a:p>
                      <a:pPr algn="ctr"/>
                      <a:r>
                        <a:rPr lang="en-US" sz="1200" b="0">
                          <a:solidFill>
                            <a:srgbClr val="FFFFFF"/>
                          </a:solidFill>
                        </a:rPr>
                        <a:t>productivity</a:t>
                      </a:r>
                    </a:p>
                    <a:p>
                      <a:pPr algn="ctr"/>
                      <a:r>
                        <a:rPr lang="en-US" sz="1200" b="0">
                          <a:solidFill>
                            <a:srgbClr val="FFFFFF"/>
                          </a:solidFill>
                        </a:rPr>
                        <a:t>constraint 1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FFFFFF"/>
                          </a:solidFill>
                        </a:rPr>
                        <a:t>Prioritised</a:t>
                      </a:r>
                    </a:p>
                    <a:p>
                      <a:pPr algn="ctr"/>
                      <a:r>
                        <a:rPr lang="en-US" sz="1200" b="0">
                          <a:solidFill>
                            <a:srgbClr val="FFFFFF"/>
                          </a:solidFill>
                        </a:rPr>
                        <a:t>NSM</a:t>
                      </a:r>
                    </a:p>
                    <a:p>
                      <a:pPr algn="ctr"/>
                      <a:r>
                        <a:rPr lang="en-US" sz="1200" b="0">
                          <a:solidFill>
                            <a:srgbClr val="FFFFFF"/>
                          </a:solidFill>
                        </a:rPr>
                        <a:t>constraint 1</a:t>
                      </a:r>
                    </a:p>
                    <a:p>
                      <a:pPr algn="ctr"/>
                      <a:endParaRPr lang="en-US" sz="12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FFFFFF"/>
                          </a:solidFill>
                        </a:rPr>
                        <a:t>Prioritised</a:t>
                      </a:r>
                    </a:p>
                    <a:p>
                      <a:pPr algn="ctr"/>
                      <a:r>
                        <a:rPr lang="en-US" sz="1200" b="0">
                          <a:solidFill>
                            <a:srgbClr val="FFFFFF"/>
                          </a:solidFill>
                        </a:rPr>
                        <a:t>institutions and market</a:t>
                      </a:r>
                    </a:p>
                    <a:p>
                      <a:pPr algn="ctr"/>
                      <a:r>
                        <a:rPr lang="en-US" sz="1200" b="0">
                          <a:solidFill>
                            <a:srgbClr val="FFFFFF"/>
                          </a:solidFill>
                        </a:rPr>
                        <a:t>constraint 1</a:t>
                      </a:r>
                    </a:p>
                    <a:p>
                      <a:pPr algn="ctr"/>
                      <a:endParaRPr lang="en-US" sz="12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FFFFFF"/>
                          </a:solidFill>
                        </a:rPr>
                        <a:t>Prioritised</a:t>
                      </a:r>
                    </a:p>
                    <a:p>
                      <a:pPr algn="ctr"/>
                      <a:r>
                        <a:rPr lang="en-US" sz="1200" b="0">
                          <a:solidFill>
                            <a:srgbClr val="FFFFFF"/>
                          </a:solidFill>
                        </a:rPr>
                        <a:t>gender</a:t>
                      </a:r>
                    </a:p>
                    <a:p>
                      <a:pPr algn="ctr"/>
                      <a:r>
                        <a:rPr lang="en-US" sz="1200" b="0">
                          <a:solidFill>
                            <a:srgbClr val="FFFFFF"/>
                          </a:solidFill>
                        </a:rPr>
                        <a:t>constraint 1</a:t>
                      </a:r>
                    </a:p>
                    <a:p>
                      <a:pPr algn="ctr"/>
                      <a:endParaRPr lang="en-US" sz="12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FFFFFF"/>
                          </a:solidFill>
                        </a:rPr>
                        <a:t>Prioritisednutrition</a:t>
                      </a:r>
                    </a:p>
                    <a:p>
                      <a:pPr algn="ctr"/>
                      <a:r>
                        <a:rPr lang="en-US" sz="1200" b="0">
                          <a:solidFill>
                            <a:srgbClr val="FFFFFF"/>
                          </a:solidFill>
                        </a:rPr>
                        <a:t>constraint 1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FFFFFF"/>
                          </a:solidFill>
                        </a:rPr>
                        <a:t>Etc.</a:t>
                      </a:r>
                    </a:p>
                    <a:p>
                      <a:pPr algn="ctr"/>
                      <a:endParaRPr lang="en-US" sz="12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</a:tr>
              <a:tr h="13104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Research for development activity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300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300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300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30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300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104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Research for development activity 2</a:t>
                      </a:r>
                    </a:p>
                    <a:p>
                      <a:pPr algn="l"/>
                      <a:endParaRPr lang="en-US" sz="1400" baseline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04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Research for development activity 3</a:t>
                      </a:r>
                    </a:p>
                    <a:p>
                      <a:pPr algn="l"/>
                      <a:endParaRPr lang="en-US" sz="1400" baseline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04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Research for development activity 4</a:t>
                      </a:r>
                    </a:p>
                    <a:p>
                      <a:pPr algn="l"/>
                      <a:endParaRPr lang="en-US" sz="1400" baseline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04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Research for development activity 5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04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baseline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Etcetera</a:t>
                      </a:r>
                    </a:p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119" y="237526"/>
            <a:ext cx="693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M&amp;E ACTIVITY 3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066798"/>
          <a:ext cx="6866727" cy="8822807"/>
        </p:xfrm>
        <a:graphic>
          <a:graphicData uri="http://schemas.openxmlformats.org/drawingml/2006/table">
            <a:tbl>
              <a:tblPr firstRow="1">
                <a:effectLst/>
                <a:tableStyleId>{6E25E649-3F16-4E02-A733-19D2CDBF48F0}</a:tableStyleId>
              </a:tblPr>
              <a:tblGrid>
                <a:gridCol w="1190625"/>
                <a:gridCol w="946017"/>
                <a:gridCol w="946017"/>
                <a:gridCol w="946017"/>
                <a:gridCol w="946017"/>
                <a:gridCol w="946017"/>
                <a:gridCol w="946017"/>
              </a:tblGrid>
              <a:tr h="910636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FFFF"/>
                          </a:solidFill>
                        </a:rPr>
                        <a:t>Project /program</a:t>
                      </a:r>
                    </a:p>
                    <a:p>
                      <a:pPr algn="ctr"/>
                      <a:r>
                        <a:rPr lang="en-US" sz="1400" b="0">
                          <a:solidFill>
                            <a:srgbClr val="FFFFFF"/>
                          </a:solidFill>
                        </a:rPr>
                        <a:t>objective 1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FFFF"/>
                          </a:solidFill>
                        </a:rPr>
                        <a:t>Project /program</a:t>
                      </a:r>
                    </a:p>
                    <a:p>
                      <a:pPr algn="ctr"/>
                      <a:r>
                        <a:rPr lang="en-US" sz="1400" b="0">
                          <a:solidFill>
                            <a:srgbClr val="FFFFFF"/>
                          </a:solidFill>
                        </a:rPr>
                        <a:t>objective 2</a:t>
                      </a:r>
                    </a:p>
                    <a:p>
                      <a:pPr algn="ctr"/>
                      <a:endParaRPr lang="en-US" sz="14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FFFF"/>
                          </a:solidFill>
                        </a:rPr>
                        <a:t>Project /program</a:t>
                      </a:r>
                    </a:p>
                    <a:p>
                      <a:pPr algn="ctr"/>
                      <a:r>
                        <a:rPr lang="en-US" sz="1400" b="0">
                          <a:solidFill>
                            <a:srgbClr val="FFFFFF"/>
                          </a:solidFill>
                        </a:rPr>
                        <a:t>objective 3</a:t>
                      </a:r>
                    </a:p>
                    <a:p>
                      <a:pPr algn="ctr"/>
                      <a:endParaRPr lang="en-US" sz="14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FFFF"/>
                          </a:solidFill>
                        </a:rPr>
                        <a:t>Project /program</a:t>
                      </a:r>
                    </a:p>
                    <a:p>
                      <a:pPr algn="ctr"/>
                      <a:r>
                        <a:rPr lang="en-US" sz="1400" b="0">
                          <a:solidFill>
                            <a:srgbClr val="FFFFFF"/>
                          </a:solidFill>
                        </a:rPr>
                        <a:t>objective 4</a:t>
                      </a:r>
                    </a:p>
                    <a:p>
                      <a:pPr algn="ctr"/>
                      <a:endParaRPr lang="en-US" sz="14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FFFF"/>
                          </a:solidFill>
                        </a:rPr>
                        <a:t>Project /program</a:t>
                      </a:r>
                    </a:p>
                    <a:p>
                      <a:pPr algn="ctr"/>
                      <a:r>
                        <a:rPr lang="en-US" sz="1400" b="0">
                          <a:solidFill>
                            <a:srgbClr val="FFFFFF"/>
                          </a:solidFill>
                        </a:rPr>
                        <a:t>objective 5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FFFF"/>
                          </a:solidFill>
                        </a:rPr>
                        <a:t>Etcetera</a:t>
                      </a:r>
                    </a:p>
                    <a:p>
                      <a:pPr algn="ctr"/>
                      <a:endParaRPr lang="en-US" sz="14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</a:tr>
              <a:tr h="13104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Research for development activity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300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300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300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30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300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104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Research for development activity 2</a:t>
                      </a:r>
                    </a:p>
                    <a:p>
                      <a:pPr algn="l"/>
                      <a:endParaRPr lang="en-US" sz="1400" baseline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04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Research for development activity 3</a:t>
                      </a:r>
                    </a:p>
                    <a:p>
                      <a:pPr algn="l"/>
                      <a:endParaRPr lang="en-US" sz="1400" baseline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04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Research for development activity 4</a:t>
                      </a:r>
                    </a:p>
                    <a:p>
                      <a:pPr algn="l"/>
                      <a:endParaRPr lang="en-US" sz="1400" baseline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04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Research for development activity 5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04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baseline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Etcetera</a:t>
                      </a:r>
                    </a:p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6800" y="1000919"/>
          <a:ext cx="6932613" cy="8550914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tableStyleId>{6E25E649-3F16-4E02-A733-19D2CDBF48F0}</a:tableStyleId>
              </a:tblPr>
              <a:tblGrid>
                <a:gridCol w="3083625"/>
                <a:gridCol w="641498"/>
                <a:gridCol w="641498"/>
                <a:gridCol w="641498"/>
                <a:gridCol w="641498"/>
                <a:gridCol w="641498"/>
                <a:gridCol w="641498"/>
              </a:tblGrid>
              <a:tr h="1227365">
                <a:tc gridSpan="7">
                  <a:txBody>
                    <a:bodyPr/>
                    <a:lstStyle/>
                    <a:p>
                      <a:pPr algn="l"/>
                      <a:r>
                        <a:rPr lang="en-US" sz="2800"/>
                        <a:t> </a:t>
                      </a:r>
                      <a:r>
                        <a:rPr lang="en-US" sz="2800" b="0"/>
                        <a:t>Different dimensions of constraint</a:t>
                      </a:r>
                    </a:p>
                  </a:txBody>
                  <a:tcPr marL="75629" marR="75629" marT="71258" marB="7125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6724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L="75629" marR="75629" marT="71258" marB="7125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Biophysical</a:t>
                      </a:r>
                    </a:p>
                  </a:txBody>
                  <a:tcPr marL="75629" marR="75629" marT="71258" marB="71258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Technological</a:t>
                      </a:r>
                    </a:p>
                  </a:txBody>
                  <a:tcPr marL="75629" marR="75629" marT="71258" marB="71258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Socio-cultural</a:t>
                      </a:r>
                    </a:p>
                  </a:txBody>
                  <a:tcPr marL="75629" marR="75629" marT="71258" marB="71258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Economic</a:t>
                      </a:r>
                    </a:p>
                  </a:txBody>
                  <a:tcPr marL="75629" marR="75629" marT="71258" marB="71258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Institutional</a:t>
                      </a:r>
                    </a:p>
                  </a:txBody>
                  <a:tcPr marL="75629" marR="75629" marT="71258" marB="71258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Political</a:t>
                      </a:r>
                    </a:p>
                  </a:txBody>
                  <a:tcPr marL="75629" marR="75629" marT="71258" marB="71258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</a:tr>
              <a:tr h="1227365">
                <a:tc>
                  <a:txBody>
                    <a:bodyPr/>
                    <a:lstStyle/>
                    <a:p>
                      <a:r>
                        <a:rPr lang="en-US" sz="1400"/>
                        <a:t>1.</a:t>
                      </a:r>
                    </a:p>
                  </a:txBody>
                  <a:tcPr marL="75629" marR="75629" marT="71258" marB="7125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7365">
                <a:tc>
                  <a:txBody>
                    <a:bodyPr/>
                    <a:lstStyle/>
                    <a:p>
                      <a:r>
                        <a:rPr lang="en-US" sz="1400"/>
                        <a:t>2.</a:t>
                      </a:r>
                    </a:p>
                  </a:txBody>
                  <a:tcPr marL="75629" marR="75629" marT="71258" marB="7125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7365">
                <a:tc>
                  <a:txBody>
                    <a:bodyPr/>
                    <a:lstStyle/>
                    <a:p>
                      <a:r>
                        <a:rPr lang="en-US" sz="1400"/>
                        <a:t>3.</a:t>
                      </a:r>
                    </a:p>
                  </a:txBody>
                  <a:tcPr marL="75629" marR="75629" marT="71258" marB="7125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7365">
                <a:tc>
                  <a:txBody>
                    <a:bodyPr/>
                    <a:lstStyle/>
                    <a:p>
                      <a:r>
                        <a:rPr lang="en-US" sz="1400"/>
                        <a:t>4.</a:t>
                      </a:r>
                    </a:p>
                  </a:txBody>
                  <a:tcPr marL="75629" marR="75629" marT="71258" marB="7125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7365">
                <a:tc>
                  <a:txBody>
                    <a:bodyPr/>
                    <a:lstStyle/>
                    <a:p>
                      <a:r>
                        <a:rPr lang="en-US" sz="1400"/>
                        <a:t>5.</a:t>
                      </a:r>
                    </a:p>
                  </a:txBody>
                  <a:tcPr marL="75629" marR="75629" marT="71258" marB="7125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5119" y="237526"/>
            <a:ext cx="693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SESSION 3 AND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5119" y="237526"/>
            <a:ext cx="693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SESSION 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994408"/>
          <a:ext cx="6829426" cy="9074311"/>
        </p:xfrm>
        <a:graphic>
          <a:graphicData uri="http://schemas.openxmlformats.org/drawingml/2006/table">
            <a:tbl>
              <a:tblPr firstRow="1">
                <a:effectLst/>
                <a:tableStyleId>{6E25E649-3F16-4E02-A733-19D2CDBF48F0}</a:tableStyleId>
              </a:tblPr>
              <a:tblGrid>
                <a:gridCol w="4238625"/>
                <a:gridCol w="2590801"/>
              </a:tblGrid>
              <a:tr h="543721">
                <a:tc gridSpan="2">
                  <a:txBody>
                    <a:bodyPr/>
                    <a:lstStyle/>
                    <a:p>
                      <a:pPr algn="l">
                        <a:lnSpc>
                          <a:spcPts val="2960"/>
                        </a:lnSpc>
                      </a:pPr>
                      <a:r>
                        <a:rPr lang="en-US" sz="2400" b="0">
                          <a:solidFill>
                            <a:srgbClr val="FFFFFF"/>
                          </a:solidFill>
                        </a:rPr>
                        <a:t>What is causing the constraints and challenges?</a:t>
                      </a:r>
                      <a:endParaRPr lang="en-US" sz="240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rgbClr val="FFFFFF"/>
                          </a:solidFill>
                        </a:rPr>
                        <a:t> 1. Infrastructure and assets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32560">
                <a:tc>
                  <a:txBody>
                    <a:bodyPr/>
                    <a:lstStyle/>
                    <a:p>
                      <a:pPr marL="180000" indent="-180000" algn="l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Roads, irrigation schemes, agricultural inputs distribution </a:t>
                      </a:r>
                    </a:p>
                    <a:p>
                      <a:pPr marL="180000" indent="-180000" algn="l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Telecommunication </a:t>
                      </a:r>
                    </a:p>
                    <a:p>
                      <a:pPr marL="180000" indent="-180000" algn="l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Financial infrastructure </a:t>
                      </a:r>
                    </a:p>
                    <a:p>
                      <a:pPr marL="180000" indent="-180000" algn="l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Assets, such as vehicles for transport workers or agricultural produce </a:t>
                      </a:r>
                    </a:p>
                    <a:p>
                      <a:pPr marL="180000" indent="-180000" algn="l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Agricultural machines </a:t>
                      </a:r>
                    </a:p>
                    <a:p>
                      <a:pPr marL="180000" indent="-180000" algn="l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Agricultural inputs/ seeds</a:t>
                      </a:r>
                      <a:b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baseline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9560">
                <a:tc gridSpan="2"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</a:rPr>
                        <a:t> 2. Institutions</a:t>
                      </a:r>
                    </a:p>
                    <a:p>
                      <a:pPr marL="342900" indent="-342900" rtl="0">
                        <a:lnSpc>
                          <a:spcPts val="2400"/>
                        </a:lnSpc>
                        <a:buFont typeface="+mj-lt"/>
                        <a:buNone/>
                      </a:pPr>
                      <a:endParaRPr lang="en-US" sz="1200" baseline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3820">
                <a:tc>
                  <a:txBody>
                    <a:bodyPr/>
                    <a:lstStyle/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Agricultural policies</a:t>
                      </a:r>
                    </a:p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Laws</a:t>
                      </a:r>
                    </a:p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Regulation, incentives</a:t>
                      </a:r>
                    </a:p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(Food) quality standards</a:t>
                      </a:r>
                    </a:p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Agricultural subsidies</a:t>
                      </a:r>
                    </a:p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Monitoring and Evaluation </a:t>
                      </a:r>
                    </a:p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Organisational mandates </a:t>
                      </a:r>
                    </a:p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 (access) </a:t>
                      </a:r>
                    </a:p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Trade agreements </a:t>
                      </a:r>
                    </a:p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Social-cultural norms and values</a:t>
                      </a:r>
                    </a:p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Informal rules of the game </a:t>
                      </a:r>
                    </a:p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Lobby </a:t>
                      </a:r>
                    </a:p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Resistance to change </a:t>
                      </a:r>
                      <a:endParaRPr lang="en-US" sz="1200" baseline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180000" marR="0" indent="-180000" algn="l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</a:rPr>
                        <a:t> 3. Interaction and collaboration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6400">
                <a:tc>
                  <a:txBody>
                    <a:bodyPr/>
                    <a:lstStyle/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Multi-stakeholder interaction for learning and problem-solving </a:t>
                      </a:r>
                    </a:p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Systematic development and sharing </a:t>
                      </a:r>
                      <a:b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knowledge and information (strategic intelligence)</a:t>
                      </a:r>
                    </a:p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Public-private partnerships </a:t>
                      </a:r>
                    </a:p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Existence and strength of networks (too strong or too weak) </a:t>
                      </a:r>
                    </a:p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Existence of representative bodies (e.g. farmers association) </a:t>
                      </a:r>
                    </a:p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Power-dynamics and politics </a:t>
                      </a:r>
                      <a:endParaRPr lang="en-US" sz="1200" baseline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740">
                <a:tc gridSpan="2">
                  <a:txBody>
                    <a:bodyPr/>
                    <a:lstStyle/>
                    <a:p>
                      <a:pPr marL="180000" marR="0" indent="-180000" algn="l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rgbClr val="FFFFFF"/>
                          </a:solidFill>
                        </a:rPr>
                        <a:t> 4. Capabilities and resources</a:t>
                      </a:r>
                    </a:p>
                    <a:p>
                      <a:pPr marL="180000" indent="-180000" rtl="0">
                        <a:lnSpc>
                          <a:spcPts val="1500"/>
                        </a:lnSpc>
                        <a:buFontTx/>
                        <a:buNone/>
                      </a:pPr>
                      <a:endParaRPr lang="en-US" sz="1200" baseline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58900">
                <a:tc>
                  <a:txBody>
                    <a:bodyPr/>
                    <a:lstStyle/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Agricultural entrepreneurship</a:t>
                      </a:r>
                    </a:p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Availability of labour</a:t>
                      </a:r>
                    </a:p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Access to knowledge and education</a:t>
                      </a:r>
                    </a:p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Availability of financial resources</a:t>
                      </a:r>
                    </a:p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Access to credit/ microfinances </a:t>
                      </a:r>
                    </a:p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Capacity to mobilise funds</a:t>
                      </a:r>
                      <a:endParaRPr lang="en-US" sz="1200" baseline="0">
                        <a:solidFill>
                          <a:srgbClr val="FFFFFF"/>
                        </a:solidFill>
                      </a:endParaRPr>
                    </a:p>
                    <a:p>
                      <a:pPr marL="180000" indent="-180000" rtl="0">
                        <a:lnSpc>
                          <a:spcPts val="1500"/>
                        </a:lnSpc>
                        <a:buFont typeface="+mj-lt"/>
                        <a:buAutoNum type="alphaLcPeriod"/>
                      </a:pPr>
                      <a:endParaRPr lang="en-US" sz="1200" baseline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119" y="237526"/>
            <a:ext cx="693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SESSION 6 AND 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66284" y="2524919"/>
            <a:ext cx="6230282" cy="563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1381919"/>
            <a:ext cx="7562851" cy="7259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140"/>
              </a:lnSpc>
            </a:pPr>
            <a:r>
              <a:rPr lang="en-US" sz="2800" b="1" smtClean="0">
                <a:solidFill>
                  <a:srgbClr val="FFFFFF"/>
                </a:solidFill>
              </a:rPr>
              <a:t>International level</a:t>
            </a:r>
          </a:p>
          <a:p>
            <a:pPr algn="ctr">
              <a:lnSpc>
                <a:spcPts val="5140"/>
              </a:lnSpc>
            </a:pPr>
            <a:endParaRPr lang="en-US" sz="2800" b="1" smtClean="0">
              <a:solidFill>
                <a:srgbClr val="FFFFFF"/>
              </a:solidFill>
            </a:endParaRPr>
          </a:p>
          <a:p>
            <a:pPr algn="ctr">
              <a:lnSpc>
                <a:spcPts val="5140"/>
              </a:lnSpc>
            </a:pPr>
            <a:r>
              <a:rPr lang="en-US" sz="2800" b="1" smtClean="0">
                <a:solidFill>
                  <a:srgbClr val="FFFFFF"/>
                </a:solidFill>
              </a:rPr>
              <a:t>National level</a:t>
            </a:r>
          </a:p>
          <a:p>
            <a:pPr algn="ctr">
              <a:lnSpc>
                <a:spcPts val="5140"/>
              </a:lnSpc>
            </a:pPr>
            <a:endParaRPr lang="en-US" sz="2800" b="1" smtClean="0">
              <a:solidFill>
                <a:srgbClr val="FFFFFF"/>
              </a:solidFill>
            </a:endParaRPr>
          </a:p>
          <a:p>
            <a:pPr algn="ctr">
              <a:lnSpc>
                <a:spcPts val="5140"/>
              </a:lnSpc>
            </a:pPr>
            <a:r>
              <a:rPr lang="en-US" sz="2800" b="1" smtClean="0">
                <a:solidFill>
                  <a:srgbClr val="FFFFFF"/>
                </a:solidFill>
              </a:rPr>
              <a:t>Province level</a:t>
            </a:r>
          </a:p>
          <a:p>
            <a:pPr algn="ctr">
              <a:lnSpc>
                <a:spcPts val="5140"/>
              </a:lnSpc>
            </a:pPr>
            <a:endParaRPr lang="en-US" sz="2800" b="1" smtClean="0">
              <a:solidFill>
                <a:srgbClr val="FFFFFF"/>
              </a:solidFill>
            </a:endParaRPr>
          </a:p>
          <a:p>
            <a:pPr algn="ctr">
              <a:lnSpc>
                <a:spcPts val="5140"/>
              </a:lnSpc>
            </a:pPr>
            <a:r>
              <a:rPr lang="en-US" sz="2800" b="1" smtClean="0">
                <a:solidFill>
                  <a:srgbClr val="FFFFFF"/>
                </a:solidFill>
              </a:rPr>
              <a:t>District level</a:t>
            </a:r>
          </a:p>
          <a:p>
            <a:pPr algn="ctr">
              <a:lnSpc>
                <a:spcPts val="5140"/>
              </a:lnSpc>
            </a:pPr>
            <a:endParaRPr lang="en-US" sz="2800" b="1" smtClean="0">
              <a:solidFill>
                <a:srgbClr val="FFFFFF"/>
              </a:solidFill>
            </a:endParaRPr>
          </a:p>
          <a:p>
            <a:pPr algn="ctr">
              <a:lnSpc>
                <a:spcPts val="5140"/>
              </a:lnSpc>
            </a:pPr>
            <a:r>
              <a:rPr lang="en-US" sz="2800" b="1" smtClean="0">
                <a:solidFill>
                  <a:srgbClr val="FFFFFF"/>
                </a:solidFill>
              </a:rPr>
              <a:t>Village level</a:t>
            </a:r>
          </a:p>
          <a:p>
            <a:pPr algn="ctr">
              <a:lnSpc>
                <a:spcPts val="5140"/>
              </a:lnSpc>
            </a:pPr>
            <a:endParaRPr lang="en-US" sz="2800" b="1" smtClean="0">
              <a:solidFill>
                <a:srgbClr val="FFFFFF"/>
              </a:solidFill>
            </a:endParaRPr>
          </a:p>
          <a:p>
            <a:pPr algn="ctr">
              <a:lnSpc>
                <a:spcPts val="5140"/>
              </a:lnSpc>
            </a:pPr>
            <a:r>
              <a:rPr lang="en-US" sz="2800" b="1" smtClean="0">
                <a:solidFill>
                  <a:srgbClr val="FFFFFF"/>
                </a:solidFill>
              </a:rPr>
              <a:t>Household level</a:t>
            </a:r>
            <a:endParaRPr lang="en-US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119" y="237526"/>
            <a:ext cx="693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SESSION 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8625" y="1915319"/>
            <a:ext cx="6638703" cy="617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9625" y="1534319"/>
            <a:ext cx="6705600" cy="67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40"/>
              </a:lnSpc>
            </a:pPr>
            <a:r>
              <a:rPr lang="en-US" sz="2800" b="1" smtClean="0">
                <a:solidFill>
                  <a:srgbClr val="FFFFFF"/>
                </a:solidFill>
              </a:rPr>
              <a:t>Export</a:t>
            </a:r>
          </a:p>
          <a:p>
            <a:pPr>
              <a:lnSpc>
                <a:spcPts val="5840"/>
              </a:lnSpc>
            </a:pPr>
            <a:r>
              <a:rPr lang="en-US" sz="2800" b="1" smtClean="0">
                <a:solidFill>
                  <a:srgbClr val="FFFFFF"/>
                </a:solidFill>
              </a:rPr>
              <a:t>Consumption</a:t>
            </a:r>
          </a:p>
          <a:p>
            <a:pPr>
              <a:lnSpc>
                <a:spcPts val="5840"/>
              </a:lnSpc>
            </a:pPr>
            <a:r>
              <a:rPr lang="en-US" sz="2800" b="1" smtClean="0">
                <a:solidFill>
                  <a:srgbClr val="FFFFFF"/>
                </a:solidFill>
              </a:rPr>
              <a:t>Transport</a:t>
            </a:r>
          </a:p>
          <a:p>
            <a:pPr>
              <a:lnSpc>
                <a:spcPts val="5840"/>
              </a:lnSpc>
            </a:pPr>
            <a:r>
              <a:rPr lang="en-US" sz="2800" b="1" smtClean="0">
                <a:solidFill>
                  <a:srgbClr val="FFFFFF"/>
                </a:solidFill>
              </a:rPr>
              <a:t>Marketing and retail</a:t>
            </a:r>
          </a:p>
          <a:p>
            <a:pPr>
              <a:lnSpc>
                <a:spcPts val="5840"/>
              </a:lnSpc>
            </a:pPr>
            <a:r>
              <a:rPr lang="en-US" sz="2800" b="1" smtClean="0">
                <a:solidFill>
                  <a:srgbClr val="FFFFFF"/>
                </a:solidFill>
              </a:rPr>
              <a:t>Trade</a:t>
            </a:r>
          </a:p>
          <a:p>
            <a:pPr>
              <a:lnSpc>
                <a:spcPts val="5840"/>
              </a:lnSpc>
            </a:pPr>
            <a:r>
              <a:rPr lang="en-US" sz="2800" b="1" smtClean="0">
                <a:solidFill>
                  <a:srgbClr val="FFFFFF"/>
                </a:solidFill>
              </a:rPr>
              <a:t>Post-harvest</a:t>
            </a:r>
          </a:p>
          <a:p>
            <a:pPr>
              <a:lnSpc>
                <a:spcPts val="5840"/>
              </a:lnSpc>
            </a:pPr>
            <a:r>
              <a:rPr lang="en-US" sz="2800" b="1" smtClean="0">
                <a:solidFill>
                  <a:srgbClr val="FFFFFF"/>
                </a:solidFill>
              </a:rPr>
              <a:t>Production</a:t>
            </a:r>
          </a:p>
          <a:p>
            <a:pPr>
              <a:lnSpc>
                <a:spcPts val="5840"/>
              </a:lnSpc>
            </a:pPr>
            <a:r>
              <a:rPr lang="en-US" sz="2800" b="1" smtClean="0">
                <a:solidFill>
                  <a:srgbClr val="FFFFFF"/>
                </a:solidFill>
              </a:rPr>
              <a:t>Input and service supply</a:t>
            </a:r>
          </a:p>
          <a:p>
            <a:pPr>
              <a:lnSpc>
                <a:spcPts val="5840"/>
              </a:lnSpc>
            </a:pPr>
            <a:r>
              <a:rPr lang="en-US" sz="2800" b="1" smtClean="0">
                <a:solidFill>
                  <a:srgbClr val="FFFFFF"/>
                </a:solidFill>
              </a:rPr>
              <a:t>Credit</a:t>
            </a:r>
            <a:endParaRPr lang="en-US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6800" y="1000919"/>
          <a:ext cx="6932613" cy="8550914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tableStyleId>{6E25E649-3F16-4E02-A733-19D2CDBF48F0}</a:tableStyleId>
              </a:tblPr>
              <a:tblGrid>
                <a:gridCol w="3083625"/>
                <a:gridCol w="641498"/>
                <a:gridCol w="641498"/>
                <a:gridCol w="641498"/>
                <a:gridCol w="641498"/>
                <a:gridCol w="641498"/>
                <a:gridCol w="641498"/>
              </a:tblGrid>
              <a:tr h="1227365">
                <a:tc gridSpan="7">
                  <a:txBody>
                    <a:bodyPr/>
                    <a:lstStyle/>
                    <a:p>
                      <a:pPr algn="l"/>
                      <a:r>
                        <a:rPr lang="en-US" sz="2800" b="0"/>
                        <a:t>Adressing this constraint / challenge will contribute to</a:t>
                      </a:r>
                    </a:p>
                  </a:txBody>
                  <a:tcPr marL="75629" marR="75629" marT="71258" marB="7125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6724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L="75629" marR="75629" marT="71258" marB="7125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objective 1</a:t>
                      </a:r>
                    </a:p>
                  </a:txBody>
                  <a:tcPr marL="75629" marR="75629" marT="71258" marB="71258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objective 2</a:t>
                      </a:r>
                    </a:p>
                  </a:txBody>
                  <a:tcPr marL="75629" marR="75629" marT="71258" marB="71258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objective 3</a:t>
                      </a:r>
                    </a:p>
                  </a:txBody>
                  <a:tcPr marL="75629" marR="75629" marT="71258" marB="71258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objective 4</a:t>
                      </a:r>
                    </a:p>
                  </a:txBody>
                  <a:tcPr marL="75629" marR="75629" marT="71258" marB="71258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objective 5</a:t>
                      </a:r>
                    </a:p>
                  </a:txBody>
                  <a:tcPr marL="75629" marR="75629" marT="71258" marB="71258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Etcetra</a:t>
                      </a:r>
                    </a:p>
                  </a:txBody>
                  <a:tcPr marL="75629" marR="75629" marT="71258" marB="71258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6A3"/>
                    </a:solidFill>
                  </a:tcPr>
                </a:tc>
              </a:tr>
              <a:tr h="1227365">
                <a:tc>
                  <a:txBody>
                    <a:bodyPr/>
                    <a:lstStyle/>
                    <a:p>
                      <a:r>
                        <a:rPr lang="en-US" sz="1800"/>
                        <a:t>1.</a:t>
                      </a:r>
                    </a:p>
                  </a:txBody>
                  <a:tcPr marL="75629" marR="75629" marT="71258" marB="7125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7365">
                <a:tc>
                  <a:txBody>
                    <a:bodyPr/>
                    <a:lstStyle/>
                    <a:p>
                      <a:r>
                        <a:rPr lang="en-US" sz="1800"/>
                        <a:t>2.</a:t>
                      </a:r>
                    </a:p>
                  </a:txBody>
                  <a:tcPr marL="75629" marR="75629" marT="71258" marB="7125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7365">
                <a:tc>
                  <a:txBody>
                    <a:bodyPr/>
                    <a:lstStyle/>
                    <a:p>
                      <a:r>
                        <a:rPr lang="en-US" sz="1800"/>
                        <a:t>3.</a:t>
                      </a:r>
                    </a:p>
                  </a:txBody>
                  <a:tcPr marL="75629" marR="75629" marT="71258" marB="7125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7365">
                <a:tc>
                  <a:txBody>
                    <a:bodyPr/>
                    <a:lstStyle/>
                    <a:p>
                      <a:r>
                        <a:rPr lang="en-US" sz="1800"/>
                        <a:t>4.</a:t>
                      </a:r>
                    </a:p>
                  </a:txBody>
                  <a:tcPr marL="75629" marR="75629" marT="71258" marB="7125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7365">
                <a:tc>
                  <a:txBody>
                    <a:bodyPr/>
                    <a:lstStyle/>
                    <a:p>
                      <a:r>
                        <a:rPr lang="en-US" sz="1800"/>
                        <a:t>5.</a:t>
                      </a:r>
                    </a:p>
                  </a:txBody>
                  <a:tcPr marL="75629" marR="75629" marT="71258" marB="7125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75629" marR="75629" marT="71258" marB="7125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5119" y="237526"/>
            <a:ext cx="693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SESSION 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119" y="237526"/>
            <a:ext cx="693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SESSION 10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066797"/>
          <a:ext cx="6866733" cy="8309547"/>
        </p:xfrm>
        <a:graphic>
          <a:graphicData uri="http://schemas.openxmlformats.org/drawingml/2006/table">
            <a:tbl>
              <a:tblPr firstRow="1">
                <a:effectLst/>
                <a:tableStyleId>{6E25E649-3F16-4E02-A733-19D2CDBF48F0}</a:tableStyleId>
              </a:tblPr>
              <a:tblGrid>
                <a:gridCol w="2288911"/>
                <a:gridCol w="2288911"/>
                <a:gridCol w="2288911"/>
              </a:tblGrid>
              <a:tr h="1991522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Constraints and challenges </a:t>
                      </a:r>
                    </a:p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that only apply</a:t>
                      </a:r>
                      <a:r>
                        <a:rPr lang="en-US" sz="1800" b="0" baseline="0">
                          <a:solidFill>
                            <a:srgbClr val="FFFFFF"/>
                          </a:solidFill>
                        </a:rPr>
                        <a:t> to the specific Entry Theme(s)</a:t>
                      </a:r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Constraints and challenges </a:t>
                      </a:r>
                    </a:p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that also apply</a:t>
                      </a:r>
                      <a:r>
                        <a:rPr lang="en-US" sz="1800" b="0" baseline="0">
                          <a:solidFill>
                            <a:srgbClr val="FFFFFF"/>
                          </a:solidFill>
                        </a:rPr>
                        <a:t> to broader issues in the agrifood system (beyond the specific Entry Theme(s))</a:t>
                      </a:r>
                      <a:endParaRPr lang="en-US" sz="1800" b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Constraints and challenges </a:t>
                      </a:r>
                    </a:p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that also apply</a:t>
                      </a:r>
                      <a:r>
                        <a:rPr lang="en-US" sz="1800" b="0" baseline="0">
                          <a:solidFill>
                            <a:srgbClr val="FFFFFF"/>
                          </a:solidFill>
                        </a:rPr>
                        <a:t> to problems beyond the agricultural system</a:t>
                      </a:r>
                      <a:endParaRPr lang="en-US" sz="180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</a:tr>
              <a:tr h="6280088"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119" y="237526"/>
            <a:ext cx="693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SESSION 11A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066797"/>
          <a:ext cx="6829426" cy="8447972"/>
        </p:xfrm>
        <a:graphic>
          <a:graphicData uri="http://schemas.openxmlformats.org/drawingml/2006/table">
            <a:tbl>
              <a:tblPr firstRow="1">
                <a:effectLst/>
                <a:tableStyleId>{6E25E649-3F16-4E02-A733-19D2CDBF48F0}</a:tableStyleId>
              </a:tblPr>
              <a:tblGrid>
                <a:gridCol w="3414713"/>
                <a:gridCol w="3414713"/>
              </a:tblGrid>
              <a:tr h="1381922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Constraints and challenges </a:t>
                      </a:r>
                    </a:p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that can be adressed by the stakeholder group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Constraints and challenges </a:t>
                      </a:r>
                    </a:p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that can only be adressed in collaboration with other stakeholder groups</a:t>
                      </a:r>
                      <a:endParaRPr lang="en-US" sz="180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</a:tr>
              <a:tr h="7066050"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119" y="237526"/>
            <a:ext cx="693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SESSION 11B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066797"/>
          <a:ext cx="6829426" cy="8447972"/>
        </p:xfrm>
        <a:graphic>
          <a:graphicData uri="http://schemas.openxmlformats.org/drawingml/2006/table">
            <a:tbl>
              <a:tblPr firstRow="1">
                <a:effectLst/>
                <a:tableStyleId>{6E25E649-3F16-4E02-A733-19D2CDBF48F0}</a:tableStyleId>
              </a:tblPr>
              <a:tblGrid>
                <a:gridCol w="3414713"/>
                <a:gridCol w="3414713"/>
              </a:tblGrid>
              <a:tr h="1381922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Constraints and challenges </a:t>
                      </a:r>
                    </a:p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that are relatively easy to address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Constraints and challenges </a:t>
                      </a:r>
                    </a:p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that are relatively difficult</a:t>
                      </a:r>
                    </a:p>
                    <a:p>
                      <a:pPr algn="ctr"/>
                      <a:r>
                        <a:rPr lang="en-US" sz="1800" b="0">
                          <a:solidFill>
                            <a:srgbClr val="FFFFFF"/>
                          </a:solidFill>
                        </a:rPr>
                        <a:t> to address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576"/>
                    </a:solidFill>
                  </a:tcPr>
                </a:tc>
              </a:tr>
              <a:tr h="7066050"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1135</Words>
  <Application>Microsoft Macintosh PowerPoint</Application>
  <PresentationFormat>Custom</PresentationFormat>
  <Paragraphs>311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studio 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 dinnissen</dc:creator>
  <cp:lastModifiedBy>luc dinnissen</cp:lastModifiedBy>
  <cp:revision>32</cp:revision>
  <dcterms:created xsi:type="dcterms:W3CDTF">2015-11-18T17:01:45Z</dcterms:created>
  <dcterms:modified xsi:type="dcterms:W3CDTF">2015-11-18T17:06:09Z</dcterms:modified>
</cp:coreProperties>
</file>