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59" r:id="rId7"/>
    <p:sldId id="260" r:id="rId8"/>
    <p:sldId id="265" r:id="rId9"/>
    <p:sldId id="269" r:id="rId10"/>
    <p:sldId id="270" r:id="rId11"/>
    <p:sldId id="271" r:id="rId12"/>
    <p:sldId id="261" r:id="rId13"/>
    <p:sldId id="272" r:id="rId14"/>
    <p:sldId id="263" r:id="rId1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42C7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BF26-439A-4F39-B17B-AEBFCBD6C3C0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6ED28-7702-472A-B875-ED5BE9082D0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F2E7-A5E3-4ECB-A901-6B6D5BF12F87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42969-756F-4D0D-9013-B62FBC76B51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E12A-6C2A-403A-AD78-C08F161E6696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C520-611D-4F55-A0F0-57E61A58509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9F60-D3BF-4805-B252-C7DEFE6230D4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AC2E2-10CD-42C7-911D-C4FE46E04F2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5ACC0-090A-4A8B-8BF1-9DB0CEE85B45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5AEF-34DB-4061-93E9-BC801FD6187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22D49-C8A4-4DC8-AAB9-93EFA90E3822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D994-0BED-4755-9576-6DCB4639DA2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A63A-816B-427C-84EE-9F8326344466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1E83-A00D-4281-B28E-550BF341E9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D165-2340-460D-820F-5BA21D3A0E6C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4D7E9-46D3-427D-9E6A-33EE1AF8F87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FA818-2806-4721-966D-6BEFAA2B1DF7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D1F9-D045-42F5-9860-FF641D03221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D411C-832D-4AFE-85BD-F375D15FA514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BBA1-1821-4964-9BF3-0BDA984D011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0FA0-0001-4392-B781-E10E66EA98B2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614D8-4258-4DDC-9A0A-2737313B0A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FB1E65-D78C-48D5-AD8D-A5BD87DC5071}" type="datetimeFigureOut">
              <a:rPr lang="nl-NL"/>
              <a:pPr>
                <a:defRPr/>
              </a:pPr>
              <a:t>21-11-2014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79C6BF-9226-48C7-8E96-18CBCFA78E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ndfonline.com.proxy.library.uu.nl/na101/home/literatum/publisher/tandf/journals/content/hpli20/2009/hpli20.v020.i04/10478400903333411/production/images/large/hpli_a_433519_o_f0001g.jpe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58888" y="4941888"/>
            <a:ext cx="6400800" cy="17526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tx1"/>
                </a:solidFill>
              </a:rPr>
              <a:t>A ‘civil war’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</a:rPr>
              <a:t>Maykel Verkuyten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</a:rPr>
              <a:t>Ercomer, Universiteit Utrecht</a:t>
            </a:r>
            <a:endParaRPr lang="nl-NL" sz="2400" smtClean="0">
              <a:solidFill>
                <a:schemeClr val="tx1"/>
              </a:solidFill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476250"/>
            <a:ext cx="547211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476250"/>
            <a:ext cx="8507413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000" b="1" smtClean="0"/>
              <a:t>1. They are a small numerical minority: dictatorship of the minority</a:t>
            </a:r>
            <a:r>
              <a:rPr lang="en-US" sz="2000" i="1" smtClean="0"/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i="1" smtClean="0"/>
              <a:t>	</a:t>
            </a:r>
            <a:r>
              <a:rPr lang="en-US" sz="2000" smtClean="0"/>
              <a:t>Democracy and minority rights</a:t>
            </a:r>
          </a:p>
          <a:p>
            <a:pPr marL="0" indent="0" eaLnBrk="1" hangingPunct="1">
              <a:buFont typeface="Arial" charset="0"/>
              <a:buNone/>
            </a:pPr>
            <a:endParaRPr lang="en-US" sz="2000" i="1" smtClean="0"/>
          </a:p>
          <a:p>
            <a:pPr marL="0" indent="0" eaLnBrk="1" hangingPunct="1">
              <a:buFont typeface="Arial" charset="0"/>
              <a:buNone/>
            </a:pPr>
            <a:endParaRPr lang="en-US" sz="2000" i="1" smtClean="0"/>
          </a:p>
          <a:p>
            <a:pPr marL="0" indent="0" eaLnBrk="1" hangingPunct="1">
              <a:buFont typeface="Arial" charset="0"/>
              <a:buNone/>
            </a:pPr>
            <a:r>
              <a:rPr lang="en-US" sz="2000" b="1" smtClean="0"/>
              <a:t>2.</a:t>
            </a:r>
            <a:r>
              <a:rPr lang="en-US" sz="2000" b="1" i="1" smtClean="0"/>
              <a:t> </a:t>
            </a:r>
            <a:r>
              <a:rPr lang="en-US" sz="2000" b="1" smtClean="0"/>
              <a:t>It is not ‘our’ (or in-group) minority</a:t>
            </a:r>
            <a:r>
              <a:rPr lang="en-US" sz="2000" b="1" i="1" smtClean="0"/>
              <a:t> </a:t>
            </a:r>
            <a:r>
              <a:rPr lang="en-US" sz="2000" b="1" smtClean="0"/>
              <a:t>but rather an out-group minority (‘they’)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</a:t>
            </a:r>
            <a:r>
              <a:rPr lang="en-US" sz="2000" b="1" i="1" smtClean="0"/>
              <a:t>Inter-group sensitivity effect</a:t>
            </a:r>
            <a:r>
              <a:rPr lang="en-US" sz="2000" smtClean="0"/>
              <a:t>: people are more sensitive and rejecting 			toward out-group than in-group critics </a:t>
            </a:r>
          </a:p>
          <a:p>
            <a:pPr marL="0" indent="0" eaLnBrk="1" hangingPunct="1"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buFont typeface="Arial" charset="0"/>
              <a:buNone/>
            </a:pPr>
            <a:r>
              <a:rPr lang="en-US" sz="2000" b="1" smtClean="0"/>
              <a:t>3. Fear of loosing one’s dominant position</a:t>
            </a:r>
          </a:p>
          <a:p>
            <a:pPr marL="0" indent="0" eaLnBrk="1" hangingPunct="1"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	Who can decide in this country, to whom does this country belong?</a:t>
            </a:r>
            <a:endParaRPr lang="nl-NL" sz="2000" smtClean="0"/>
          </a:p>
        </p:txBody>
      </p:sp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2484438" y="2420938"/>
            <a:ext cx="142875" cy="576262"/>
          </a:xfrm>
          <a:prstGeom prst="down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2555875" y="5229225"/>
            <a:ext cx="144463" cy="720725"/>
          </a:xfrm>
          <a:prstGeom prst="downArrow">
            <a:avLst>
              <a:gd name="adj1" fmla="val 50000"/>
              <a:gd name="adj2" fmla="val 12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539750" y="3068638"/>
            <a:ext cx="2376488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This country </a:t>
            </a:r>
          </a:p>
          <a:p>
            <a:pPr algn="ctr"/>
            <a:r>
              <a:rPr lang="en-US"/>
              <a:t>is ours (because</a:t>
            </a:r>
          </a:p>
          <a:p>
            <a:pPr algn="ctr"/>
            <a:r>
              <a:rPr lang="en-US"/>
              <a:t>we were here first) </a:t>
            </a:r>
            <a:endParaRPr lang="nl-NL"/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6516688" y="2997200"/>
            <a:ext cx="1727200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Prejudices </a:t>
            </a:r>
          </a:p>
          <a:p>
            <a:pPr algn="ctr"/>
            <a:r>
              <a:rPr lang="en-US"/>
              <a:t>towards</a:t>
            </a:r>
          </a:p>
          <a:p>
            <a:pPr algn="ctr"/>
            <a:r>
              <a:rPr lang="en-US"/>
              <a:t>non-natives</a:t>
            </a:r>
            <a:endParaRPr lang="nl-NL"/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3492500" y="765175"/>
            <a:ext cx="23749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/>
              <a:t>‘They are </a:t>
            </a:r>
          </a:p>
          <a:p>
            <a:pPr algn="ctr"/>
            <a:r>
              <a:rPr lang="en-US"/>
              <a:t>getting out</a:t>
            </a:r>
          </a:p>
          <a:p>
            <a:pPr algn="ctr"/>
            <a:r>
              <a:rPr lang="en-US"/>
              <a:t>of place’ and</a:t>
            </a:r>
          </a:p>
          <a:p>
            <a:pPr algn="ctr"/>
            <a:r>
              <a:rPr lang="en-US"/>
              <a:t>‘taking over’</a:t>
            </a:r>
          </a:p>
          <a:p>
            <a:pPr algn="ctr"/>
            <a:r>
              <a:rPr lang="en-US"/>
              <a:t> </a:t>
            </a:r>
            <a:endParaRPr lang="nl-NL"/>
          </a:p>
        </p:txBody>
      </p:sp>
      <p:sp>
        <p:nvSpPr>
          <p:cNvPr id="23556" name="AutoShape 8"/>
          <p:cNvSpPr>
            <a:spLocks noChangeArrowheads="1"/>
          </p:cNvSpPr>
          <p:nvPr/>
        </p:nvSpPr>
        <p:spPr bwMode="auto">
          <a:xfrm>
            <a:off x="3059113" y="3357563"/>
            <a:ext cx="3384550" cy="431800"/>
          </a:xfrm>
          <a:prstGeom prst="rightArrow">
            <a:avLst>
              <a:gd name="adj1" fmla="val 50000"/>
              <a:gd name="adj2" fmla="val 195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3557" name="AutoShape 9"/>
          <p:cNvSpPr>
            <a:spLocks noChangeArrowheads="1"/>
          </p:cNvSpPr>
          <p:nvPr/>
        </p:nvSpPr>
        <p:spPr bwMode="auto">
          <a:xfrm>
            <a:off x="4427538" y="2205038"/>
            <a:ext cx="215900" cy="1152525"/>
          </a:xfrm>
          <a:prstGeom prst="down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4840288" y="243998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+</a:t>
            </a:r>
            <a:endParaRPr lang="nl-N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3. Morality</a:t>
            </a:r>
            <a:endParaRPr lang="nl-NL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i="1" smtClean="0"/>
              <a:t>Research</a:t>
            </a:r>
            <a:r>
              <a:rPr lang="en-US" sz="2400" smtClean="0"/>
              <a:t>: people are most concerned about their moral status (morality, vs. efficiency and  benevolence)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/>
              <a:t>People need the feeling that basically they are decent, morally good persons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smtClean="0"/>
              <a:t>: </a:t>
            </a:r>
            <a:r>
              <a:rPr lang="en-US" sz="2000" smtClean="0"/>
              <a:t>They invest much more in ‘reputation building’ when their moral status is at stake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: They are very sensitive to threats to the moral status of their own group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: They prefer to join groups that have higher moral status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smtClean="0"/>
              <a:t>	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	</a:t>
            </a:r>
            <a:endParaRPr lang="nl-NL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107950" y="260350"/>
            <a:ext cx="8713788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smtClean="0"/>
              <a:t>The association with or accusation of racism is very threatening to ‘our’ moral self-image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b="1" smtClean="0"/>
              <a:t>Responses: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: </a:t>
            </a:r>
            <a:r>
              <a:rPr lang="en-US" sz="2000" i="1" smtClean="0"/>
              <a:t>denial that it is about race</a:t>
            </a:r>
            <a:r>
              <a:rPr lang="en-US" sz="2000" smtClean="0"/>
              <a:t> (Black Piet is black because he climbs through 		the chimney: not ‘Black as soot’ but ‘Black because of soot’)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: </a:t>
            </a:r>
            <a:r>
              <a:rPr lang="en-US" sz="2000" i="1" smtClean="0"/>
              <a:t>denial of racism</a:t>
            </a:r>
            <a:r>
              <a:rPr lang="en-US" sz="2000" smtClean="0"/>
              <a:t>: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	- it is tradition/culture not racism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	- we are not racists (disclaimers; ‘we Dutch do not have it in us 			to discriminate’; ‘some of my best friends are ….’)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	- many black people have no objection so how can it be racist?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	- in the eye of the beholder: they are over-sensitive, take on 				the victim role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: </a:t>
            </a:r>
            <a:r>
              <a:rPr lang="en-US" sz="2000" i="1" smtClean="0"/>
              <a:t>making racism ‘reasonable</a:t>
            </a:r>
            <a:r>
              <a:rPr lang="en-US" sz="2000" smtClean="0"/>
              <a:t>’: it is perhaps not okay but it is 				understandable, logical because ….; in this way you 				make people racist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: </a:t>
            </a:r>
            <a:r>
              <a:rPr lang="en-US" sz="2000" i="1" smtClean="0"/>
              <a:t>reversal of racism</a:t>
            </a:r>
            <a:r>
              <a:rPr lang="en-US" sz="2000" smtClean="0"/>
              <a:t>: you are the racists here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smtClean="0"/>
              <a:t>	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27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	</a:t>
            </a:r>
            <a:endParaRPr lang="nl-NL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PREDICTION</a:t>
            </a:r>
            <a:endParaRPr lang="nl-NL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The lobby against ‘black Pete’ in its current form will win in the end because it has a moral argument on its side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In the end morality wins over social conventions</a:t>
            </a:r>
            <a:r>
              <a:rPr lang="en-US" i="1" smtClean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(</a:t>
            </a:r>
            <a:r>
              <a:rPr lang="en-US" sz="2000" smtClean="0"/>
              <a:t>even if it is only a small minority that initially puts it on the agenda)</a:t>
            </a:r>
            <a:r>
              <a:rPr lang="en-US" smtClean="0"/>
              <a:t> </a:t>
            </a:r>
            <a:endParaRPr lang="nl-NL" smtClean="0"/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4067175" y="3141663"/>
            <a:ext cx="287338" cy="1368425"/>
          </a:xfrm>
          <a:prstGeom prst="downArrow">
            <a:avLst>
              <a:gd name="adj1" fmla="val 50000"/>
              <a:gd name="adj2" fmla="val 1190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23850" y="188913"/>
            <a:ext cx="8229600" cy="4525962"/>
          </a:xfrm>
        </p:spPr>
        <p:txBody>
          <a:bodyPr/>
          <a:lstStyle/>
          <a:p>
            <a:pPr eaLnBrk="1" hangingPunct="1"/>
            <a:r>
              <a:rPr lang="en-US" sz="2800" smtClean="0"/>
              <a:t>Great majority of the population (around 85%) wants black Pete to remain as it is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Very strong reactions towards the possibility of change, including adults crying and many verbal (social media) and physical – even death - threats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Public debates about ‘black Pete’ have been cancelled or disturbed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last Saturday at the arrival of Sint Nicolas, 90 people were arrested in demonstrations against or in favour of black Pete</a:t>
            </a:r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879475" y="1000125"/>
            <a:ext cx="67627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Advisory committees and legal cases</a:t>
            </a:r>
            <a:r>
              <a:rPr lang="en-US"/>
              <a:t> </a:t>
            </a:r>
          </a:p>
          <a:p>
            <a:r>
              <a:rPr lang="en-US"/>
              <a:t>	</a:t>
            </a:r>
          </a:p>
          <a:p>
            <a:r>
              <a:rPr lang="en-US"/>
              <a:t>	: committee of the UN (Verene Shepherd, human rights)</a:t>
            </a:r>
          </a:p>
          <a:p>
            <a:r>
              <a:rPr lang="en-US"/>
              <a:t>	: court decisions</a:t>
            </a:r>
          </a:p>
          <a:p>
            <a:r>
              <a:rPr lang="en-US"/>
              <a:t>	: council of state</a:t>
            </a:r>
          </a:p>
          <a:p>
            <a:endParaRPr lang="en-US"/>
          </a:p>
          <a:p>
            <a:endParaRPr lang="en-US"/>
          </a:p>
          <a:p>
            <a:r>
              <a:rPr lang="en-US" sz="2400"/>
              <a:t>Social mobilization and political interference</a:t>
            </a:r>
          </a:p>
          <a:p>
            <a:r>
              <a:rPr lang="en-US" sz="2400"/>
              <a:t> </a:t>
            </a:r>
          </a:p>
          <a:p>
            <a:r>
              <a:rPr lang="en-US"/>
              <a:t>	: ‘kick-out black Piet’; ‘Zwarte Piet Niet’ (ZPN)</a:t>
            </a:r>
          </a:p>
          <a:p>
            <a:r>
              <a:rPr lang="en-US"/>
              <a:t>	: ‘Pro zwarte Piet’, ‘Pietegilde’</a:t>
            </a:r>
          </a:p>
          <a:p>
            <a:endParaRPr lang="en-US"/>
          </a:p>
          <a:p>
            <a:r>
              <a:rPr lang="en-US"/>
              <a:t>	: radical-right political parties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179388" y="476250"/>
            <a:ext cx="9180512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- ‘</a:t>
            </a:r>
            <a:r>
              <a:rPr lang="en-US" sz="2400" i="1"/>
              <a:t>Leefbaar Rotterdam</a:t>
            </a:r>
            <a:r>
              <a:rPr lang="en-US" sz="2400"/>
              <a:t>’ attached hundreds of negro </a:t>
            </a:r>
          </a:p>
          <a:p>
            <a:r>
              <a:rPr lang="en-US" sz="2400"/>
              <a:t>puppets to street lights with the text ‘we want to stay’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- </a:t>
            </a:r>
            <a:r>
              <a:rPr lang="en-US" sz="2400" i="1"/>
              <a:t>Political party PVV</a:t>
            </a:r>
          </a:p>
          <a:p>
            <a:endParaRPr lang="en-US" sz="2400"/>
          </a:p>
          <a:p>
            <a:r>
              <a:rPr lang="en-US" sz="2000"/>
              <a:t>There is “</a:t>
            </a:r>
            <a:r>
              <a:rPr lang="en-US" sz="2000" i="1"/>
              <a:t>a real war against black Pete</a:t>
            </a:r>
            <a:r>
              <a:rPr lang="en-US" sz="2000"/>
              <a:t>”, against this “</a:t>
            </a:r>
            <a:r>
              <a:rPr lang="en-US" sz="2000" b="1" i="1"/>
              <a:t>most typical </a:t>
            </a:r>
            <a:r>
              <a:rPr lang="en-US" sz="2000" i="1"/>
              <a:t>Dutch feast</a:t>
            </a:r>
            <a:r>
              <a:rPr lang="en-US" sz="2000"/>
              <a:t>”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They propose </a:t>
            </a:r>
            <a:r>
              <a:rPr lang="en-US" sz="2000" b="1"/>
              <a:t>legislation</a:t>
            </a:r>
            <a:r>
              <a:rPr lang="en-US" sz="2000"/>
              <a:t> in which the physical appearance of Sint Nicolas </a:t>
            </a:r>
          </a:p>
          <a:p>
            <a:r>
              <a:rPr lang="en-US" sz="2000"/>
              <a:t>and black Pete is defined:</a:t>
            </a:r>
          </a:p>
          <a:p>
            <a:endParaRPr lang="en-US"/>
          </a:p>
          <a:p>
            <a:endParaRPr lang="en-US"/>
          </a:p>
          <a:p>
            <a:r>
              <a:rPr lang="en-US" i="1"/>
              <a:t>“</a:t>
            </a:r>
            <a:r>
              <a:rPr lang="en-US" sz="2000" i="1"/>
              <a:t>A black Pete has a black or dark brown face, painted red lips, black</a:t>
            </a:r>
          </a:p>
          <a:p>
            <a:r>
              <a:rPr lang="en-US" sz="2000" i="1"/>
              <a:t>frizzy hair and golden earrings, and is dressed in a velvet-like suit with</a:t>
            </a:r>
          </a:p>
          <a:p>
            <a:r>
              <a:rPr lang="en-US" sz="2000" i="1"/>
              <a:t>a knickerbocker and wears a cap with a coloured feather”</a:t>
            </a:r>
            <a:r>
              <a:rPr lang="en-US"/>
              <a:t>   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Why are the reactions so strong?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endParaRPr lang="nl-NL" sz="360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323850" y="2349500"/>
            <a:ext cx="8569325" cy="37766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buFont typeface="Arial" charset="0"/>
              <a:buNone/>
            </a:pPr>
            <a:r>
              <a:rPr lang="en-US" sz="2400" b="1" i="1" smtClean="0"/>
              <a:t>	</a:t>
            </a:r>
            <a:r>
              <a:rPr lang="en-US" sz="2400" b="1" i="1" smtClean="0">
                <a:latin typeface="Arial" charset="0"/>
              </a:rPr>
              <a:t>Pro black Pete</a:t>
            </a:r>
          </a:p>
          <a:p>
            <a:pPr marL="0" indent="0" eaLnBrk="1" hangingPunct="1">
              <a:buFont typeface="Arial" charset="0"/>
              <a:buNone/>
            </a:pPr>
            <a:endParaRPr lang="en-US" sz="2400" b="1" i="1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/>
              <a:t>“</a:t>
            </a:r>
            <a:r>
              <a:rPr lang="en-US" sz="2400" smtClean="0"/>
              <a:t>It has nothing to do with racism. It is our tradition and they do not have to tell us what we should do”</a:t>
            </a:r>
          </a:p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>
              <a:buFont typeface="Arial" charset="0"/>
              <a:buNone/>
            </a:pPr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844675"/>
            <a:ext cx="18732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331913" y="1268413"/>
            <a:ext cx="236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Anti black Pete</a:t>
            </a:r>
            <a:endParaRPr lang="nl-NL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is at stake for those wanting to maintain black Pete as it is??</a:t>
            </a:r>
            <a:br>
              <a:rPr lang="en-US" sz="3600" smtClean="0"/>
            </a:br>
            <a:endParaRPr lang="nl-NL" sz="360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79388" y="1341438"/>
            <a:ext cx="8713787" cy="3776662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en-US" sz="2800" smtClean="0"/>
              <a:t>It is ‘our’ culture and identity 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US" sz="2800" smtClean="0"/>
              <a:t>			(</a:t>
            </a:r>
            <a:r>
              <a:rPr lang="en-US" sz="2800" i="1" smtClean="0"/>
              <a:t>Uncertainty</a:t>
            </a:r>
            <a:r>
              <a:rPr lang="en-US" sz="2800" smtClean="0"/>
              <a:t>)</a:t>
            </a:r>
          </a:p>
          <a:p>
            <a:pPr marL="609600" indent="-609600" eaLnBrk="1" hangingPunct="1"/>
            <a:endParaRPr lang="en-US" sz="2800" smtClean="0"/>
          </a:p>
          <a:p>
            <a:pPr marL="609600" indent="-609600" eaLnBrk="1" hangingPunct="1"/>
            <a:endParaRPr lang="en-US" sz="2800" smtClean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smtClean="0"/>
              <a:t>2. Now ‘they’ come and tell us that ‘we’ have to change it</a:t>
            </a:r>
          </a:p>
          <a:p>
            <a:pPr marL="1371600" lvl="2" indent="-457200" eaLnBrk="1" hangingPunct="1">
              <a:buFont typeface="Arial" charset="0"/>
              <a:buNone/>
            </a:pPr>
            <a:r>
              <a:rPr lang="en-US" sz="2800" smtClean="0"/>
              <a:t>		(</a:t>
            </a:r>
            <a:r>
              <a:rPr lang="en-US" sz="2800" i="1" smtClean="0"/>
              <a:t>Power and influence</a:t>
            </a:r>
            <a:r>
              <a:rPr lang="en-US" sz="2800" smtClean="0"/>
              <a:t>)</a:t>
            </a:r>
          </a:p>
          <a:p>
            <a:pPr marL="609600" indent="-609600" eaLnBrk="1" hangingPunct="1"/>
            <a:endParaRPr lang="en-US" sz="2800" smtClean="0"/>
          </a:p>
          <a:p>
            <a:pPr marL="609600" indent="-609600" eaLnBrk="1" hangingPunct="1"/>
            <a:endParaRPr lang="en-US" sz="2800" smtClean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smtClean="0"/>
              <a:t>3. We have to change it because black Pete would be racist 	(</a:t>
            </a:r>
            <a:r>
              <a:rPr lang="en-US" sz="2800" i="1" smtClean="0"/>
              <a:t>Morality</a:t>
            </a:r>
            <a:r>
              <a:rPr lang="en-US" sz="2800" smtClean="0"/>
              <a:t>)</a:t>
            </a:r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4525962"/>
          </a:xfrm>
        </p:spPr>
        <p:txBody>
          <a:bodyPr/>
          <a:lstStyle/>
          <a:p>
            <a:pPr marL="0" lvl="3" indent="0">
              <a:buFont typeface="Arial" charset="0"/>
              <a:buNone/>
            </a:pPr>
            <a:r>
              <a:rPr lang="en-US" sz="2400" b="1" smtClean="0"/>
              <a:t>1. Uncertainty</a:t>
            </a:r>
            <a:r>
              <a:rPr lang="en-US" sz="2400" i="1" smtClean="0"/>
              <a:t>:  </a:t>
            </a:r>
            <a:r>
              <a:rPr lang="en-US" smtClean="0"/>
              <a:t>National identity/culture as a safe haven in times of changes and uncertainties (crisis, globalization, immigration)</a:t>
            </a:r>
            <a:endParaRPr lang="en-US" sz="2400" i="1" smtClean="0"/>
          </a:p>
          <a:p>
            <a:pPr marL="0" lvl="3" indent="0" eaLnBrk="1" hangingPunct="1">
              <a:buFont typeface="Arial" charset="0"/>
              <a:buNone/>
            </a:pPr>
            <a:endParaRPr lang="en-US" sz="2400" i="1" smtClean="0"/>
          </a:p>
          <a:p>
            <a:pPr marL="0" lvl="3" indent="0" eaLnBrk="1" hangingPunct="1">
              <a:buFont typeface="Arial" charset="0"/>
              <a:buNone/>
            </a:pPr>
            <a:r>
              <a:rPr lang="en-US" sz="2400" i="1" smtClean="0"/>
              <a:t>Research</a:t>
            </a:r>
            <a:r>
              <a:rPr lang="en-US" sz="2400" smtClean="0"/>
              <a:t>: </a:t>
            </a:r>
            <a:r>
              <a:rPr lang="en-US" smtClean="0"/>
              <a:t>When people feel uncertain they tend to look for certainty in collective identities and shared worldviews (e.g. increased interest in national history)</a:t>
            </a:r>
          </a:p>
          <a:p>
            <a:pPr marL="0" lvl="3" indent="0" eaLnBrk="1" hangingPunct="1">
              <a:buFont typeface="Arial" charset="0"/>
              <a:buNone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r>
              <a:rPr lang="en-US" smtClean="0"/>
              <a:t>Traditions provide a </a:t>
            </a:r>
            <a:r>
              <a:rPr lang="en-US" b="1" i="1" smtClean="0"/>
              <a:t>temporal</a:t>
            </a:r>
            <a:r>
              <a:rPr lang="en-US" smtClean="0"/>
              <a:t> anchoring of collective identities: a sense of collective continuity (despite ongoing changes)</a:t>
            </a:r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r>
              <a:rPr lang="en-US" smtClean="0"/>
              <a:t>‘Attacks’ on </a:t>
            </a:r>
            <a:r>
              <a:rPr lang="en-US" b="1" i="1" smtClean="0"/>
              <a:t>symbols</a:t>
            </a:r>
            <a:r>
              <a:rPr lang="en-US" smtClean="0"/>
              <a:t> of ‘who we are’ is threatening to the cultural worldview that people need in order to have a sense of certainty, grip</a:t>
            </a:r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r>
              <a:rPr lang="en-US" smtClean="0"/>
              <a:t>This cultural worldview has to be </a:t>
            </a:r>
            <a:r>
              <a:rPr lang="en-US" b="1" i="1" smtClean="0"/>
              <a:t>valuable</a:t>
            </a:r>
            <a:r>
              <a:rPr lang="en-US" smtClean="0"/>
              <a:t> and people have to confirm this by showing respect for it, wanting to maintain it , and by their willingness to defend it: otherwise you are </a:t>
            </a:r>
            <a:r>
              <a:rPr lang="en-US" b="1" i="1" smtClean="0"/>
              <a:t>a traitor</a:t>
            </a:r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marL="0" lvl="3" indent="0" eaLnBrk="1" hangingPunct="1">
              <a:buFont typeface="Arial" charset="0"/>
              <a:buChar char="•"/>
            </a:pPr>
            <a:endParaRPr lang="en-US" smtClean="0"/>
          </a:p>
          <a:p>
            <a:pPr eaLnBrk="1" hangingPunct="1"/>
            <a:endParaRPr lang="nl-NL" smtClean="0"/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3563938" y="981075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5" descr="hpli_a_433519_o_f0001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82" name="AutoShape 7" descr="hpli_a_433519_o_f0001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50825" y="2997200"/>
            <a:ext cx="15113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Uncertainty is </a:t>
            </a:r>
          </a:p>
          <a:p>
            <a:pPr algn="ctr"/>
            <a:r>
              <a:rPr lang="en-US"/>
              <a:t>uncomfortable</a:t>
            </a:r>
            <a:endParaRPr lang="nl-NL"/>
          </a:p>
        </p:txBody>
      </p: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2195513" y="2997200"/>
            <a:ext cx="1439862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People strive </a:t>
            </a:r>
          </a:p>
          <a:p>
            <a:pPr algn="ctr"/>
            <a:r>
              <a:rPr lang="en-US"/>
              <a:t>to reduce</a:t>
            </a:r>
          </a:p>
          <a:p>
            <a:pPr algn="ctr"/>
            <a:r>
              <a:rPr lang="en-US"/>
              <a:t>uncertainty</a:t>
            </a:r>
            <a:endParaRPr lang="nl-NL"/>
          </a:p>
        </p:txBody>
      </p:sp>
      <p:sp>
        <p:nvSpPr>
          <p:cNvPr id="20485" name="Rectangle 12"/>
          <p:cNvSpPr>
            <a:spLocks noChangeArrowheads="1"/>
          </p:cNvSpPr>
          <p:nvPr/>
        </p:nvSpPr>
        <p:spPr bwMode="auto">
          <a:xfrm>
            <a:off x="4140200" y="2997200"/>
            <a:ext cx="1512888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One possibility</a:t>
            </a:r>
          </a:p>
          <a:p>
            <a:pPr algn="ctr"/>
            <a:r>
              <a:rPr lang="en-US"/>
              <a:t>is cultural</a:t>
            </a:r>
          </a:p>
          <a:p>
            <a:pPr algn="ctr"/>
            <a:r>
              <a:rPr lang="en-US"/>
              <a:t>identity</a:t>
            </a:r>
            <a:endParaRPr lang="nl-NL"/>
          </a:p>
        </p:txBody>
      </p:sp>
      <p:sp>
        <p:nvSpPr>
          <p:cNvPr id="20486" name="Rectangle 13"/>
          <p:cNvSpPr>
            <a:spLocks noChangeArrowheads="1"/>
          </p:cNvSpPr>
          <p:nvPr/>
        </p:nvSpPr>
        <p:spPr bwMode="auto">
          <a:xfrm>
            <a:off x="6156325" y="2781300"/>
            <a:ext cx="2627313" cy="1274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Adherence to </a:t>
            </a:r>
          </a:p>
          <a:p>
            <a:pPr algn="ctr"/>
            <a:r>
              <a:rPr lang="en-US"/>
              <a:t>norms and traditions</a:t>
            </a:r>
          </a:p>
          <a:p>
            <a:pPr algn="ctr"/>
            <a:r>
              <a:rPr lang="en-US"/>
              <a:t>that define and </a:t>
            </a:r>
            <a:r>
              <a:rPr lang="en-US" i="1"/>
              <a:t>symbolize</a:t>
            </a:r>
          </a:p>
          <a:p>
            <a:pPr algn="ctr"/>
            <a:r>
              <a:rPr lang="en-US"/>
              <a:t>this identity</a:t>
            </a:r>
            <a:endParaRPr lang="nl-NL"/>
          </a:p>
        </p:txBody>
      </p:sp>
      <p:sp>
        <p:nvSpPr>
          <p:cNvPr id="20487" name="Text Box 14"/>
          <p:cNvSpPr txBox="1">
            <a:spLocks noChangeArrowheads="1"/>
          </p:cNvSpPr>
          <p:nvPr/>
        </p:nvSpPr>
        <p:spPr bwMode="auto">
          <a:xfrm>
            <a:off x="395288" y="404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/>
          </a:p>
        </p:txBody>
      </p:sp>
      <p:sp>
        <p:nvSpPr>
          <p:cNvPr id="20488" name="AutoShape 15"/>
          <p:cNvSpPr>
            <a:spLocks noChangeArrowheads="1"/>
          </p:cNvSpPr>
          <p:nvPr/>
        </p:nvSpPr>
        <p:spPr bwMode="auto">
          <a:xfrm>
            <a:off x="1835150" y="3429000"/>
            <a:ext cx="288925" cy="215900"/>
          </a:xfrm>
          <a:prstGeom prst="right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0489" name="AutoShape 16"/>
          <p:cNvSpPr>
            <a:spLocks noChangeArrowheads="1"/>
          </p:cNvSpPr>
          <p:nvPr/>
        </p:nvSpPr>
        <p:spPr bwMode="auto">
          <a:xfrm>
            <a:off x="3708400" y="3429000"/>
            <a:ext cx="358775" cy="215900"/>
          </a:xfrm>
          <a:prstGeom prst="right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0490" name="AutoShape 17"/>
          <p:cNvSpPr>
            <a:spLocks noChangeArrowheads="1"/>
          </p:cNvSpPr>
          <p:nvPr/>
        </p:nvSpPr>
        <p:spPr bwMode="auto">
          <a:xfrm>
            <a:off x="5724525" y="3429000"/>
            <a:ext cx="287338" cy="215900"/>
          </a:xfrm>
          <a:prstGeom prst="right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735013" y="639763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a scheme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Power and influence</a:t>
            </a:r>
            <a:endParaRPr lang="nl-NL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000" i="1" smtClean="0"/>
              <a:t>“If you don’t like it than go back to your own country’</a:t>
            </a:r>
          </a:p>
          <a:p>
            <a:pPr marL="0" indent="0" eaLnBrk="1" hangingPunct="1">
              <a:buFont typeface="Arial" charset="0"/>
              <a:buNone/>
            </a:pPr>
            <a:endParaRPr lang="en-US" sz="2000" i="1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000" i="1" smtClean="0"/>
              <a:t>“Now they also want to take this away from us”</a:t>
            </a:r>
            <a:endParaRPr lang="nl-NL" sz="2000" i="1" smtClean="0"/>
          </a:p>
          <a:p>
            <a:pPr marL="0" indent="0" eaLnBrk="1" hangingPunct="1">
              <a:buFont typeface="Arial" charset="0"/>
              <a:buNone/>
            </a:pPr>
            <a:endParaRPr lang="en-US" sz="2000" i="1" smtClean="0"/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/>
              <a:t>‘</a:t>
            </a:r>
            <a:r>
              <a:rPr lang="en-US" sz="2000" i="1" smtClean="0"/>
              <a:t>They come here and tell us what to do, that’s crazy’</a:t>
            </a:r>
          </a:p>
          <a:p>
            <a:pPr marL="0" indent="0" eaLnBrk="1" hangingPunct="1">
              <a:buFont typeface="Arial" charset="0"/>
              <a:buNone/>
            </a:pPr>
            <a:endParaRPr lang="en-US" sz="2000" i="1" smtClean="0"/>
          </a:p>
          <a:p>
            <a:pPr marL="0" indent="0" eaLnBrk="1" hangingPunct="1">
              <a:buFont typeface="Arial" charset="0"/>
              <a:buNone/>
            </a:pPr>
            <a:endParaRPr lang="en-US" sz="2000" i="1" smtClean="0"/>
          </a:p>
          <a:p>
            <a:pPr marL="0" indent="0" eaLnBrk="1" hangingPunct="1">
              <a:buFont typeface="Arial" charset="0"/>
              <a:buNone/>
            </a:pPr>
            <a:r>
              <a:rPr lang="en-US" sz="2400" i="1" smtClean="0"/>
              <a:t>Research</a:t>
            </a:r>
            <a:r>
              <a:rPr lang="en-US" sz="2400" smtClean="0"/>
              <a:t>: Conflicts are often not so much, or not only, about culture and identity but about power and influence</a:t>
            </a:r>
          </a:p>
          <a:p>
            <a:pPr marL="0" indent="0" eaLnBrk="1" hangingPunct="1">
              <a:buFont typeface="Arial" charset="0"/>
              <a:buNone/>
            </a:pPr>
            <a:endParaRPr lang="en-US" sz="2400" smtClean="0"/>
          </a:p>
          <a:p>
            <a:pPr marL="0" indent="0" eaLnBrk="1" hangingPunct="1">
              <a:buFont typeface="Arial" charset="0"/>
              <a:buNone/>
            </a:pPr>
            <a:endParaRPr lang="nl-N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802</Words>
  <Application>Microsoft Office PowerPoint</Application>
  <PresentationFormat>On-screen Show (4:3)</PresentationFormat>
  <Paragraphs>181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Dia 1</vt:lpstr>
      <vt:lpstr>Dia 2</vt:lpstr>
      <vt:lpstr>Dia 3</vt:lpstr>
      <vt:lpstr>Dia 4</vt:lpstr>
      <vt:lpstr>Why are the reactions so strong?  </vt:lpstr>
      <vt:lpstr>What is at stake for those wanting to maintain black Pete as it is?? </vt:lpstr>
      <vt:lpstr>Dia 7</vt:lpstr>
      <vt:lpstr>Dia 8</vt:lpstr>
      <vt:lpstr>2. Power and influence</vt:lpstr>
      <vt:lpstr>Dia 10</vt:lpstr>
      <vt:lpstr>Dia 11</vt:lpstr>
      <vt:lpstr>3. Morality</vt:lpstr>
      <vt:lpstr>Dia 13</vt:lpstr>
      <vt:lpstr>PREDICTION</vt:lpstr>
    </vt:vector>
  </TitlesOfParts>
  <Company>Utrecht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Verkuijten, M.J.A.M. (Maykel)</dc:creator>
  <cp:lastModifiedBy>Maykel Verkuijten</cp:lastModifiedBy>
  <cp:revision>25</cp:revision>
  <dcterms:created xsi:type="dcterms:W3CDTF">2014-11-11T10:24:56Z</dcterms:created>
  <dcterms:modified xsi:type="dcterms:W3CDTF">2014-11-21T09:06:48Z</dcterms:modified>
</cp:coreProperties>
</file>