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49"/>
  </p:notesMasterIdLst>
  <p:sldIdLst>
    <p:sldId id="295" r:id="rId2"/>
    <p:sldId id="342" r:id="rId3"/>
    <p:sldId id="257" r:id="rId4"/>
    <p:sldId id="327" r:id="rId5"/>
    <p:sldId id="328" r:id="rId6"/>
    <p:sldId id="265" r:id="rId7"/>
    <p:sldId id="274" r:id="rId8"/>
    <p:sldId id="266" r:id="rId9"/>
    <p:sldId id="268" r:id="rId10"/>
    <p:sldId id="269" r:id="rId11"/>
    <p:sldId id="270" r:id="rId12"/>
    <p:sldId id="271" r:id="rId13"/>
    <p:sldId id="272" r:id="rId14"/>
    <p:sldId id="273" r:id="rId15"/>
    <p:sldId id="275" r:id="rId16"/>
    <p:sldId id="276" r:id="rId17"/>
    <p:sldId id="279" r:id="rId18"/>
    <p:sldId id="309" r:id="rId19"/>
    <p:sldId id="324" r:id="rId20"/>
    <p:sldId id="325" r:id="rId21"/>
    <p:sldId id="283" r:id="rId22"/>
    <p:sldId id="338" r:id="rId23"/>
    <p:sldId id="284" r:id="rId24"/>
    <p:sldId id="329" r:id="rId25"/>
    <p:sldId id="286" r:id="rId26"/>
    <p:sldId id="285" r:id="rId27"/>
    <p:sldId id="341" r:id="rId28"/>
    <p:sldId id="280" r:id="rId29"/>
    <p:sldId id="288" r:id="rId30"/>
    <p:sldId id="290" r:id="rId31"/>
    <p:sldId id="289" r:id="rId32"/>
    <p:sldId id="291" r:id="rId33"/>
    <p:sldId id="310" r:id="rId34"/>
    <p:sldId id="318" r:id="rId35"/>
    <p:sldId id="319" r:id="rId36"/>
    <p:sldId id="320" r:id="rId37"/>
    <p:sldId id="336" r:id="rId38"/>
    <p:sldId id="337" r:id="rId39"/>
    <p:sldId id="298" r:id="rId40"/>
    <p:sldId id="330" r:id="rId41"/>
    <p:sldId id="331" r:id="rId42"/>
    <p:sldId id="332" r:id="rId43"/>
    <p:sldId id="333" r:id="rId44"/>
    <p:sldId id="334" r:id="rId45"/>
    <p:sldId id="335" r:id="rId46"/>
    <p:sldId id="339" r:id="rId47"/>
    <p:sldId id="34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4" d="100"/>
          <a:sy n="134" d="100"/>
        </p:scale>
        <p:origin x="-114"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C8FBA6-7C85-47FC-B9BD-C95813E9A71D}" type="datetimeFigureOut">
              <a:rPr lang="en-GB" smtClean="0"/>
              <a:t>16/11/2015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5C6BD-6FAA-4BA1-8049-38E50834BB42}" type="slidenum">
              <a:rPr lang="en-GB" smtClean="0"/>
              <a:t>‹#›</a:t>
            </a:fld>
            <a:endParaRPr lang="en-GB"/>
          </a:p>
        </p:txBody>
      </p:sp>
    </p:spTree>
    <p:extLst>
      <p:ext uri="{BB962C8B-B14F-4D97-AF65-F5344CB8AC3E}">
        <p14:creationId xmlns:p14="http://schemas.microsoft.com/office/powerpoint/2010/main" val="152887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C14F19-54D3-467A-85BC-F1297C9E4FDC}" type="slidenum">
              <a:rPr lang="en-GB" sz="1200" smtClean="0"/>
              <a:pPr eaLnBrk="1" hangingPunct="1"/>
              <a:t>10</a:t>
            </a:fld>
            <a:endParaRPr lang="en-GB" sz="1200" smtClean="0"/>
          </a:p>
        </p:txBody>
      </p:sp>
      <p:sp>
        <p:nvSpPr>
          <p:cNvPr id="36867" name="Rectangle 2"/>
          <p:cNvSpPr>
            <a:spLocks noGrp="1" noRot="1" noChangeAspect="1" noChangeArrowheads="1" noTextEdit="1"/>
          </p:cNvSpPr>
          <p:nvPr>
            <p:ph type="sldImg"/>
          </p:nvPr>
        </p:nvSpPr>
        <p:spPr>
          <a:xfrm>
            <a:off x="1144588" y="687388"/>
            <a:ext cx="4570412" cy="3427412"/>
          </a:xfrm>
          <a:ln/>
        </p:spPr>
      </p:sp>
      <p:sp>
        <p:nvSpPr>
          <p:cNvPr id="36868" name="Rectangle 3"/>
          <p:cNvSpPr>
            <a:spLocks noGrp="1" noChangeArrowheads="1"/>
          </p:cNvSpPr>
          <p:nvPr>
            <p:ph type="body" idx="1"/>
          </p:nvPr>
        </p:nvSpPr>
        <p:spPr>
          <a:xfrm>
            <a:off x="915988" y="4341813"/>
            <a:ext cx="5026025" cy="4114800"/>
          </a:xfrm>
          <a:noFill/>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397831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2B6BB96-DE03-40D4-B7ED-7D616BF922C2}" type="slidenum">
              <a:rPr lang="en-GB" sz="1200" smtClean="0"/>
              <a:pPr eaLnBrk="1" hangingPunct="1"/>
              <a:t>11</a:t>
            </a:fld>
            <a:endParaRPr lang="en-GB" sz="1200" smtClean="0"/>
          </a:p>
        </p:txBody>
      </p:sp>
      <p:sp>
        <p:nvSpPr>
          <p:cNvPr id="37891" name="Rectangle 2"/>
          <p:cNvSpPr>
            <a:spLocks noGrp="1" noRot="1" noChangeAspect="1" noChangeArrowheads="1" noTextEdit="1"/>
          </p:cNvSpPr>
          <p:nvPr>
            <p:ph type="sldImg"/>
          </p:nvPr>
        </p:nvSpPr>
        <p:spPr>
          <a:xfrm>
            <a:off x="1144588" y="687388"/>
            <a:ext cx="4570412" cy="3427412"/>
          </a:xfrm>
          <a:ln/>
        </p:spPr>
      </p:sp>
      <p:sp>
        <p:nvSpPr>
          <p:cNvPr id="37892" name="Rectangle 3"/>
          <p:cNvSpPr>
            <a:spLocks noGrp="1" noChangeArrowheads="1"/>
          </p:cNvSpPr>
          <p:nvPr>
            <p:ph type="body" idx="1"/>
          </p:nvPr>
        </p:nvSpPr>
        <p:spPr>
          <a:xfrm>
            <a:off x="915988" y="4341813"/>
            <a:ext cx="5026025" cy="4114800"/>
          </a:xfrm>
          <a:noFill/>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503726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3E6BED-BAB3-4055-B3F5-2E58AF32EB6D}" type="slidenum">
              <a:rPr lang="en-GB" sz="1200" smtClean="0"/>
              <a:pPr eaLnBrk="1" hangingPunct="1"/>
              <a:t>12</a:t>
            </a:fld>
            <a:endParaRPr lang="en-GB" sz="1200" smtClean="0"/>
          </a:p>
        </p:txBody>
      </p:sp>
      <p:sp>
        <p:nvSpPr>
          <p:cNvPr id="38915" name="Rectangle 2"/>
          <p:cNvSpPr>
            <a:spLocks noGrp="1" noRot="1" noChangeAspect="1" noChangeArrowheads="1" noTextEdit="1"/>
          </p:cNvSpPr>
          <p:nvPr>
            <p:ph type="sldImg"/>
          </p:nvPr>
        </p:nvSpPr>
        <p:spPr>
          <a:xfrm>
            <a:off x="1144588" y="687388"/>
            <a:ext cx="4570412" cy="3427412"/>
          </a:xfrm>
          <a:ln/>
        </p:spPr>
      </p:sp>
      <p:sp>
        <p:nvSpPr>
          <p:cNvPr id="38916" name="Rectangle 3"/>
          <p:cNvSpPr>
            <a:spLocks noGrp="1" noChangeArrowheads="1"/>
          </p:cNvSpPr>
          <p:nvPr>
            <p:ph type="body" idx="1"/>
          </p:nvPr>
        </p:nvSpPr>
        <p:spPr>
          <a:xfrm>
            <a:off x="915988" y="4341813"/>
            <a:ext cx="5026025" cy="4114800"/>
          </a:xfrm>
          <a:noFill/>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757401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A1F4EC-C434-42B9-A839-160EAF3FAD0F}" type="slidenum">
              <a:rPr lang="en-GB" sz="1200" smtClean="0"/>
              <a:pPr eaLnBrk="1" hangingPunct="1"/>
              <a:t>13</a:t>
            </a:fld>
            <a:endParaRPr lang="en-GB" sz="1200" smtClean="0"/>
          </a:p>
        </p:txBody>
      </p:sp>
      <p:sp>
        <p:nvSpPr>
          <p:cNvPr id="39939" name="Rectangle 2"/>
          <p:cNvSpPr>
            <a:spLocks noGrp="1" noRot="1" noChangeAspect="1" noChangeArrowheads="1" noTextEdit="1"/>
          </p:cNvSpPr>
          <p:nvPr>
            <p:ph type="sldImg"/>
          </p:nvPr>
        </p:nvSpPr>
        <p:spPr>
          <a:xfrm>
            <a:off x="1144588" y="687388"/>
            <a:ext cx="4570412" cy="3427412"/>
          </a:xfrm>
          <a:ln/>
        </p:spPr>
      </p:sp>
      <p:sp>
        <p:nvSpPr>
          <p:cNvPr id="39940" name="Rectangle 3"/>
          <p:cNvSpPr>
            <a:spLocks noGrp="1" noChangeArrowheads="1"/>
          </p:cNvSpPr>
          <p:nvPr>
            <p:ph type="body" idx="1"/>
          </p:nvPr>
        </p:nvSpPr>
        <p:spPr>
          <a:xfrm>
            <a:off x="915988" y="4341813"/>
            <a:ext cx="5026025" cy="4114800"/>
          </a:xfrm>
          <a:noFill/>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381922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B0722A-C4FB-40FD-BD48-7D1497622D65}" type="slidenum">
              <a:rPr lang="en-GB" sz="1200" smtClean="0"/>
              <a:pPr eaLnBrk="1" hangingPunct="1"/>
              <a:t>17</a:t>
            </a:fld>
            <a:endParaRPr lang="en-GB" sz="1200" smtClean="0"/>
          </a:p>
        </p:txBody>
      </p:sp>
      <p:sp>
        <p:nvSpPr>
          <p:cNvPr id="41987" name="Rectangle 2"/>
          <p:cNvSpPr>
            <a:spLocks noGrp="1" noRot="1" noChangeAspect="1" noChangeArrowheads="1" noTextEdit="1"/>
          </p:cNvSpPr>
          <p:nvPr>
            <p:ph type="sldImg"/>
          </p:nvPr>
        </p:nvSpPr>
        <p:spPr>
          <a:xfrm>
            <a:off x="1144588" y="687388"/>
            <a:ext cx="4570412" cy="3427412"/>
          </a:xfrm>
          <a:ln/>
        </p:spPr>
      </p:sp>
      <p:sp>
        <p:nvSpPr>
          <p:cNvPr id="41988" name="Rectangle 3"/>
          <p:cNvSpPr>
            <a:spLocks noGrp="1" noChangeArrowheads="1"/>
          </p:cNvSpPr>
          <p:nvPr>
            <p:ph type="body" idx="1"/>
          </p:nvPr>
        </p:nvSpPr>
        <p:spPr>
          <a:xfrm>
            <a:off x="915988" y="4343400"/>
            <a:ext cx="5026025" cy="4113213"/>
          </a:xfrm>
          <a:noFill/>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59106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1FC07F4-9568-4379-B4F4-86A76F3CC44B}"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51FC07F4-9568-4379-B4F4-86A76F3CC44B}" type="datetimeFigureOut">
              <a:rPr lang="en-GB" smtClean="0"/>
              <a:t>16/11/2015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1FC07F4-9568-4379-B4F4-86A76F3CC44B}"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51FC07F4-9568-4379-B4F4-86A76F3CC44B}"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51FC07F4-9568-4379-B4F4-86A76F3CC44B}"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1FC07F4-9568-4379-B4F4-86A76F3CC44B}"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1FC07F4-9568-4379-B4F4-86A76F3CC44B}"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1FC07F4-9568-4379-B4F4-86A76F3CC44B}"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1FC07F4-9568-4379-B4F4-86A76F3CC44B}"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FC07F4-9568-4379-B4F4-86A76F3CC44B}"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51FC07F4-9568-4379-B4F4-86A76F3CC44B}" type="datetimeFigureOut">
              <a:rPr lang="en-GB" smtClean="0"/>
              <a:t>16/11/2015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51FC07F4-9568-4379-B4F4-86A76F3CC44B}" type="datetimeFigureOut">
              <a:rPr lang="en-GB" smtClean="0"/>
              <a:t>16/11/2015</a:t>
            </a:fld>
            <a:endParaRPr lang="en-GB"/>
          </a:p>
        </p:txBody>
      </p:sp>
      <p:sp>
        <p:nvSpPr>
          <p:cNvPr id="8" name="Footer Placeholder 7"/>
          <p:cNvSpPr>
            <a:spLocks noGrp="1"/>
          </p:cNvSpPr>
          <p:nvPr>
            <p:ph type="ftr" sz="quarter" idx="11"/>
          </p:nvPr>
        </p:nvSpPr>
        <p:spPr>
          <a:xfrm>
            <a:off x="1120588" y="188259"/>
            <a:ext cx="2895600" cy="365125"/>
          </a:xfrm>
        </p:spPr>
        <p:txBody>
          <a:bodyPr/>
          <a:lstStyle/>
          <a:p>
            <a:endParaRPr lang="en-GB"/>
          </a:p>
        </p:txBody>
      </p:sp>
      <p:sp>
        <p:nvSpPr>
          <p:cNvPr id="9" name="Slide Number Placeholder 8"/>
          <p:cNvSpPr>
            <a:spLocks noGrp="1"/>
          </p:cNvSpPr>
          <p:nvPr>
            <p:ph type="sldNum" sz="quarter" idx="12"/>
          </p:nvPr>
        </p:nvSpPr>
        <p:spPr/>
        <p:txBody>
          <a:bodyPr/>
          <a:lstStyle/>
          <a:p>
            <a:fld id="{F6A05FE4-BCE4-4B04-A18C-A1F8249639BA}" type="slidenum">
              <a:rPr lang="en-GB" smtClean="0"/>
              <a:t>‹#›</a:t>
            </a:fld>
            <a:endParaRPr lang="en-GB"/>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1FC07F4-9568-4379-B4F4-86A76F3CC44B}" type="datetimeFigureOut">
              <a:rPr lang="en-GB" smtClean="0"/>
              <a:t>16/11/2015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C07F4-9568-4379-B4F4-86A76F3CC44B}" type="datetimeFigureOut">
              <a:rPr lang="en-GB" smtClean="0"/>
              <a:t>16/11/2015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51FC07F4-9568-4379-B4F4-86A76F3CC44B}" type="datetimeFigureOut">
              <a:rPr lang="en-GB" smtClean="0"/>
              <a:t>16/11/2015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A05FE4-BCE4-4B04-A18C-A1F8249639BA}"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51FC07F4-9568-4379-B4F4-86A76F3CC44B}" type="datetimeFigureOut">
              <a:rPr lang="en-GB" smtClean="0"/>
              <a:t>16/11/2015</a:t>
            </a:fld>
            <a:endParaRPr lang="en-GB"/>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GB"/>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F6A05FE4-BCE4-4B04-A18C-A1F8249639BA}" type="slidenum">
              <a:rPr lang="en-GB" smtClean="0"/>
              <a:t>‹#›</a:t>
            </a:fld>
            <a:endParaRPr lang="en-GB"/>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Refugees: The Ins </a:t>
            </a:r>
            <a:r>
              <a:rPr lang="en-US" smtClean="0"/>
              <a:t>and </a:t>
            </a:r>
            <a:r>
              <a:rPr lang="en-US" dirty="0"/>
              <a:t>O</a:t>
            </a:r>
            <a:r>
              <a:rPr lang="en-US" smtClean="0"/>
              <a:t>uts</a:t>
            </a:r>
            <a:endParaRPr lang="en-US" dirty="0"/>
          </a:p>
        </p:txBody>
      </p:sp>
      <p:sp>
        <p:nvSpPr>
          <p:cNvPr id="3" name="Content Placeholder 2"/>
          <p:cNvSpPr>
            <a:spLocks noGrp="1"/>
          </p:cNvSpPr>
          <p:nvPr>
            <p:ph idx="1"/>
          </p:nvPr>
        </p:nvSpPr>
        <p:spPr/>
        <p:txBody>
          <a:bodyPr>
            <a:normAutofit lnSpcReduction="10000"/>
          </a:bodyPr>
          <a:lstStyle/>
          <a:p>
            <a:pPr marL="0" indent="0" algn="ctr">
              <a:buNone/>
            </a:pPr>
            <a:r>
              <a:rPr lang="en-US" dirty="0" smtClean="0"/>
              <a:t>	</a:t>
            </a:r>
          </a:p>
          <a:p>
            <a:endParaRPr lang="en-US" dirty="0"/>
          </a:p>
          <a:p>
            <a:endParaRPr lang="en-US" dirty="0" smtClean="0"/>
          </a:p>
          <a:p>
            <a:endParaRPr lang="en-US" dirty="0"/>
          </a:p>
          <a:p>
            <a:endParaRPr lang="en-US" dirty="0"/>
          </a:p>
          <a:p>
            <a:pPr marL="0" indent="0" algn="ctr">
              <a:buNone/>
            </a:pPr>
            <a:r>
              <a:rPr lang="en-US" dirty="0" smtClean="0"/>
              <a:t>Jeroen Doomernik</a:t>
            </a:r>
          </a:p>
          <a:p>
            <a:pPr marL="0" indent="0" algn="ctr">
              <a:buNone/>
            </a:pPr>
            <a:r>
              <a:rPr lang="en-US" dirty="0" smtClean="0"/>
              <a:t>University of Amsterdam</a:t>
            </a:r>
            <a:endParaRPr lang="en-US" dirty="0"/>
          </a:p>
        </p:txBody>
      </p:sp>
    </p:spTree>
    <p:extLst>
      <p:ext uri="{BB962C8B-B14F-4D97-AF65-F5344CB8AC3E}">
        <p14:creationId xmlns:p14="http://schemas.microsoft.com/office/powerpoint/2010/main" val="540991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dp_ppp_19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04925"/>
            <a:ext cx="5486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262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dp_ppp_19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04925"/>
            <a:ext cx="5486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73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dp_ppp_19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04925"/>
            <a:ext cx="5486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828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dp_per_cap_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04925"/>
            <a:ext cx="5486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989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11-06 12.00.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96752"/>
            <a:ext cx="8851470" cy="4323432"/>
          </a:xfrm>
          <a:prstGeom prst="rect">
            <a:avLst/>
          </a:prstGeom>
        </p:spPr>
      </p:pic>
    </p:spTree>
    <p:extLst>
      <p:ext uri="{BB962C8B-B14F-4D97-AF65-F5344CB8AC3E}">
        <p14:creationId xmlns:p14="http://schemas.microsoft.com/office/powerpoint/2010/main" val="3670834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Post-colonial nations</a:t>
            </a:r>
            <a:endParaRPr lang="en-GB" dirty="0" smtClean="0"/>
          </a:p>
        </p:txBody>
      </p:sp>
      <p:sp>
        <p:nvSpPr>
          <p:cNvPr id="23555" name="Rectangle 3"/>
          <p:cNvSpPr>
            <a:spLocks noGrp="1" noChangeArrowheads="1"/>
          </p:cNvSpPr>
          <p:nvPr>
            <p:ph idx="1"/>
          </p:nvPr>
        </p:nvSpPr>
        <p:spPr/>
        <p:txBody>
          <a:bodyPr/>
          <a:lstStyle/>
          <a:p>
            <a:pPr eaLnBrk="1" hangingPunct="1">
              <a:buFont typeface="Wingdings" pitchFamily="2" charset="2"/>
              <a:buNone/>
            </a:pPr>
            <a:r>
              <a:rPr lang="en-US" dirty="0" smtClean="0"/>
              <a:t>Competition (incomplete nation building) in combination with:</a:t>
            </a:r>
          </a:p>
          <a:p>
            <a:pPr eaLnBrk="1" hangingPunct="1"/>
            <a:r>
              <a:rPr lang="en-US" dirty="0" smtClean="0"/>
              <a:t>Ethnic strife</a:t>
            </a:r>
          </a:p>
          <a:p>
            <a:pPr eaLnBrk="1" hangingPunct="1"/>
            <a:r>
              <a:rPr lang="en-US" dirty="0" smtClean="0"/>
              <a:t>Poor or failing governance/governments</a:t>
            </a:r>
          </a:p>
          <a:p>
            <a:pPr eaLnBrk="1" hangingPunct="1"/>
            <a:r>
              <a:rPr lang="en-US" dirty="0" smtClean="0"/>
              <a:t>Invasions in other/neighboring states</a:t>
            </a:r>
            <a:endParaRPr lang="en-GB" dirty="0" smtClean="0"/>
          </a:p>
        </p:txBody>
      </p:sp>
    </p:spTree>
    <p:extLst>
      <p:ext uri="{BB962C8B-B14F-4D97-AF65-F5344CB8AC3E}">
        <p14:creationId xmlns:p14="http://schemas.microsoft.com/office/powerpoint/2010/main" val="2491331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ailed st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6775"/>
            <a:ext cx="9144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169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UNHCR - UNHCR Global Appeal 2013 Update - Populations of concern to UNHCR - Mozilla Firefox"/>
          <p:cNvPicPr>
            <a:picLocks noChangeAspect="1"/>
          </p:cNvPicPr>
          <p:nvPr/>
        </p:nvPicPr>
        <p:blipFill>
          <a:blip r:embed="rId3">
            <a:extLst>
              <a:ext uri="{28A0092B-C50C-407E-A947-70E740481C1C}">
                <a14:useLocalDpi xmlns:a14="http://schemas.microsoft.com/office/drawing/2010/main" val="0"/>
              </a:ext>
            </a:extLst>
          </a:blip>
          <a:srcRect l="3009" t="13940" r="4581"/>
          <a:stretch>
            <a:fillRect/>
          </a:stretch>
        </p:blipFill>
        <p:spPr bwMode="auto">
          <a:xfrm>
            <a:off x="430213" y="765175"/>
            <a:ext cx="8145462"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455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10-06 12.01.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0"/>
            <a:ext cx="7670800" cy="6858000"/>
          </a:xfrm>
          <a:prstGeom prst="rect">
            <a:avLst/>
          </a:prstGeom>
        </p:spPr>
      </p:pic>
    </p:spTree>
    <p:extLst>
      <p:ext uri="{BB962C8B-B14F-4D97-AF65-F5344CB8AC3E}">
        <p14:creationId xmlns:p14="http://schemas.microsoft.com/office/powerpoint/2010/main" val="414910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10-06 13.59.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00" y="38100"/>
            <a:ext cx="5816600" cy="6781800"/>
          </a:xfrm>
          <a:prstGeom prst="rect">
            <a:avLst/>
          </a:prstGeom>
        </p:spPr>
      </p:pic>
    </p:spTree>
    <p:extLst>
      <p:ext uri="{BB962C8B-B14F-4D97-AF65-F5344CB8AC3E}">
        <p14:creationId xmlns:p14="http://schemas.microsoft.com/office/powerpoint/2010/main" val="2751609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Legal </a:t>
            </a:r>
            <a:r>
              <a:rPr lang="nl-NL" dirty="0" err="1" smtClean="0"/>
              <a:t>labels</a:t>
            </a:r>
            <a:endParaRPr lang="nl-NL" dirty="0"/>
          </a:p>
        </p:txBody>
      </p:sp>
      <p:sp>
        <p:nvSpPr>
          <p:cNvPr id="3" name="Content Placeholder 2"/>
          <p:cNvSpPr>
            <a:spLocks noGrp="1"/>
          </p:cNvSpPr>
          <p:nvPr>
            <p:ph idx="1"/>
          </p:nvPr>
        </p:nvSpPr>
        <p:spPr/>
        <p:txBody>
          <a:bodyPr/>
          <a:lstStyle/>
          <a:p>
            <a:r>
              <a:rPr lang="nl-NL" dirty="0" err="1" smtClean="0"/>
              <a:t>Refugees</a:t>
            </a:r>
            <a:endParaRPr lang="nl-NL" dirty="0" smtClean="0"/>
          </a:p>
          <a:p>
            <a:r>
              <a:rPr lang="nl-NL" dirty="0" err="1" smtClean="0"/>
              <a:t>Migrants</a:t>
            </a:r>
            <a:endParaRPr lang="nl-NL" dirty="0" smtClean="0"/>
          </a:p>
          <a:p>
            <a:pPr lvl="1"/>
            <a:r>
              <a:rPr lang="nl-NL" dirty="0" err="1" smtClean="0"/>
              <a:t>Workers</a:t>
            </a:r>
            <a:endParaRPr lang="nl-NL" dirty="0" smtClean="0"/>
          </a:p>
          <a:p>
            <a:pPr lvl="2"/>
            <a:r>
              <a:rPr lang="nl-NL" dirty="0" err="1" smtClean="0"/>
              <a:t>Highly</a:t>
            </a:r>
            <a:r>
              <a:rPr lang="nl-NL" dirty="0" smtClean="0"/>
              <a:t> </a:t>
            </a:r>
            <a:r>
              <a:rPr lang="nl-NL" dirty="0" err="1" smtClean="0"/>
              <a:t>skilled</a:t>
            </a:r>
            <a:endParaRPr lang="nl-NL" dirty="0" smtClean="0"/>
          </a:p>
          <a:p>
            <a:pPr lvl="2"/>
            <a:r>
              <a:rPr lang="nl-NL" dirty="0" err="1" smtClean="0"/>
              <a:t>Seasonal</a:t>
            </a:r>
            <a:endParaRPr lang="nl-NL" dirty="0" smtClean="0"/>
          </a:p>
          <a:p>
            <a:pPr marL="685800" lvl="2" indent="0">
              <a:buNone/>
            </a:pPr>
            <a:r>
              <a:rPr lang="nl-NL" dirty="0" smtClean="0"/>
              <a:t>		</a:t>
            </a:r>
          </a:p>
          <a:p>
            <a:pPr lvl="1"/>
            <a:r>
              <a:rPr lang="nl-NL" dirty="0" err="1" smtClean="0"/>
              <a:t>Students</a:t>
            </a:r>
            <a:endParaRPr lang="nl-NL" dirty="0" smtClean="0"/>
          </a:p>
          <a:p>
            <a:pPr lvl="1"/>
            <a:r>
              <a:rPr lang="nl-NL" dirty="0" smtClean="0"/>
              <a:t>Family members</a:t>
            </a:r>
            <a:endParaRPr lang="nl-NL" dirty="0"/>
          </a:p>
        </p:txBody>
      </p:sp>
    </p:spTree>
    <p:extLst>
      <p:ext uri="{BB962C8B-B14F-4D97-AF65-F5344CB8AC3E}">
        <p14:creationId xmlns:p14="http://schemas.microsoft.com/office/powerpoint/2010/main" val="2184610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10-06 14.33.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92696"/>
            <a:ext cx="8496944" cy="5112880"/>
          </a:xfrm>
          <a:prstGeom prst="rect">
            <a:avLst/>
          </a:prstGeom>
        </p:spPr>
      </p:pic>
    </p:spTree>
    <p:extLst>
      <p:ext uri="{BB962C8B-B14F-4D97-AF65-F5344CB8AC3E}">
        <p14:creationId xmlns:p14="http://schemas.microsoft.com/office/powerpoint/2010/main" val="3487478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smtClean="0"/>
              <a:t>In sum: Motives for leaving</a:t>
            </a:r>
            <a:endParaRPr lang="en-GB" dirty="0" smtClean="0"/>
          </a:p>
        </p:txBody>
      </p:sp>
      <p:sp>
        <p:nvSpPr>
          <p:cNvPr id="18435" name="Rectangle 3"/>
          <p:cNvSpPr>
            <a:spLocks noGrp="1" noChangeArrowheads="1"/>
          </p:cNvSpPr>
          <p:nvPr>
            <p:ph idx="1"/>
          </p:nvPr>
        </p:nvSpPr>
        <p:spPr/>
        <p:txBody>
          <a:bodyPr/>
          <a:lstStyle/>
          <a:p>
            <a:pPr eaLnBrk="1" hangingPunct="1"/>
            <a:r>
              <a:rPr lang="en-US" smtClean="0"/>
              <a:t>Security and freedom</a:t>
            </a:r>
          </a:p>
          <a:p>
            <a:pPr eaLnBrk="1" hangingPunct="1"/>
            <a:r>
              <a:rPr lang="en-US" smtClean="0"/>
              <a:t>Economic improvement</a:t>
            </a:r>
          </a:p>
          <a:p>
            <a:pPr lvl="1" eaLnBrk="1" hangingPunct="1"/>
            <a:r>
              <a:rPr lang="en-GB" smtClean="0"/>
              <a:t>Individual</a:t>
            </a:r>
          </a:p>
          <a:p>
            <a:pPr lvl="1" eaLnBrk="1" hangingPunct="1"/>
            <a:r>
              <a:rPr lang="en-GB" smtClean="0"/>
              <a:t>Household</a:t>
            </a:r>
          </a:p>
        </p:txBody>
      </p:sp>
    </p:spTree>
    <p:extLst>
      <p:ext uri="{BB962C8B-B14F-4D97-AF65-F5344CB8AC3E}">
        <p14:creationId xmlns:p14="http://schemas.microsoft.com/office/powerpoint/2010/main" val="2683912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household matters</a:t>
            </a:r>
            <a:endParaRPr lang="en-US" dirty="0"/>
          </a:p>
        </p:txBody>
      </p:sp>
      <p:sp>
        <p:nvSpPr>
          <p:cNvPr id="3" name="Content Placeholder 2"/>
          <p:cNvSpPr>
            <a:spLocks noGrp="1"/>
          </p:cNvSpPr>
          <p:nvPr>
            <p:ph idx="1"/>
          </p:nvPr>
        </p:nvSpPr>
        <p:spPr/>
        <p:txBody>
          <a:bodyPr/>
          <a:lstStyle/>
          <a:p>
            <a:r>
              <a:rPr lang="en-US" dirty="0" smtClean="0"/>
              <a:t>Relative deprivation</a:t>
            </a:r>
          </a:p>
          <a:p>
            <a:r>
              <a:rPr lang="en-US" dirty="0" smtClean="0"/>
              <a:t>Remittances</a:t>
            </a:r>
          </a:p>
          <a:p>
            <a:r>
              <a:rPr lang="en-US" dirty="0" smtClean="0"/>
              <a:t>Networks</a:t>
            </a:r>
          </a:p>
          <a:p>
            <a:endParaRPr lang="en-US" dirty="0"/>
          </a:p>
          <a:p>
            <a:r>
              <a:rPr lang="en-US" dirty="0" smtClean="0"/>
              <a:t>=&gt; Expectations and responsibilities</a:t>
            </a:r>
            <a:endParaRPr lang="en-US" dirty="0"/>
          </a:p>
        </p:txBody>
      </p:sp>
    </p:spTree>
    <p:extLst>
      <p:ext uri="{BB962C8B-B14F-4D97-AF65-F5344CB8AC3E}">
        <p14:creationId xmlns:p14="http://schemas.microsoft.com/office/powerpoint/2010/main" val="788605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17500" y="52388"/>
            <a:ext cx="8637588" cy="1431925"/>
          </a:xfrm>
        </p:spPr>
        <p:txBody>
          <a:bodyPr>
            <a:normAutofit/>
          </a:bodyPr>
          <a:lstStyle/>
          <a:p>
            <a:pPr eaLnBrk="1" hangingPunct="1"/>
            <a:r>
              <a:rPr lang="en-US" dirty="0" smtClean="0"/>
              <a:t>The Demand Side: the dual </a:t>
            </a:r>
            <a:r>
              <a:rPr lang="en-US" dirty="0" err="1" smtClean="0"/>
              <a:t>labour</a:t>
            </a:r>
            <a:r>
              <a:rPr lang="en-US" dirty="0" smtClean="0"/>
              <a:t> market</a:t>
            </a:r>
            <a:endParaRPr lang="en-GB" dirty="0" smtClean="0"/>
          </a:p>
        </p:txBody>
      </p:sp>
      <p:sp>
        <p:nvSpPr>
          <p:cNvPr id="19459" name="Rectangle 3"/>
          <p:cNvSpPr>
            <a:spLocks noGrp="1" noChangeArrowheads="1"/>
          </p:cNvSpPr>
          <p:nvPr>
            <p:ph idx="1"/>
          </p:nvPr>
        </p:nvSpPr>
        <p:spPr/>
        <p:txBody>
          <a:bodyPr/>
          <a:lstStyle/>
          <a:p>
            <a:pPr eaLnBrk="1" hangingPunct="1">
              <a:buFont typeface="Wingdings" pitchFamily="2" charset="2"/>
              <a:buNone/>
            </a:pPr>
            <a:r>
              <a:rPr lang="en-US" dirty="0" smtClean="0"/>
              <a:t>Stimulate</a:t>
            </a:r>
          </a:p>
          <a:p>
            <a:pPr eaLnBrk="1" hangingPunct="1">
              <a:buFont typeface="Wingdings" pitchFamily="2" charset="2"/>
              <a:buNone/>
            </a:pPr>
            <a:endParaRPr lang="en-US" dirty="0" smtClean="0"/>
          </a:p>
          <a:p>
            <a:pPr algn="ctr" eaLnBrk="1" hangingPunct="1">
              <a:buFont typeface="Wingdings" pitchFamily="2" charset="2"/>
              <a:buNone/>
            </a:pPr>
            <a:r>
              <a:rPr lang="en-GB" dirty="0" smtClean="0"/>
              <a:t>Versus</a:t>
            </a:r>
          </a:p>
          <a:p>
            <a:pPr eaLnBrk="1" hangingPunct="1">
              <a:buFont typeface="Wingdings" pitchFamily="2" charset="2"/>
              <a:buNone/>
            </a:pPr>
            <a:endParaRPr lang="en-GB" dirty="0" smtClean="0"/>
          </a:p>
          <a:p>
            <a:pPr algn="r" eaLnBrk="1" hangingPunct="1">
              <a:buFont typeface="Wingdings" pitchFamily="2" charset="2"/>
              <a:buNone/>
            </a:pPr>
            <a:r>
              <a:rPr lang="en-GB" dirty="0" smtClean="0"/>
              <a:t>Limit</a:t>
            </a:r>
          </a:p>
        </p:txBody>
      </p:sp>
    </p:spTree>
    <p:extLst>
      <p:ext uri="{BB962C8B-B14F-4D97-AF65-F5344CB8AC3E}">
        <p14:creationId xmlns:p14="http://schemas.microsoft.com/office/powerpoint/2010/main" val="545456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migrants</a:t>
            </a:r>
            <a:endParaRPr lang="en-US" dirty="0"/>
          </a:p>
        </p:txBody>
      </p:sp>
      <p:sp>
        <p:nvSpPr>
          <p:cNvPr id="3" name="Content Placeholder 2"/>
          <p:cNvSpPr>
            <a:spLocks noGrp="1"/>
          </p:cNvSpPr>
          <p:nvPr>
            <p:ph idx="1"/>
          </p:nvPr>
        </p:nvSpPr>
        <p:spPr/>
        <p:txBody>
          <a:bodyPr/>
          <a:lstStyle/>
          <a:p>
            <a:r>
              <a:rPr lang="en-US" dirty="0" smtClean="0"/>
              <a:t>Scarce professions (usually highly skilled)</a:t>
            </a:r>
          </a:p>
          <a:p>
            <a:r>
              <a:rPr lang="en-US" dirty="0" smtClean="0"/>
              <a:t>Students</a:t>
            </a:r>
          </a:p>
          <a:p>
            <a:r>
              <a:rPr lang="en-US" dirty="0" smtClean="0"/>
              <a:t>Seasonal workers (in some countries)</a:t>
            </a:r>
          </a:p>
          <a:p>
            <a:r>
              <a:rPr lang="en-US" dirty="0" smtClean="0"/>
              <a:t>Refugees</a:t>
            </a:r>
            <a:endParaRPr lang="en-US" dirty="0"/>
          </a:p>
        </p:txBody>
      </p:sp>
    </p:spTree>
    <p:extLst>
      <p:ext uri="{BB962C8B-B14F-4D97-AF65-F5344CB8AC3E}">
        <p14:creationId xmlns:p14="http://schemas.microsoft.com/office/powerpoint/2010/main" val="2811043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GB" dirty="0" smtClean="0"/>
              <a:t>Informal demand for</a:t>
            </a:r>
          </a:p>
        </p:txBody>
      </p:sp>
      <p:sp>
        <p:nvSpPr>
          <p:cNvPr id="21507" name="Rectangle 3"/>
          <p:cNvSpPr>
            <a:spLocks noGrp="1" noChangeArrowheads="1"/>
          </p:cNvSpPr>
          <p:nvPr>
            <p:ph idx="1"/>
          </p:nvPr>
        </p:nvSpPr>
        <p:spPr/>
        <p:txBody>
          <a:bodyPr/>
          <a:lstStyle/>
          <a:p>
            <a:pPr eaLnBrk="1" hangingPunct="1"/>
            <a:r>
              <a:rPr lang="en-US" smtClean="0"/>
              <a:t>Flexible</a:t>
            </a:r>
          </a:p>
          <a:p>
            <a:pPr eaLnBrk="1" hangingPunct="1"/>
            <a:r>
              <a:rPr lang="en-US" smtClean="0"/>
              <a:t>Undemanding</a:t>
            </a:r>
          </a:p>
          <a:p>
            <a:pPr eaLnBrk="1" hangingPunct="1"/>
            <a:r>
              <a:rPr lang="en-US" smtClean="0"/>
              <a:t>Low pay</a:t>
            </a:r>
          </a:p>
          <a:p>
            <a:pPr eaLnBrk="1" hangingPunct="1"/>
            <a:r>
              <a:rPr lang="en-US" smtClean="0"/>
              <a:t>Dangerous (and uninsured)</a:t>
            </a:r>
          </a:p>
          <a:p>
            <a:pPr eaLnBrk="1" hangingPunct="1"/>
            <a:endParaRPr lang="en-GB" smtClean="0"/>
          </a:p>
        </p:txBody>
      </p:sp>
    </p:spTree>
    <p:extLst>
      <p:ext uri="{BB962C8B-B14F-4D97-AF65-F5344CB8AC3E}">
        <p14:creationId xmlns:p14="http://schemas.microsoft.com/office/powerpoint/2010/main" val="1719565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268760"/>
            <a:ext cx="8913813" cy="914400"/>
          </a:xfrm>
        </p:spPr>
        <p:txBody>
          <a:bodyPr/>
          <a:lstStyle/>
          <a:p>
            <a:pPr eaLnBrk="1" hangingPunct="1"/>
            <a:r>
              <a:rPr lang="en-US" dirty="0" smtClean="0"/>
              <a:t>Typical informal sectors </a:t>
            </a:r>
            <a:endParaRPr lang="en-GB" dirty="0" smtClean="0"/>
          </a:p>
        </p:txBody>
      </p:sp>
      <p:sp>
        <p:nvSpPr>
          <p:cNvPr id="20483" name="Rectangle 3"/>
          <p:cNvSpPr>
            <a:spLocks noGrp="1" noChangeArrowheads="1"/>
          </p:cNvSpPr>
          <p:nvPr>
            <p:ph idx="1"/>
          </p:nvPr>
        </p:nvSpPr>
        <p:spPr/>
        <p:txBody>
          <a:bodyPr/>
          <a:lstStyle/>
          <a:p>
            <a:pPr eaLnBrk="1" hangingPunct="1"/>
            <a:r>
              <a:rPr lang="en-US" smtClean="0"/>
              <a:t>Personal/household services (cleaning, child-care, granny-care)</a:t>
            </a:r>
          </a:p>
          <a:p>
            <a:pPr eaLnBrk="1" hangingPunct="1"/>
            <a:r>
              <a:rPr lang="en-US" smtClean="0"/>
              <a:t>Odd-jobs (plumbing, painting)</a:t>
            </a:r>
          </a:p>
          <a:p>
            <a:pPr eaLnBrk="1" hangingPunct="1"/>
            <a:r>
              <a:rPr lang="en-US" smtClean="0"/>
              <a:t>Prostitution</a:t>
            </a:r>
          </a:p>
          <a:p>
            <a:pPr eaLnBrk="1" hangingPunct="1"/>
            <a:r>
              <a:rPr lang="en-US" smtClean="0"/>
              <a:t>Catering services</a:t>
            </a:r>
          </a:p>
          <a:p>
            <a:pPr eaLnBrk="1" hangingPunct="1"/>
            <a:r>
              <a:rPr lang="en-US" smtClean="0"/>
              <a:t>Construction</a:t>
            </a:r>
          </a:p>
          <a:p>
            <a:pPr eaLnBrk="1" hangingPunct="1"/>
            <a:r>
              <a:rPr lang="en-US" smtClean="0"/>
              <a:t>Agriculture and horticulture</a:t>
            </a:r>
          </a:p>
          <a:p>
            <a:pPr eaLnBrk="1" hangingPunct="1">
              <a:buFont typeface="Wingdings" pitchFamily="2" charset="2"/>
              <a:buNone/>
            </a:pPr>
            <a:endParaRPr lang="en-US" smtClean="0"/>
          </a:p>
          <a:p>
            <a:pPr eaLnBrk="1" hangingPunct="1"/>
            <a:endParaRPr lang="en-GB" smtClean="0"/>
          </a:p>
        </p:txBody>
      </p:sp>
    </p:spTree>
    <p:extLst>
      <p:ext uri="{BB962C8B-B14F-4D97-AF65-F5344CB8AC3E}">
        <p14:creationId xmlns:p14="http://schemas.microsoft.com/office/powerpoint/2010/main" val="2478241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981075"/>
            <a:ext cx="6726237" cy="47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State Logic: Restrict and Control</a:t>
            </a:r>
            <a:endParaRPr lang="en-GB" dirty="0"/>
          </a:p>
        </p:txBody>
      </p:sp>
      <p:sp>
        <p:nvSpPr>
          <p:cNvPr id="3" name="Content Placeholder 2"/>
          <p:cNvSpPr>
            <a:spLocks noGrp="1"/>
          </p:cNvSpPr>
          <p:nvPr>
            <p:ph idx="1"/>
          </p:nvPr>
        </p:nvSpPr>
        <p:spPr/>
        <p:txBody>
          <a:bodyPr/>
          <a:lstStyle/>
          <a:p>
            <a:r>
              <a:rPr lang="en-GB" dirty="0" smtClean="0"/>
              <a:t>Real world needs (economy, labour market, welfare, public health, crime)</a:t>
            </a:r>
            <a:endParaRPr lang="en-GB" dirty="0"/>
          </a:p>
        </p:txBody>
      </p:sp>
    </p:spTree>
    <p:extLst>
      <p:ext uri="{BB962C8B-B14F-4D97-AF65-F5344CB8AC3E}">
        <p14:creationId xmlns:p14="http://schemas.microsoft.com/office/powerpoint/2010/main" val="3321412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Restrict and Control</a:t>
            </a:r>
            <a:endParaRPr lang="en-GB" dirty="0"/>
          </a:p>
        </p:txBody>
      </p:sp>
      <p:sp>
        <p:nvSpPr>
          <p:cNvPr id="3" name="Content Placeholder 2"/>
          <p:cNvSpPr>
            <a:spLocks noGrp="1"/>
          </p:cNvSpPr>
          <p:nvPr>
            <p:ph idx="1"/>
          </p:nvPr>
        </p:nvSpPr>
        <p:spPr/>
        <p:txBody>
          <a:bodyPr/>
          <a:lstStyle/>
          <a:p>
            <a:r>
              <a:rPr lang="en-GB" dirty="0" smtClean="0"/>
              <a:t>Real world needs (economy, labour market, welfare, public health, crime)</a:t>
            </a:r>
          </a:p>
          <a:p>
            <a:r>
              <a:rPr lang="en-GB" dirty="0" smtClean="0"/>
              <a:t>Pragmatic answers are effective answers</a:t>
            </a:r>
            <a:endParaRPr lang="en-GB" dirty="0"/>
          </a:p>
        </p:txBody>
      </p:sp>
    </p:spTree>
    <p:extLst>
      <p:ext uri="{BB962C8B-B14F-4D97-AF65-F5344CB8AC3E}">
        <p14:creationId xmlns:p14="http://schemas.microsoft.com/office/powerpoint/2010/main" val="3100821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Fundamental causes</a:t>
            </a:r>
            <a:endParaRPr lang="en-GB" dirty="0"/>
          </a:p>
        </p:txBody>
      </p:sp>
      <p:sp>
        <p:nvSpPr>
          <p:cNvPr id="3" name="Content Placeholder 2"/>
          <p:cNvSpPr>
            <a:spLocks noGrp="1"/>
          </p:cNvSpPr>
          <p:nvPr>
            <p:ph idx="1"/>
          </p:nvPr>
        </p:nvSpPr>
        <p:spPr/>
        <p:txBody>
          <a:bodyPr/>
          <a:lstStyle/>
          <a:p>
            <a:r>
              <a:rPr lang="en-GB" dirty="0" smtClean="0"/>
              <a:t>Demographics</a:t>
            </a:r>
          </a:p>
          <a:p>
            <a:r>
              <a:rPr lang="en-GB" dirty="0" smtClean="0"/>
              <a:t>Economics</a:t>
            </a:r>
          </a:p>
          <a:p>
            <a:r>
              <a:rPr lang="en-GB" dirty="0" smtClean="0"/>
              <a:t>Incomplete nation building</a:t>
            </a:r>
            <a:endParaRPr lang="en-GB" dirty="0"/>
          </a:p>
          <a:p>
            <a:r>
              <a:rPr lang="en-GB" dirty="0" smtClean="0"/>
              <a:t>=&gt; Emigration pressure</a:t>
            </a:r>
            <a:endParaRPr lang="en-GB" dirty="0"/>
          </a:p>
        </p:txBody>
      </p:sp>
    </p:spTree>
    <p:extLst>
      <p:ext uri="{BB962C8B-B14F-4D97-AF65-F5344CB8AC3E}">
        <p14:creationId xmlns:p14="http://schemas.microsoft.com/office/powerpoint/2010/main" val="3496801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Restrict and Control</a:t>
            </a:r>
            <a:endParaRPr lang="en-GB" dirty="0"/>
          </a:p>
        </p:txBody>
      </p:sp>
      <p:sp>
        <p:nvSpPr>
          <p:cNvPr id="3" name="Content Placeholder 2"/>
          <p:cNvSpPr>
            <a:spLocks noGrp="1"/>
          </p:cNvSpPr>
          <p:nvPr>
            <p:ph idx="1"/>
          </p:nvPr>
        </p:nvSpPr>
        <p:spPr/>
        <p:txBody>
          <a:bodyPr/>
          <a:lstStyle/>
          <a:p>
            <a:r>
              <a:rPr lang="en-GB" dirty="0" smtClean="0"/>
              <a:t>Real world needs (economy, labour market, welfare, public health, crime)</a:t>
            </a:r>
          </a:p>
          <a:p>
            <a:r>
              <a:rPr lang="en-GB" dirty="0" smtClean="0"/>
              <a:t>Pragmatic answers are effective answers</a:t>
            </a:r>
          </a:p>
          <a:p>
            <a:r>
              <a:rPr lang="en-GB" dirty="0" smtClean="0"/>
              <a:t>Yet, pragmatism being replaced by “security” rhetoric: attrition, criminalization, detention and deportation</a:t>
            </a:r>
            <a:endParaRPr lang="en-GB" dirty="0"/>
          </a:p>
        </p:txBody>
      </p:sp>
    </p:spTree>
    <p:extLst>
      <p:ext uri="{BB962C8B-B14F-4D97-AF65-F5344CB8AC3E}">
        <p14:creationId xmlns:p14="http://schemas.microsoft.com/office/powerpoint/2010/main" val="37232182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Restrict and Control</a:t>
            </a:r>
            <a:endParaRPr lang="en-GB" dirty="0"/>
          </a:p>
        </p:txBody>
      </p:sp>
      <p:sp>
        <p:nvSpPr>
          <p:cNvPr id="3" name="Content Placeholder 2"/>
          <p:cNvSpPr>
            <a:spLocks noGrp="1"/>
          </p:cNvSpPr>
          <p:nvPr>
            <p:ph idx="1"/>
          </p:nvPr>
        </p:nvSpPr>
        <p:spPr/>
        <p:txBody>
          <a:bodyPr/>
          <a:lstStyle/>
          <a:p>
            <a:r>
              <a:rPr lang="en-GB" dirty="0" smtClean="0"/>
              <a:t>Real world needs (economy, labour market, welfare, public health, crime)</a:t>
            </a:r>
          </a:p>
          <a:p>
            <a:r>
              <a:rPr lang="en-GB" dirty="0" smtClean="0"/>
              <a:t>Why: </a:t>
            </a:r>
          </a:p>
          <a:p>
            <a:pPr lvl="1"/>
            <a:r>
              <a:rPr lang="en-GB" dirty="0" smtClean="0"/>
              <a:t>in NW Europe: impatience with policy imperfection =&gt; path dependency?</a:t>
            </a:r>
          </a:p>
          <a:p>
            <a:pPr lvl="1"/>
            <a:r>
              <a:rPr lang="en-GB" dirty="0" smtClean="0"/>
              <a:t>In the Mediterranean countries: pressures of EU integration</a:t>
            </a:r>
            <a:endParaRPr lang="en-GB" dirty="0"/>
          </a:p>
        </p:txBody>
      </p:sp>
    </p:spTree>
    <p:extLst>
      <p:ext uri="{BB962C8B-B14F-4D97-AF65-F5344CB8AC3E}">
        <p14:creationId xmlns:p14="http://schemas.microsoft.com/office/powerpoint/2010/main" val="3907781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Restrict and Control</a:t>
            </a:r>
            <a:endParaRPr lang="en-GB" dirty="0"/>
          </a:p>
        </p:txBody>
      </p:sp>
      <p:sp>
        <p:nvSpPr>
          <p:cNvPr id="3" name="Content Placeholder 2"/>
          <p:cNvSpPr>
            <a:spLocks noGrp="1"/>
          </p:cNvSpPr>
          <p:nvPr>
            <p:ph idx="1"/>
          </p:nvPr>
        </p:nvSpPr>
        <p:spPr/>
        <p:txBody>
          <a:bodyPr/>
          <a:lstStyle/>
          <a:p>
            <a:r>
              <a:rPr lang="en-GB" dirty="0" smtClean="0"/>
              <a:t>Real world needs (economy, labour market, welfare, public health, crime)</a:t>
            </a:r>
          </a:p>
          <a:p>
            <a:r>
              <a:rPr lang="en-GB" dirty="0" smtClean="0"/>
              <a:t>Why: impatience with policy imperfection =&gt; path dependency?</a:t>
            </a:r>
          </a:p>
          <a:p>
            <a:r>
              <a:rPr lang="en-GB" dirty="0" smtClean="0"/>
              <a:t>And controls and borders need “performance”</a:t>
            </a:r>
            <a:endParaRPr lang="en-GB" dirty="0"/>
          </a:p>
        </p:txBody>
      </p:sp>
    </p:spTree>
    <p:extLst>
      <p:ext uri="{BB962C8B-B14F-4D97-AF65-F5344CB8AC3E}">
        <p14:creationId xmlns:p14="http://schemas.microsoft.com/office/powerpoint/2010/main" val="98250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Mexico/US</a:t>
            </a:r>
            <a:endParaRPr lang="en-US" dirty="0"/>
          </a:p>
        </p:txBody>
      </p:sp>
      <p:pic>
        <p:nvPicPr>
          <p:cNvPr id="4" name="Content Placeholder 3" descr="Screenshot 2015-03-10 12.22.06.png"/>
          <p:cNvPicPr>
            <a:picLocks noGrp="1" noChangeAspect="1"/>
          </p:cNvPicPr>
          <p:nvPr>
            <p:ph idx="1"/>
          </p:nvPr>
        </p:nvPicPr>
        <p:blipFill>
          <a:blip r:embed="rId2">
            <a:extLst>
              <a:ext uri="{28A0092B-C50C-407E-A947-70E740481C1C}">
                <a14:useLocalDpi xmlns:a14="http://schemas.microsoft.com/office/drawing/2010/main" val="0"/>
              </a:ext>
            </a:extLst>
          </a:blip>
          <a:srcRect t="17739" b="17739"/>
          <a:stretch>
            <a:fillRect/>
          </a:stretch>
        </p:blipFill>
        <p:spPr/>
      </p:pic>
    </p:spTree>
    <p:extLst>
      <p:ext uri="{BB962C8B-B14F-4D97-AF65-F5344CB8AC3E}">
        <p14:creationId xmlns:p14="http://schemas.microsoft.com/office/powerpoint/2010/main" val="1630509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Hungary</a:t>
            </a:r>
            <a:endParaRPr lang="en-US" dirty="0"/>
          </a:p>
        </p:txBody>
      </p:sp>
      <p:pic>
        <p:nvPicPr>
          <p:cNvPr id="5" name="Content Placeholder 4" descr="Screenshot 2015-10-06 12.15.12.png"/>
          <p:cNvPicPr>
            <a:picLocks noGrp="1" noChangeAspect="1"/>
          </p:cNvPicPr>
          <p:nvPr>
            <p:ph idx="1"/>
          </p:nvPr>
        </p:nvPicPr>
        <p:blipFill>
          <a:blip r:embed="rId2">
            <a:extLst>
              <a:ext uri="{28A0092B-C50C-407E-A947-70E740481C1C}">
                <a14:useLocalDpi xmlns:a14="http://schemas.microsoft.com/office/drawing/2010/main" val="0"/>
              </a:ext>
            </a:extLst>
          </a:blip>
          <a:srcRect t="7103" b="7103"/>
          <a:stretch>
            <a:fillRect/>
          </a:stretch>
        </p:blipFill>
        <p:spPr/>
      </p:pic>
    </p:spTree>
    <p:extLst>
      <p:ext uri="{BB962C8B-B14F-4D97-AF65-F5344CB8AC3E}">
        <p14:creationId xmlns:p14="http://schemas.microsoft.com/office/powerpoint/2010/main" val="12658575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Melilla</a:t>
            </a:r>
            <a:endParaRPr lang="en-US" dirty="0"/>
          </a:p>
        </p:txBody>
      </p:sp>
      <p:pic>
        <p:nvPicPr>
          <p:cNvPr id="4" name="Content Placeholder 3" descr="Screenshot 2015-10-06 12.19.48.png"/>
          <p:cNvPicPr>
            <a:picLocks noGrp="1" noChangeAspect="1"/>
          </p:cNvPicPr>
          <p:nvPr>
            <p:ph idx="1"/>
          </p:nvPr>
        </p:nvPicPr>
        <p:blipFill>
          <a:blip r:embed="rId2">
            <a:extLst>
              <a:ext uri="{28A0092B-C50C-407E-A947-70E740481C1C}">
                <a14:useLocalDpi xmlns:a14="http://schemas.microsoft.com/office/drawing/2010/main" val="0"/>
              </a:ext>
            </a:extLst>
          </a:blip>
          <a:srcRect t="13652" b="13652"/>
          <a:stretch>
            <a:fillRect/>
          </a:stretch>
        </p:blipFill>
        <p:spPr/>
      </p:pic>
    </p:spTree>
    <p:extLst>
      <p:ext uri="{BB962C8B-B14F-4D97-AF65-F5344CB8AC3E}">
        <p14:creationId xmlns:p14="http://schemas.microsoft.com/office/powerpoint/2010/main" val="9989109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Melilla</a:t>
            </a:r>
            <a:endParaRPr lang="en-US" dirty="0"/>
          </a:p>
        </p:txBody>
      </p:sp>
      <p:pic>
        <p:nvPicPr>
          <p:cNvPr id="5" name="Content Placeholder 4" descr="Screenshot 2015-10-06 12.20.25.png"/>
          <p:cNvPicPr>
            <a:picLocks noGrp="1" noChangeAspect="1"/>
          </p:cNvPicPr>
          <p:nvPr>
            <p:ph idx="1"/>
          </p:nvPr>
        </p:nvPicPr>
        <p:blipFill>
          <a:blip r:embed="rId2">
            <a:extLst>
              <a:ext uri="{28A0092B-C50C-407E-A947-70E740481C1C}">
                <a14:useLocalDpi xmlns:a14="http://schemas.microsoft.com/office/drawing/2010/main" val="0"/>
              </a:ext>
            </a:extLst>
          </a:blip>
          <a:srcRect t="16014" b="16014"/>
          <a:stretch>
            <a:fillRect/>
          </a:stretch>
        </p:blipFill>
        <p:spPr>
          <a:xfrm>
            <a:off x="1043608" y="2204864"/>
            <a:ext cx="7610475" cy="4062412"/>
          </a:xfrm>
        </p:spPr>
      </p:pic>
    </p:spTree>
    <p:extLst>
      <p:ext uri="{BB962C8B-B14F-4D97-AF65-F5344CB8AC3E}">
        <p14:creationId xmlns:p14="http://schemas.microsoft.com/office/powerpoint/2010/main" val="14570670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business that results</a:t>
            </a:r>
            <a:endParaRPr lang="en-US" dirty="0"/>
          </a:p>
        </p:txBody>
      </p:sp>
      <p:sp>
        <p:nvSpPr>
          <p:cNvPr id="3" name="Content Placeholder 2"/>
          <p:cNvSpPr>
            <a:spLocks noGrp="1"/>
          </p:cNvSpPr>
          <p:nvPr>
            <p:ph idx="1"/>
          </p:nvPr>
        </p:nvSpPr>
        <p:spPr/>
        <p:txBody>
          <a:bodyPr/>
          <a:lstStyle/>
          <a:p>
            <a:r>
              <a:rPr lang="en-US" dirty="0" smtClean="0"/>
              <a:t>Smuggling</a:t>
            </a:r>
          </a:p>
          <a:p>
            <a:endParaRPr lang="en-US" dirty="0"/>
          </a:p>
          <a:p>
            <a:r>
              <a:rPr lang="en-US" dirty="0" smtClean="0"/>
              <a:t>Exploitation (trafficking)</a:t>
            </a:r>
            <a:endParaRPr lang="en-US" dirty="0"/>
          </a:p>
        </p:txBody>
      </p:sp>
    </p:spTree>
    <p:extLst>
      <p:ext uri="{BB962C8B-B14F-4D97-AF65-F5344CB8AC3E}">
        <p14:creationId xmlns:p14="http://schemas.microsoft.com/office/powerpoint/2010/main" val="7265224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subsequently</a:t>
            </a:r>
            <a:endParaRPr lang="en-US" dirty="0"/>
          </a:p>
        </p:txBody>
      </p:sp>
      <p:sp>
        <p:nvSpPr>
          <p:cNvPr id="3" name="Content Placeholder 2"/>
          <p:cNvSpPr>
            <a:spLocks noGrp="1"/>
          </p:cNvSpPr>
          <p:nvPr>
            <p:ph idx="1"/>
          </p:nvPr>
        </p:nvSpPr>
        <p:spPr/>
        <p:txBody>
          <a:bodyPr/>
          <a:lstStyle/>
          <a:p>
            <a:r>
              <a:rPr lang="en-US" dirty="0" smtClean="0"/>
              <a:t>Makes return socially and economically impossible</a:t>
            </a:r>
          </a:p>
          <a:p>
            <a:r>
              <a:rPr lang="en-US" dirty="0" smtClean="0"/>
              <a:t>While states do their best to keep them from staying</a:t>
            </a:r>
            <a:endParaRPr lang="en-US" dirty="0"/>
          </a:p>
        </p:txBody>
      </p:sp>
    </p:spTree>
    <p:extLst>
      <p:ext uri="{BB962C8B-B14F-4D97-AF65-F5344CB8AC3E}">
        <p14:creationId xmlns:p14="http://schemas.microsoft.com/office/powerpoint/2010/main" val="6860924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800100"/>
            <a:ext cx="7772400" cy="762000"/>
          </a:xfrm>
        </p:spPr>
        <p:txBody>
          <a:bodyPr/>
          <a:lstStyle/>
          <a:p>
            <a:r>
              <a:rPr lang="en-US"/>
              <a:t>Constraints</a:t>
            </a:r>
          </a:p>
        </p:txBody>
      </p:sp>
      <p:sp>
        <p:nvSpPr>
          <p:cNvPr id="33795" name="Rectangle 3"/>
          <p:cNvSpPr>
            <a:spLocks noGrp="1" noChangeArrowheads="1"/>
          </p:cNvSpPr>
          <p:nvPr>
            <p:ph idx="1"/>
          </p:nvPr>
        </p:nvSpPr>
        <p:spPr/>
        <p:txBody>
          <a:bodyPr/>
          <a:lstStyle/>
          <a:p>
            <a:r>
              <a:rPr lang="en-US"/>
              <a:t>International law:</a:t>
            </a:r>
          </a:p>
          <a:p>
            <a:pPr lvl="1"/>
            <a:r>
              <a:rPr lang="en-US"/>
              <a:t>Refugee Convention</a:t>
            </a:r>
          </a:p>
          <a:p>
            <a:pPr lvl="1"/>
            <a:r>
              <a:rPr lang="en-US"/>
              <a:t>ECHR </a:t>
            </a:r>
          </a:p>
          <a:p>
            <a:pPr lvl="2"/>
            <a:r>
              <a:rPr lang="en-US"/>
              <a:t>(art. 3 ‘inhuman treatment’)</a:t>
            </a:r>
          </a:p>
          <a:p>
            <a:pPr lvl="2"/>
            <a:r>
              <a:rPr lang="en-US"/>
              <a:t>(art. 8 ‘right to family life’)</a:t>
            </a:r>
          </a:p>
          <a:p>
            <a:pPr lvl="1"/>
            <a:r>
              <a:rPr lang="en-US"/>
              <a:t>1990 Migrants’ Rights Convention</a:t>
            </a:r>
          </a:p>
        </p:txBody>
      </p:sp>
    </p:spTree>
    <p:extLst>
      <p:ext uri="{BB962C8B-B14F-4D97-AF65-F5344CB8AC3E}">
        <p14:creationId xmlns:p14="http://schemas.microsoft.com/office/powerpoint/2010/main" val="1647379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Fundamental causes</a:t>
            </a:r>
            <a:endParaRPr lang="en-GB" dirty="0"/>
          </a:p>
        </p:txBody>
      </p:sp>
      <p:sp>
        <p:nvSpPr>
          <p:cNvPr id="3" name="Content Placeholder 2"/>
          <p:cNvSpPr>
            <a:spLocks noGrp="1"/>
          </p:cNvSpPr>
          <p:nvPr>
            <p:ph idx="1"/>
          </p:nvPr>
        </p:nvSpPr>
        <p:spPr/>
        <p:txBody>
          <a:bodyPr/>
          <a:lstStyle/>
          <a:p>
            <a:r>
              <a:rPr lang="en-GB" dirty="0" smtClean="0"/>
              <a:t>Demographics</a:t>
            </a:r>
          </a:p>
          <a:p>
            <a:r>
              <a:rPr lang="en-GB" dirty="0" smtClean="0"/>
              <a:t>Economics (nature of labour market)</a:t>
            </a:r>
          </a:p>
          <a:p>
            <a:r>
              <a:rPr lang="en-GB" dirty="0" smtClean="0"/>
              <a:t>Promise of safety and perspective</a:t>
            </a:r>
            <a:endParaRPr lang="en-GB" dirty="0"/>
          </a:p>
          <a:p>
            <a:r>
              <a:rPr lang="en-GB" dirty="0" smtClean="0"/>
              <a:t>=&gt; Opportunities at possible destination</a:t>
            </a:r>
            <a:endParaRPr lang="en-GB" dirty="0"/>
          </a:p>
        </p:txBody>
      </p:sp>
    </p:spTree>
    <p:extLst>
      <p:ext uri="{BB962C8B-B14F-4D97-AF65-F5344CB8AC3E}">
        <p14:creationId xmlns:p14="http://schemas.microsoft.com/office/powerpoint/2010/main" val="1407162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Refugees</a:t>
            </a:r>
            <a:endParaRPr lang="en-US" dirty="0"/>
          </a:p>
        </p:txBody>
      </p:sp>
      <p:sp>
        <p:nvSpPr>
          <p:cNvPr id="3" name="Content Placeholder 2"/>
          <p:cNvSpPr>
            <a:spLocks noGrp="1"/>
          </p:cNvSpPr>
          <p:nvPr>
            <p:ph idx="1"/>
          </p:nvPr>
        </p:nvSpPr>
        <p:spPr/>
        <p:txBody>
          <a:bodyPr>
            <a:normAutofit lnSpcReduction="10000"/>
          </a:bodyPr>
          <a:lstStyle/>
          <a:p>
            <a:r>
              <a:rPr lang="en-US" sz="2400">
                <a:latin typeface="Arial" charset="0"/>
              </a:rPr>
              <a:t>"owing to well-founded fear of being persecuted for reasons of race, religion, nationality, membership of a particular social group or political opinion, is outside the country of his nationality and is unable or, owing to such fear, is unwilling to avail himself of the protection of that country; or who, not having a nationality and being outside the country of his former habitual residence as a result of such events, is unable or, owing to such fear, is unwilling to return to it.” </a:t>
            </a:r>
            <a:r>
              <a:rPr lang="en-US" sz="1600">
                <a:latin typeface="Arial" charset="0"/>
              </a:rPr>
              <a:t>Art.1 1951 (1967) Geneva Convention</a:t>
            </a:r>
          </a:p>
          <a:p>
            <a:endParaRPr lang="en-US">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Eurostat</a:t>
            </a:r>
            <a:endParaRPr lang="en-US" dirty="0"/>
          </a:p>
        </p:txBody>
      </p:sp>
      <p:pic>
        <p:nvPicPr>
          <p:cNvPr id="4" name="Content Placeholder 3" descr="Screenshot 2015-11-06 13.14.40.png"/>
          <p:cNvPicPr>
            <a:picLocks noGrp="1" noChangeAspect="1"/>
          </p:cNvPicPr>
          <p:nvPr>
            <p:ph idx="1"/>
          </p:nvPr>
        </p:nvPicPr>
        <p:blipFill>
          <a:blip r:embed="rId2">
            <a:extLst>
              <a:ext uri="{28A0092B-C50C-407E-A947-70E740481C1C}">
                <a14:useLocalDpi xmlns:a14="http://schemas.microsoft.com/office/drawing/2010/main" val="0"/>
              </a:ext>
            </a:extLst>
          </a:blip>
          <a:srcRect t="-28270" b="-28270"/>
          <a:stretch>
            <a:fillRect/>
          </a:stretch>
        </p:blipFill>
        <p:spPr>
          <a:xfrm>
            <a:off x="-23154" y="1772816"/>
            <a:ext cx="9167154" cy="4421039"/>
          </a:xfrm>
        </p:spPr>
      </p:pic>
    </p:spTree>
    <p:extLst>
      <p:ext uri="{BB962C8B-B14F-4D97-AF65-F5344CB8AC3E}">
        <p14:creationId xmlns:p14="http://schemas.microsoft.com/office/powerpoint/2010/main" val="36522909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Eurostat</a:t>
            </a:r>
            <a:endParaRPr lang="en-US" dirty="0"/>
          </a:p>
        </p:txBody>
      </p:sp>
      <p:pic>
        <p:nvPicPr>
          <p:cNvPr id="4" name="Content Placeholder 3" descr="Screenshot 2015-11-06 13.18.22.png"/>
          <p:cNvPicPr>
            <a:picLocks noGrp="1" noChangeAspect="1"/>
          </p:cNvPicPr>
          <p:nvPr>
            <p:ph idx="1"/>
          </p:nvPr>
        </p:nvPicPr>
        <p:blipFill>
          <a:blip r:embed="rId2">
            <a:extLst>
              <a:ext uri="{28A0092B-C50C-407E-A947-70E740481C1C}">
                <a14:useLocalDpi xmlns:a14="http://schemas.microsoft.com/office/drawing/2010/main" val="0"/>
              </a:ext>
            </a:extLst>
          </a:blip>
          <a:srcRect l="-22116" r="-22116"/>
          <a:stretch>
            <a:fillRect/>
          </a:stretch>
        </p:blipFill>
        <p:spPr>
          <a:xfrm>
            <a:off x="5679" y="2060848"/>
            <a:ext cx="8719222" cy="4205015"/>
          </a:xfrm>
        </p:spPr>
      </p:pic>
    </p:spTree>
    <p:extLst>
      <p:ext uri="{BB962C8B-B14F-4D97-AF65-F5344CB8AC3E}">
        <p14:creationId xmlns:p14="http://schemas.microsoft.com/office/powerpoint/2010/main" val="29970660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riddle</a:t>
            </a:r>
            <a:endParaRPr lang="en-US" dirty="0"/>
          </a:p>
        </p:txBody>
      </p:sp>
      <p:pic>
        <p:nvPicPr>
          <p:cNvPr id="4" name="Content Placeholder 3" descr="Screenshot 2015-11-06 13.25.11.png"/>
          <p:cNvPicPr>
            <a:picLocks noGrp="1" noChangeAspect="1"/>
          </p:cNvPicPr>
          <p:nvPr>
            <p:ph idx="1"/>
          </p:nvPr>
        </p:nvPicPr>
        <p:blipFill>
          <a:blip r:embed="rId2">
            <a:extLst>
              <a:ext uri="{28A0092B-C50C-407E-A947-70E740481C1C}">
                <a14:useLocalDpi xmlns:a14="http://schemas.microsoft.com/office/drawing/2010/main" val="0"/>
              </a:ext>
            </a:extLst>
          </a:blip>
          <a:srcRect l="-21351" r="-21351"/>
          <a:stretch>
            <a:fillRect/>
          </a:stretch>
        </p:blipFill>
        <p:spPr>
          <a:xfrm>
            <a:off x="323528" y="2132856"/>
            <a:ext cx="8569789" cy="4133473"/>
          </a:xfrm>
        </p:spPr>
      </p:pic>
    </p:spTree>
    <p:extLst>
      <p:ext uri="{BB962C8B-B14F-4D97-AF65-F5344CB8AC3E}">
        <p14:creationId xmlns:p14="http://schemas.microsoft.com/office/powerpoint/2010/main" val="10601497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Urgent issues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Common European policy and practice</a:t>
            </a:r>
          </a:p>
          <a:p>
            <a:r>
              <a:rPr lang="en-US" dirty="0" smtClean="0"/>
              <a:t>On migration</a:t>
            </a:r>
          </a:p>
          <a:p>
            <a:pPr lvl="1"/>
            <a:r>
              <a:rPr lang="en-US" dirty="0" smtClean="0"/>
              <a:t>Improved management</a:t>
            </a:r>
          </a:p>
          <a:p>
            <a:pPr lvl="1"/>
            <a:r>
              <a:rPr lang="en-US" dirty="0" smtClean="0"/>
              <a:t>More legal access</a:t>
            </a:r>
          </a:p>
          <a:p>
            <a:pPr lvl="1"/>
            <a:r>
              <a:rPr lang="en-US" dirty="0" smtClean="0"/>
              <a:t>Reducing the market for smugglers</a:t>
            </a:r>
          </a:p>
          <a:p>
            <a:pPr lvl="1"/>
            <a:endParaRPr lang="en-US" dirty="0" smtClean="0"/>
          </a:p>
          <a:p>
            <a:r>
              <a:rPr lang="en-US" dirty="0" smtClean="0"/>
              <a:t>On asylum</a:t>
            </a:r>
          </a:p>
          <a:p>
            <a:pPr lvl="1"/>
            <a:r>
              <a:rPr lang="en-US" dirty="0" smtClean="0"/>
              <a:t>Burden sharing</a:t>
            </a:r>
          </a:p>
          <a:p>
            <a:pPr lvl="1"/>
            <a:r>
              <a:rPr lang="en-US" dirty="0" smtClean="0"/>
              <a:t>Fair distribution (e.g. through quota)</a:t>
            </a:r>
          </a:p>
          <a:p>
            <a:pPr lvl="1"/>
            <a:r>
              <a:rPr lang="en-US" dirty="0" smtClean="0"/>
              <a:t>Unequivocal goals (i.e. protection)</a:t>
            </a:r>
          </a:p>
          <a:p>
            <a:pPr lvl="1"/>
            <a:endParaRPr lang="en-US" dirty="0"/>
          </a:p>
        </p:txBody>
      </p:sp>
    </p:spTree>
    <p:extLst>
      <p:ext uri="{BB962C8B-B14F-4D97-AF65-F5344CB8AC3E}">
        <p14:creationId xmlns:p14="http://schemas.microsoft.com/office/powerpoint/2010/main" val="1905320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Urgent issues</a:t>
            </a:r>
            <a:endParaRPr lang="en-US" dirty="0"/>
          </a:p>
        </p:txBody>
      </p:sp>
      <p:sp>
        <p:nvSpPr>
          <p:cNvPr id="3" name="Content Placeholder 2"/>
          <p:cNvSpPr>
            <a:spLocks noGrp="1"/>
          </p:cNvSpPr>
          <p:nvPr>
            <p:ph idx="1"/>
          </p:nvPr>
        </p:nvSpPr>
        <p:spPr/>
        <p:txBody>
          <a:bodyPr>
            <a:normAutofit/>
          </a:bodyPr>
          <a:lstStyle/>
          <a:p>
            <a:r>
              <a:rPr lang="en-US" dirty="0" smtClean="0"/>
              <a:t>And (ultimately) ensuring people’s </a:t>
            </a:r>
            <a:r>
              <a:rPr lang="en-US" b="1" i="1" dirty="0" smtClean="0"/>
              <a:t>right to stay</a:t>
            </a:r>
          </a:p>
          <a:p>
            <a:pPr lvl="1"/>
            <a:endParaRPr lang="en-US" dirty="0"/>
          </a:p>
        </p:txBody>
      </p:sp>
    </p:spTree>
    <p:extLst>
      <p:ext uri="{BB962C8B-B14F-4D97-AF65-F5344CB8AC3E}">
        <p14:creationId xmlns:p14="http://schemas.microsoft.com/office/powerpoint/2010/main" val="26358853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196975"/>
            <a:ext cx="6624637"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96975"/>
            <a:ext cx="6667500"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Fundamental causes</a:t>
            </a:r>
            <a:endParaRPr lang="en-GB" dirty="0"/>
          </a:p>
        </p:txBody>
      </p:sp>
      <p:sp>
        <p:nvSpPr>
          <p:cNvPr id="3" name="Content Placeholder 2"/>
          <p:cNvSpPr>
            <a:spLocks noGrp="1"/>
          </p:cNvSpPr>
          <p:nvPr>
            <p:ph idx="1"/>
          </p:nvPr>
        </p:nvSpPr>
        <p:spPr/>
        <p:txBody>
          <a:bodyPr/>
          <a:lstStyle/>
          <a:p>
            <a:r>
              <a:rPr lang="en-GB" dirty="0" smtClean="0"/>
              <a:t>Both sides brought together by intermediary structures</a:t>
            </a:r>
          </a:p>
          <a:p>
            <a:r>
              <a:rPr lang="en-GB" dirty="0" smtClean="0"/>
              <a:t>Colonial links </a:t>
            </a:r>
          </a:p>
          <a:p>
            <a:r>
              <a:rPr lang="en-GB" dirty="0" smtClean="0"/>
              <a:t>Economic connections</a:t>
            </a:r>
          </a:p>
          <a:p>
            <a:r>
              <a:rPr lang="en-GB" dirty="0" smtClean="0"/>
              <a:t>Networks </a:t>
            </a:r>
          </a:p>
          <a:p>
            <a:pPr lvl="1"/>
            <a:r>
              <a:rPr lang="en-GB" dirty="0" smtClean="0"/>
              <a:t>Personal ones (family, friends, acquaintances)</a:t>
            </a:r>
          </a:p>
          <a:p>
            <a:pPr lvl="1"/>
            <a:r>
              <a:rPr lang="en-GB" dirty="0" smtClean="0"/>
              <a:t>Impersonal (e.g. human smugglers)</a:t>
            </a:r>
          </a:p>
          <a:p>
            <a:pPr lvl="1"/>
            <a:endParaRPr lang="en-GB" dirty="0"/>
          </a:p>
          <a:p>
            <a:pPr marL="349250" lvl="1" indent="0">
              <a:buNone/>
            </a:pPr>
            <a:endParaRPr lang="en-GB" dirty="0"/>
          </a:p>
        </p:txBody>
      </p:sp>
    </p:spTree>
    <p:extLst>
      <p:ext uri="{BB962C8B-B14F-4D97-AF65-F5344CB8AC3E}">
        <p14:creationId xmlns:p14="http://schemas.microsoft.com/office/powerpoint/2010/main" val="2186088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lobal fertility 2003 til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686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134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052513"/>
            <a:ext cx="6408738"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720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mographic trans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600075"/>
            <a:ext cx="8697913"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448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Economy</a:t>
            </a:r>
            <a:endParaRPr lang="en-GB" smtClean="0"/>
          </a:p>
        </p:txBody>
      </p:sp>
      <p:sp>
        <p:nvSpPr>
          <p:cNvPr id="11267" name="Rectangle 3"/>
          <p:cNvSpPr>
            <a:spLocks noGrp="1" noChangeArrowheads="1"/>
          </p:cNvSpPr>
          <p:nvPr>
            <p:ph idx="1"/>
          </p:nvPr>
        </p:nvSpPr>
        <p:spPr/>
        <p:txBody>
          <a:bodyPr/>
          <a:lstStyle/>
          <a:p>
            <a:pPr eaLnBrk="1" hangingPunct="1"/>
            <a:r>
              <a:rPr lang="en-US" smtClean="0"/>
              <a:t>Continuing (growing?) global disparities</a:t>
            </a:r>
          </a:p>
          <a:p>
            <a:pPr eaLnBrk="1" hangingPunct="1">
              <a:buFont typeface="Wingdings" pitchFamily="2" charset="2"/>
              <a:buNone/>
            </a:pPr>
            <a:endParaRPr lang="en-GB" smtClean="0"/>
          </a:p>
        </p:txBody>
      </p:sp>
    </p:spTree>
    <p:extLst>
      <p:ext uri="{BB962C8B-B14F-4D97-AF65-F5344CB8AC3E}">
        <p14:creationId xmlns:p14="http://schemas.microsoft.com/office/powerpoint/2010/main" val="89512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730</TotalTime>
  <Words>584</Words>
  <Application>Microsoft Office PowerPoint</Application>
  <PresentationFormat>On-screen Show (4:3)</PresentationFormat>
  <Paragraphs>134</Paragraphs>
  <Slides>47</Slides>
  <Notes>5</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Perception</vt:lpstr>
      <vt:lpstr>Refugees: The Ins and Outs</vt:lpstr>
      <vt:lpstr>Legal labels</vt:lpstr>
      <vt:lpstr>Fundamental causes</vt:lpstr>
      <vt:lpstr>Fundamental causes</vt:lpstr>
      <vt:lpstr>Fundamental causes</vt:lpstr>
      <vt:lpstr>PowerPoint Presentation</vt:lpstr>
      <vt:lpstr>PowerPoint Presentation</vt:lpstr>
      <vt:lpstr>PowerPoint Presentation</vt:lpstr>
      <vt:lpstr>Economy</vt:lpstr>
      <vt:lpstr>PowerPoint Presentation</vt:lpstr>
      <vt:lpstr>PowerPoint Presentation</vt:lpstr>
      <vt:lpstr>PowerPoint Presentation</vt:lpstr>
      <vt:lpstr>PowerPoint Presentation</vt:lpstr>
      <vt:lpstr>PowerPoint Presentation</vt:lpstr>
      <vt:lpstr>Post-colonial nations</vt:lpstr>
      <vt:lpstr>PowerPoint Presentation</vt:lpstr>
      <vt:lpstr>PowerPoint Presentation</vt:lpstr>
      <vt:lpstr>PowerPoint Presentation</vt:lpstr>
      <vt:lpstr>PowerPoint Presentation</vt:lpstr>
      <vt:lpstr>PowerPoint Presentation</vt:lpstr>
      <vt:lpstr>In sum: Motives for leaving</vt:lpstr>
      <vt:lpstr>Why the household matters</vt:lpstr>
      <vt:lpstr>The Demand Side: the dual labour market</vt:lpstr>
      <vt:lpstr>Welcome migrants</vt:lpstr>
      <vt:lpstr>Informal demand for</vt:lpstr>
      <vt:lpstr>Typical informal sectors </vt:lpstr>
      <vt:lpstr>PowerPoint Presentation</vt:lpstr>
      <vt:lpstr>State Logic: Restrict and Control</vt:lpstr>
      <vt:lpstr>Restrict and Control</vt:lpstr>
      <vt:lpstr>Restrict and Control</vt:lpstr>
      <vt:lpstr>Restrict and Control</vt:lpstr>
      <vt:lpstr>Restrict and Control</vt:lpstr>
      <vt:lpstr>Mexico/US</vt:lpstr>
      <vt:lpstr>Hungary</vt:lpstr>
      <vt:lpstr>Melilla</vt:lpstr>
      <vt:lpstr>Melilla</vt:lpstr>
      <vt:lpstr>The business that results</vt:lpstr>
      <vt:lpstr>Which subsequently</vt:lpstr>
      <vt:lpstr>Constraints</vt:lpstr>
      <vt:lpstr>Refugees</vt:lpstr>
      <vt:lpstr>Eurostat</vt:lpstr>
      <vt:lpstr>Eurostat</vt:lpstr>
      <vt:lpstr>The riddle</vt:lpstr>
      <vt:lpstr>Urgent issues</vt:lpstr>
      <vt:lpstr>Urgent issues</vt:lpstr>
      <vt:lpstr>PowerPoint Presentation</vt:lpstr>
      <vt:lpstr>PowerPoint Presentation</vt:lpstr>
    </vt:vector>
  </TitlesOfParts>
  <Company>Universiteit van Amsterdam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logic of migration, the logic of states</dc:title>
  <dc:creator>Doomernik, Jeroen</dc:creator>
  <cp:lastModifiedBy>Verbaan, Caro-Lynn</cp:lastModifiedBy>
  <cp:revision>39</cp:revision>
  <dcterms:created xsi:type="dcterms:W3CDTF">2014-01-27T12:58:34Z</dcterms:created>
  <dcterms:modified xsi:type="dcterms:W3CDTF">2015-11-16T11:33:36Z</dcterms:modified>
</cp:coreProperties>
</file>