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92" r:id="rId2"/>
    <p:sldId id="316" r:id="rId3"/>
    <p:sldId id="317" r:id="rId4"/>
    <p:sldId id="321" r:id="rId5"/>
    <p:sldId id="322" r:id="rId6"/>
    <p:sldId id="309" r:id="rId7"/>
    <p:sldId id="323" r:id="rId8"/>
    <p:sldId id="320" r:id="rId9"/>
    <p:sldId id="313" r:id="rId10"/>
    <p:sldId id="327" r:id="rId11"/>
    <p:sldId id="326" r:id="rId12"/>
    <p:sldId id="318" r:id="rId13"/>
    <p:sldId id="310" r:id="rId14"/>
    <p:sldId id="307" r:id="rId15"/>
    <p:sldId id="325" r:id="rId16"/>
    <p:sldId id="32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293"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AE390-7A8D-4E7B-9178-B232C8524D33}" type="datetimeFigureOut">
              <a:rPr lang="en-US" smtClean="0"/>
              <a:t>3/21/2016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04D3E6-8A82-48A1-A0E8-BF9464E8D5F2}" type="slidenum">
              <a:rPr lang="en-US" smtClean="0"/>
              <a:t>‹#›</a:t>
            </a:fld>
            <a:endParaRPr lang="en-US"/>
          </a:p>
        </p:txBody>
      </p:sp>
    </p:spTree>
    <p:extLst>
      <p:ext uri="{BB962C8B-B14F-4D97-AF65-F5344CB8AC3E}">
        <p14:creationId xmlns:p14="http://schemas.microsoft.com/office/powerpoint/2010/main" val="986499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Writing the ‘rules of the game’ for TTIP is an historic undertaking. In the TTIP negotiations, fundamental clashes between the legal systems and regulatory cultures of Europe and the United States need to be accommodated. What are the main sticking points what do these tell us about broader legal, political and cultural differences on either side of the Atlantic? </a:t>
            </a:r>
            <a:r>
              <a:rPr lang="en-GB" sz="1200" kern="1200" dirty="0" err="1" smtClean="0">
                <a:solidFill>
                  <a:schemeClr val="tx1"/>
                </a:solidFill>
                <a:effectLst/>
                <a:latin typeface="+mn-lt"/>
                <a:ea typeface="+mn-ea"/>
                <a:cs typeface="+mn-cs"/>
              </a:rPr>
              <a:t>Prof.</a:t>
            </a:r>
            <a:r>
              <a:rPr lang="en-GB" sz="1200" kern="1200" dirty="0" smtClean="0">
                <a:solidFill>
                  <a:schemeClr val="tx1"/>
                </a:solidFill>
                <a:effectLst/>
                <a:latin typeface="+mn-lt"/>
                <a:ea typeface="+mn-ea"/>
                <a:cs typeface="+mn-cs"/>
              </a:rPr>
              <a:t> Anne Meuwese (Tilburg University) will share her insights into what has been dubbed ‘the most dangerous aspect’ of the world’s most far reaching trade deal: regulatory cooperation. Find out what norms and values within institutional law, constitutional law and legal frameworks protecting consumers have to do with the institutions and instruments being devised.  Join </a:t>
            </a:r>
            <a:r>
              <a:rPr lang="en-GB" sz="1200" kern="1200" dirty="0" err="1" smtClean="0">
                <a:solidFill>
                  <a:schemeClr val="tx1"/>
                </a:solidFill>
                <a:effectLst/>
                <a:latin typeface="+mn-lt"/>
                <a:ea typeface="+mn-ea"/>
                <a:cs typeface="+mn-cs"/>
              </a:rPr>
              <a:t>Studium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Generale</a:t>
            </a:r>
            <a:r>
              <a:rPr lang="en-GB" sz="1200" kern="1200" dirty="0" smtClean="0">
                <a:solidFill>
                  <a:schemeClr val="tx1"/>
                </a:solidFill>
                <a:effectLst/>
                <a:latin typeface="+mn-lt"/>
                <a:ea typeface="+mn-ea"/>
                <a:cs typeface="+mn-cs"/>
              </a:rPr>
              <a:t> to explore how trade law can become a vehicle for geo-politics.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04D3E6-8A82-48A1-A0E8-BF9464E8D5F2}" type="slidenum">
              <a:rPr lang="en-US" smtClean="0"/>
              <a:t>1</a:t>
            </a:fld>
            <a:endParaRPr lang="en-US"/>
          </a:p>
        </p:txBody>
      </p:sp>
    </p:spTree>
    <p:extLst>
      <p:ext uri="{BB962C8B-B14F-4D97-AF65-F5344CB8AC3E}">
        <p14:creationId xmlns:p14="http://schemas.microsoft.com/office/powerpoint/2010/main" val="1448164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American poet John Godfrey Saxe (1816-1887) based this poem on a fable that was told in India many years ago. It is a good warning about how our sensory perceptions can lead to some serious misinterpretations; especially, when the investigations of the component parts of a whole, and their relations in making up the whole, are inadequate and lack co-ordination.</a:t>
            </a:r>
            <a:endParaRPr lang="en-US" dirty="0"/>
          </a:p>
        </p:txBody>
      </p:sp>
      <p:sp>
        <p:nvSpPr>
          <p:cNvPr id="4" name="Slide Number Placeholder 3"/>
          <p:cNvSpPr>
            <a:spLocks noGrp="1"/>
          </p:cNvSpPr>
          <p:nvPr>
            <p:ph type="sldNum" sz="quarter" idx="10"/>
          </p:nvPr>
        </p:nvSpPr>
        <p:spPr/>
        <p:txBody>
          <a:bodyPr/>
          <a:lstStyle/>
          <a:p>
            <a:fld id="{3004D3E6-8A82-48A1-A0E8-BF9464E8D5F2}" type="slidenum">
              <a:rPr lang="en-US" smtClean="0"/>
              <a:t>2</a:t>
            </a:fld>
            <a:endParaRPr lang="en-US"/>
          </a:p>
        </p:txBody>
      </p:sp>
    </p:spTree>
    <p:extLst>
      <p:ext uri="{BB962C8B-B14F-4D97-AF65-F5344CB8AC3E}">
        <p14:creationId xmlns:p14="http://schemas.microsoft.com/office/powerpoint/2010/main" val="2684596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blauw">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tx2">
              <a:alpha val="70195"/>
            </a:schemeClr>
          </a:solidFill>
          <a:ln w="12700">
            <a:noFill/>
            <a:prstDash val="solid"/>
            <a:round/>
            <a:headEnd/>
            <a:tailEnd/>
          </a:ln>
        </p:spPr>
        <p:txBody>
          <a:bodyPr/>
          <a:lstStyle/>
          <a:p>
            <a:endParaRPr lang="nl-NL"/>
          </a:p>
        </p:txBody>
      </p:sp>
      <p:sp>
        <p:nvSpPr>
          <p:cNvPr id="5"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6" name="Picture 5" descr="02-UTI_Basisvormen_powerpoint_05.png"/>
          <p:cNvPicPr>
            <a:picLocks noChangeAspect="1"/>
          </p:cNvPicPr>
          <p:nvPr/>
        </p:nvPicPr>
        <p:blipFill>
          <a:blip r:embed="rId3" cstate="email"/>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p:nvPicPr>
        <p:blipFill>
          <a:blip r:embed="rId4" cstate="email"/>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pitchFamily="34" charset="0"/>
                <a:cs typeface="Arial" pitchFamily="34" charset="0"/>
              </a:defRPr>
            </a:lvl1pPr>
            <a:lvl2pPr>
              <a:defRPr sz="1200"/>
            </a:lvl2pPr>
            <a:lvl3pPr>
              <a:defRPr sz="1200"/>
            </a:lvl3pPr>
            <a:lvl4pPr>
              <a:defRPr sz="1200"/>
            </a:lvl4pPr>
            <a:lvl5pPr>
              <a:defRPr sz="1200"/>
            </a:lvl5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en afbeelding">
    <p:bg>
      <p:bgPr>
        <a:solidFill>
          <a:schemeClr val="accent1"/>
        </a:solidFill>
        <a:effectLst/>
      </p:bgPr>
    </p:bg>
    <p:spTree>
      <p:nvGrpSpPr>
        <p:cNvPr id="1" name=""/>
        <p:cNvGrpSpPr/>
        <p:nvPr/>
      </p:nvGrpSpPr>
      <p:grpSpPr>
        <a:xfrm>
          <a:off x="0" y="0"/>
          <a:ext cx="0" cy="0"/>
          <a:chOff x="0" y="0"/>
          <a:chExt cx="0" cy="0"/>
        </a:xfrm>
      </p:grpSpPr>
      <p:sp>
        <p:nvSpPr>
          <p:cNvPr id="5" name="Freeform 2"/>
          <p:cNvSpPr>
            <a:spLocks/>
          </p:cNvSpPr>
          <p:nvPr/>
        </p:nvSpPr>
        <p:spPr bwMode="auto">
          <a:xfrm>
            <a:off x="0" y="477838"/>
            <a:ext cx="9144000" cy="6380162"/>
          </a:xfrm>
          <a:custGeom>
            <a:avLst/>
            <a:gdLst>
              <a:gd name="T0" fmla="*/ 192 w 3841"/>
              <a:gd name="T1" fmla="*/ 200 h 2680"/>
              <a:gd name="T2" fmla="*/ 0 w 3841"/>
              <a:gd name="T3" fmla="*/ 0 h 2680"/>
              <a:gd name="T4" fmla="*/ 0 w 3841"/>
              <a:gd name="T5" fmla="*/ 2680 h 2680"/>
              <a:gd name="T6" fmla="*/ 3841 w 3841"/>
              <a:gd name="T7" fmla="*/ 2680 h 2680"/>
              <a:gd name="T8" fmla="*/ 3841 w 3841"/>
              <a:gd name="T9" fmla="*/ 200 h 2680"/>
              <a:gd name="T10" fmla="*/ 192 w 3841"/>
              <a:gd name="T11" fmla="*/ 200 h 26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1" h="2680">
                <a:moveTo>
                  <a:pt x="192" y="200"/>
                </a:moveTo>
                <a:lnTo>
                  <a:pt x="0" y="0"/>
                </a:lnTo>
                <a:lnTo>
                  <a:pt x="0" y="2680"/>
                </a:lnTo>
                <a:lnTo>
                  <a:pt x="3841" y="2680"/>
                </a:lnTo>
                <a:lnTo>
                  <a:pt x="3841" y="200"/>
                </a:lnTo>
                <a:lnTo>
                  <a:pt x="192" y="200"/>
                </a:lnTo>
                <a:close/>
              </a:path>
            </a:pathLst>
          </a:custGeom>
          <a:solidFill>
            <a:srgbClr val="FFFFFF"/>
          </a:solidFill>
          <a:ln w="12700">
            <a:noFill/>
            <a:prstDash val="solid"/>
            <a:round/>
            <a:headEnd/>
            <a:tailEnd/>
          </a:ln>
        </p:spPr>
        <p:txBody>
          <a:bodyPr/>
          <a:lstStyle/>
          <a:p>
            <a:endParaRPr lang="nl-NL"/>
          </a:p>
        </p:txBody>
      </p:sp>
      <p:pic>
        <p:nvPicPr>
          <p:cNvPr id="6" name="Picture 4" descr="02-UTI_Basisvormen_powerpoint_03.png"/>
          <p:cNvPicPr>
            <a:picLocks noChangeAspect="1"/>
          </p:cNvPicPr>
          <p:nvPr/>
        </p:nvPicPr>
        <p:blipFill>
          <a:blip r:embed="rId2" cstate="email"/>
          <a:srcRect/>
          <a:stretch>
            <a:fillRect/>
          </a:stretch>
        </p:blipFill>
        <p:spPr bwMode="auto">
          <a:xfrm>
            <a:off x="476250" y="6061075"/>
            <a:ext cx="2540000" cy="711200"/>
          </a:xfrm>
          <a:prstGeom prst="rect">
            <a:avLst/>
          </a:prstGeom>
          <a:noFill/>
          <a:ln w="9525">
            <a:noFill/>
            <a:miter lim="800000"/>
            <a:headEnd/>
            <a:tailEnd/>
          </a:ln>
        </p:spPr>
      </p:pic>
      <p:sp>
        <p:nvSpPr>
          <p:cNvPr id="3" name="Content Placeholder 2"/>
          <p:cNvSpPr>
            <a:spLocks noGrp="1"/>
          </p:cNvSpPr>
          <p:nvPr>
            <p:ph sz="half" idx="1"/>
          </p:nvPr>
        </p:nvSpPr>
        <p:spPr>
          <a:xfrm>
            <a:off x="457200" y="1234800"/>
            <a:ext cx="4038600" cy="4678638"/>
          </a:xfrm>
        </p:spPr>
        <p:txBody>
          <a:bodyPr>
            <a:normAutofit/>
          </a:bodyPr>
          <a:lstStyle>
            <a:lvl1pPr>
              <a:spcAft>
                <a:spcPts val="600"/>
              </a:spcAft>
              <a:defRPr sz="2000"/>
            </a:lvl1pPr>
            <a:lvl2pPr>
              <a:spcAft>
                <a:spcPts val="600"/>
              </a:spcAft>
              <a:defRPr sz="2000"/>
            </a:lvl2pPr>
            <a:lvl3pPr>
              <a:spcAft>
                <a:spcPts val="600"/>
              </a:spcAft>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9"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7" name="Picture Placeholder 36"/>
          <p:cNvSpPr>
            <a:spLocks noGrp="1"/>
          </p:cNvSpPr>
          <p:nvPr>
            <p:ph type="pic" sz="quarter" idx="13"/>
          </p:nvPr>
        </p:nvSpPr>
        <p:spPr>
          <a:xfrm>
            <a:off x="4986868" y="950913"/>
            <a:ext cx="4157132" cy="4962525"/>
          </a:xfrm>
        </p:spPr>
        <p:txBody>
          <a:bodyPr rtlCol="0">
            <a:normAutofit/>
          </a:bodyPr>
          <a:lstStyle/>
          <a:p>
            <a:pPr lvl="0"/>
            <a:r>
              <a:rPr lang="en-US" noProof="0" smtClean="0"/>
              <a:t>Click icon to add picture</a:t>
            </a:r>
            <a:endParaRPr lang="en-US" noProof="0"/>
          </a:p>
        </p:txBody>
      </p:sp>
      <p:sp>
        <p:nvSpPr>
          <p:cNvPr id="7" name="Footer Placeholder 4"/>
          <p:cNvSpPr>
            <a:spLocks noGrp="1"/>
          </p:cNvSpPr>
          <p:nvPr>
            <p:ph type="ftr" sz="quarter" idx="14"/>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en-US"/>
          </a:p>
        </p:txBody>
      </p:sp>
      <p:sp>
        <p:nvSpPr>
          <p:cNvPr id="8" name="Slide Number Placeholder 5"/>
          <p:cNvSpPr>
            <a:spLocks noGrp="1"/>
          </p:cNvSpPr>
          <p:nvPr>
            <p:ph type="sldNum" sz="quarter" idx="15"/>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27C01C3B-F495-4BF0-ABA6-339FFD546DEA}" type="slidenum">
              <a:rPr lang="en-US" smtClean="0"/>
              <a:t>‹#›</a:t>
            </a:fld>
            <a:endParaRPr lang="en-US"/>
          </a:p>
        </p:txBody>
      </p:sp>
      <p:sp>
        <p:nvSpPr>
          <p:cNvPr id="10"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fld id="{8496763A-A869-4210-830F-F96BF9F14735}" type="datetimeFigureOut">
              <a:rPr lang="en-US" smtClean="0"/>
              <a:t>3/21/2016</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oofdstukslide groen">
    <p:bg>
      <p:bgPr>
        <a:solidFill>
          <a:schemeClr val="accent2"/>
        </a:solidFill>
        <a:effectLst/>
      </p:bgPr>
    </p:bg>
    <p:spTree>
      <p:nvGrpSpPr>
        <p:cNvPr id="1" name=""/>
        <p:cNvGrpSpPr/>
        <p:nvPr/>
      </p:nvGrpSpPr>
      <p:grpSpPr>
        <a:xfrm>
          <a:off x="0" y="0"/>
          <a:ext cx="0" cy="0"/>
          <a:chOff x="0" y="0"/>
          <a:chExt cx="0" cy="0"/>
        </a:xfrm>
      </p:grpSpPr>
      <p:sp>
        <p:nvSpPr>
          <p:cNvPr id="3"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endParaRPr lang="nl-NL"/>
          </a:p>
        </p:txBody>
      </p:sp>
      <p:sp>
        <p:nvSpPr>
          <p:cNvPr id="4" name="Rectangle 6"/>
          <p:cNvSpPr>
            <a:spLocks noChangeArrowheads="1"/>
          </p:cNvSpPr>
          <p:nvPr/>
        </p:nvSpPr>
        <p:spPr bwMode="auto">
          <a:xfrm>
            <a:off x="-1588" y="5924550"/>
            <a:ext cx="9144001" cy="933450"/>
          </a:xfrm>
          <a:prstGeom prst="rect">
            <a:avLst/>
          </a:prstGeom>
          <a:solidFill>
            <a:srgbClr val="FFFFFF">
              <a:alpha val="94901"/>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2" cstate="email"/>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pitchFamily="34" charset="0"/>
                <a:cs typeface="Arial" pitchFamily="34" charset="0"/>
              </a:defRPr>
            </a:lvl1pPr>
          </a:lstStyle>
          <a:p>
            <a:pPr lvl="0"/>
            <a:r>
              <a:rPr lang="en-US" smtClean="0"/>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27C01C3B-F495-4BF0-ABA6-339FFD546DEA}" type="slidenum">
              <a:rPr lang="en-US" smtClean="0"/>
              <a:t>‹#›</a:t>
            </a:fld>
            <a:endParaRPr lang="en-US"/>
          </a:p>
        </p:txBody>
      </p:sp>
      <p:sp>
        <p:nvSpPr>
          <p:cNvPr id="7" name="Footer Placeholder 4"/>
          <p:cNvSpPr>
            <a:spLocks noGrp="1"/>
          </p:cNvSpPr>
          <p:nvPr>
            <p:ph type="ftr" sz="quarter" idx="15"/>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en-US"/>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fld id="{8496763A-A869-4210-830F-F96BF9F14735}" type="datetimeFigureOut">
              <a:rPr lang="en-US" smtClean="0"/>
              <a:t>3/21/2016</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en grafiek">
    <p:bg>
      <p:bgPr>
        <a:solidFill>
          <a:schemeClr val="tx2"/>
        </a:solidFill>
        <a:effectLst/>
      </p:bgPr>
    </p:bg>
    <p:spTree>
      <p:nvGrpSpPr>
        <p:cNvPr id="1" name=""/>
        <p:cNvGrpSpPr/>
        <p:nvPr/>
      </p:nvGrpSpPr>
      <p:grpSpPr>
        <a:xfrm>
          <a:off x="0" y="0"/>
          <a:ext cx="0" cy="0"/>
          <a:chOff x="0" y="0"/>
          <a:chExt cx="0" cy="0"/>
        </a:xfrm>
      </p:grpSpPr>
      <p:sp>
        <p:nvSpPr>
          <p:cNvPr id="5" name="Freeform 2"/>
          <p:cNvSpPr>
            <a:spLocks/>
          </p:cNvSpPr>
          <p:nvPr/>
        </p:nvSpPr>
        <p:spPr bwMode="auto">
          <a:xfrm>
            <a:off x="0" y="477838"/>
            <a:ext cx="9144000" cy="6380162"/>
          </a:xfrm>
          <a:custGeom>
            <a:avLst/>
            <a:gdLst>
              <a:gd name="T0" fmla="*/ 192 w 3841"/>
              <a:gd name="T1" fmla="*/ 200 h 2680"/>
              <a:gd name="T2" fmla="*/ 0 w 3841"/>
              <a:gd name="T3" fmla="*/ 0 h 2680"/>
              <a:gd name="T4" fmla="*/ 0 w 3841"/>
              <a:gd name="T5" fmla="*/ 2680 h 2680"/>
              <a:gd name="T6" fmla="*/ 3841 w 3841"/>
              <a:gd name="T7" fmla="*/ 2680 h 2680"/>
              <a:gd name="T8" fmla="*/ 3841 w 3841"/>
              <a:gd name="T9" fmla="*/ 200 h 2680"/>
              <a:gd name="T10" fmla="*/ 192 w 3841"/>
              <a:gd name="T11" fmla="*/ 200 h 26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1" h="2680">
                <a:moveTo>
                  <a:pt x="192" y="200"/>
                </a:moveTo>
                <a:lnTo>
                  <a:pt x="0" y="0"/>
                </a:lnTo>
                <a:lnTo>
                  <a:pt x="0" y="2680"/>
                </a:lnTo>
                <a:lnTo>
                  <a:pt x="3841" y="2680"/>
                </a:lnTo>
                <a:lnTo>
                  <a:pt x="3841" y="200"/>
                </a:lnTo>
                <a:lnTo>
                  <a:pt x="192" y="200"/>
                </a:lnTo>
                <a:close/>
              </a:path>
            </a:pathLst>
          </a:custGeom>
          <a:solidFill>
            <a:srgbClr val="FFFFFF"/>
          </a:solidFill>
          <a:ln w="12700">
            <a:noFill/>
            <a:prstDash val="solid"/>
            <a:round/>
            <a:headEnd/>
            <a:tailEnd/>
          </a:ln>
        </p:spPr>
        <p:txBody>
          <a:bodyPr/>
          <a:lstStyle/>
          <a:p>
            <a:endParaRPr lang="nl-NL"/>
          </a:p>
        </p:txBody>
      </p:sp>
      <p:pic>
        <p:nvPicPr>
          <p:cNvPr id="6" name="Picture 4" descr="02-UTI_Basisvormen_powerpoint_03.png"/>
          <p:cNvPicPr>
            <a:picLocks noChangeAspect="1"/>
          </p:cNvPicPr>
          <p:nvPr/>
        </p:nvPicPr>
        <p:blipFill>
          <a:blip r:embed="rId2" cstate="email"/>
          <a:srcRect/>
          <a:stretch>
            <a:fillRect/>
          </a:stretch>
        </p:blipFill>
        <p:spPr bwMode="auto">
          <a:xfrm>
            <a:off x="476250" y="6061075"/>
            <a:ext cx="2540000" cy="711200"/>
          </a:xfrm>
          <a:prstGeom prst="rect">
            <a:avLst/>
          </a:prstGeom>
          <a:noFill/>
          <a:ln w="9525">
            <a:noFill/>
            <a:miter lim="800000"/>
            <a:headEnd/>
            <a:tailEnd/>
          </a:ln>
        </p:spPr>
      </p:pic>
      <p:sp>
        <p:nvSpPr>
          <p:cNvPr id="3" name="Content Placeholder 2"/>
          <p:cNvSpPr>
            <a:spLocks noGrp="1"/>
          </p:cNvSpPr>
          <p:nvPr>
            <p:ph sz="half" idx="1"/>
          </p:nvPr>
        </p:nvSpPr>
        <p:spPr>
          <a:xfrm>
            <a:off x="457200" y="1234800"/>
            <a:ext cx="4038600" cy="4678638"/>
          </a:xfrm>
        </p:spPr>
        <p:txBody>
          <a:bodyPr>
            <a:normAutofit/>
          </a:bodyPr>
          <a:lstStyle>
            <a:lvl1pPr>
              <a:spcAft>
                <a:spcPts val="600"/>
              </a:spcAft>
              <a:defRPr sz="2000"/>
            </a:lvl1pPr>
            <a:lvl2pPr>
              <a:spcAft>
                <a:spcPts val="600"/>
              </a:spcAft>
              <a:defRPr sz="2000"/>
            </a:lvl2pPr>
            <a:lvl3pPr>
              <a:spcAft>
                <a:spcPts val="600"/>
              </a:spcAft>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9"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15" name="Chart Placeholder 14"/>
          <p:cNvSpPr>
            <a:spLocks noGrp="1"/>
          </p:cNvSpPr>
          <p:nvPr>
            <p:ph type="chart" sz="quarter" idx="13"/>
          </p:nvPr>
        </p:nvSpPr>
        <p:spPr>
          <a:xfrm>
            <a:off x="4978400" y="950913"/>
            <a:ext cx="4165600" cy="4962525"/>
          </a:xfrm>
        </p:spPr>
        <p:txBody>
          <a:bodyPr rtlCol="0">
            <a:normAutofit/>
          </a:bodyPr>
          <a:lstStyle/>
          <a:p>
            <a:pPr lvl="0"/>
            <a:r>
              <a:rPr lang="en-US" noProof="0" smtClean="0"/>
              <a:t>Click icon to add chart</a:t>
            </a:r>
            <a:endParaRPr lang="en-US" noProof="0"/>
          </a:p>
        </p:txBody>
      </p:sp>
      <p:sp>
        <p:nvSpPr>
          <p:cNvPr id="7" name="Footer Placeholder 4"/>
          <p:cNvSpPr>
            <a:spLocks noGrp="1"/>
          </p:cNvSpPr>
          <p:nvPr>
            <p:ph type="ftr" sz="quarter" idx="14"/>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en-US"/>
          </a:p>
        </p:txBody>
      </p:sp>
      <p:sp>
        <p:nvSpPr>
          <p:cNvPr id="8" name="Slide Number Placeholder 5"/>
          <p:cNvSpPr>
            <a:spLocks noGrp="1"/>
          </p:cNvSpPr>
          <p:nvPr>
            <p:ph type="sldNum" sz="quarter" idx="15"/>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27C01C3B-F495-4BF0-ABA6-339FFD546DEA}" type="slidenum">
              <a:rPr lang="en-US" smtClean="0"/>
              <a:t>‹#›</a:t>
            </a:fld>
            <a:endParaRPr lang="en-US"/>
          </a:p>
        </p:txBody>
      </p:sp>
      <p:sp>
        <p:nvSpPr>
          <p:cNvPr id="10"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fld id="{8496763A-A869-4210-830F-F96BF9F14735}" type="datetimeFigureOut">
              <a:rPr lang="en-US" smtClean="0"/>
              <a:t>3/21/2016</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kolom en kop">
    <p:bg>
      <p:bgPr>
        <a:solidFill>
          <a:schemeClr val="accent3"/>
        </a:solidFill>
        <a:effectLst/>
      </p:bgPr>
    </p:bg>
    <p:spTree>
      <p:nvGrpSpPr>
        <p:cNvPr id="1" name=""/>
        <p:cNvGrpSpPr/>
        <p:nvPr/>
      </p:nvGrpSpPr>
      <p:grpSpPr>
        <a:xfrm>
          <a:off x="0" y="0"/>
          <a:ext cx="0" cy="0"/>
          <a:chOff x="0" y="0"/>
          <a:chExt cx="0" cy="0"/>
        </a:xfrm>
      </p:grpSpPr>
      <p:sp>
        <p:nvSpPr>
          <p:cNvPr id="7" name="Freeform 2"/>
          <p:cNvSpPr>
            <a:spLocks/>
          </p:cNvSpPr>
          <p:nvPr/>
        </p:nvSpPr>
        <p:spPr bwMode="auto">
          <a:xfrm>
            <a:off x="0" y="477838"/>
            <a:ext cx="9144000" cy="6380162"/>
          </a:xfrm>
          <a:custGeom>
            <a:avLst/>
            <a:gdLst>
              <a:gd name="T0" fmla="*/ 192 w 3841"/>
              <a:gd name="T1" fmla="*/ 200 h 2680"/>
              <a:gd name="T2" fmla="*/ 0 w 3841"/>
              <a:gd name="T3" fmla="*/ 0 h 2680"/>
              <a:gd name="T4" fmla="*/ 0 w 3841"/>
              <a:gd name="T5" fmla="*/ 2680 h 2680"/>
              <a:gd name="T6" fmla="*/ 3841 w 3841"/>
              <a:gd name="T7" fmla="*/ 2680 h 2680"/>
              <a:gd name="T8" fmla="*/ 3841 w 3841"/>
              <a:gd name="T9" fmla="*/ 200 h 2680"/>
              <a:gd name="T10" fmla="*/ 192 w 3841"/>
              <a:gd name="T11" fmla="*/ 200 h 26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1" h="2680">
                <a:moveTo>
                  <a:pt x="192" y="200"/>
                </a:moveTo>
                <a:lnTo>
                  <a:pt x="0" y="0"/>
                </a:lnTo>
                <a:lnTo>
                  <a:pt x="0" y="2680"/>
                </a:lnTo>
                <a:lnTo>
                  <a:pt x="3841" y="2680"/>
                </a:lnTo>
                <a:lnTo>
                  <a:pt x="3841" y="200"/>
                </a:lnTo>
                <a:lnTo>
                  <a:pt x="192" y="200"/>
                </a:lnTo>
                <a:close/>
              </a:path>
            </a:pathLst>
          </a:custGeom>
          <a:solidFill>
            <a:srgbClr val="FFFFFF"/>
          </a:solidFill>
          <a:ln w="12700">
            <a:noFill/>
            <a:prstDash val="solid"/>
            <a:round/>
            <a:headEnd/>
            <a:tailEnd/>
          </a:ln>
        </p:spPr>
        <p:txBody>
          <a:bodyPr/>
          <a:lstStyle/>
          <a:p>
            <a:endParaRPr lang="nl-NL"/>
          </a:p>
        </p:txBody>
      </p:sp>
      <p:pic>
        <p:nvPicPr>
          <p:cNvPr id="8" name="Picture 4" descr="02-UTI_Basisvormen_powerpoint_03.png"/>
          <p:cNvPicPr>
            <a:picLocks noChangeAspect="1"/>
          </p:cNvPicPr>
          <p:nvPr/>
        </p:nvPicPr>
        <p:blipFill>
          <a:blip r:embed="rId2" cstate="email"/>
          <a:srcRect/>
          <a:stretch>
            <a:fillRect/>
          </a:stretch>
        </p:blipFill>
        <p:spPr bwMode="auto">
          <a:xfrm>
            <a:off x="476250" y="6061075"/>
            <a:ext cx="2540000" cy="711200"/>
          </a:xfrm>
          <a:prstGeom prst="rect">
            <a:avLst/>
          </a:prstGeom>
          <a:noFill/>
          <a:ln w="9525">
            <a:noFill/>
            <a:miter lim="800000"/>
            <a:headEnd/>
            <a:tailEnd/>
          </a:ln>
        </p:spPr>
      </p:pic>
      <p:sp>
        <p:nvSpPr>
          <p:cNvPr id="3" name="Text Placeholder 2"/>
          <p:cNvSpPr>
            <a:spLocks noGrp="1"/>
          </p:cNvSpPr>
          <p:nvPr>
            <p:ph type="body" idx="1"/>
          </p:nvPr>
        </p:nvSpPr>
        <p:spPr>
          <a:xfrm>
            <a:off x="457200" y="1235520"/>
            <a:ext cx="4040188" cy="639762"/>
          </a:xfrm>
        </p:spPr>
        <p:txBody>
          <a:bodyPr anchor="b"/>
          <a:lstStyle>
            <a:lvl1pPr marL="0" indent="0">
              <a:buNone/>
              <a:defRPr sz="24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75282"/>
            <a:ext cx="4040188" cy="4038156"/>
          </a:xfrm>
        </p:spPr>
        <p:txBody>
          <a:bodyPr>
            <a:normAutofit/>
          </a:bodyPr>
          <a:lstStyle>
            <a:lvl1pPr>
              <a:spcAft>
                <a:spcPts val="600"/>
              </a:spcAft>
              <a:defRPr sz="2000">
                <a:latin typeface="Arial" pitchFamily="34" charset="0"/>
                <a:cs typeface="Arial" pitchFamily="34" charset="0"/>
              </a:defRPr>
            </a:lvl1pPr>
            <a:lvl2pPr>
              <a:spcAft>
                <a:spcPts val="600"/>
              </a:spcAft>
              <a:defRPr sz="2000">
                <a:latin typeface="Arial" pitchFamily="34" charset="0"/>
                <a:cs typeface="Arial" pitchFamily="34" charset="0"/>
              </a:defRPr>
            </a:lvl2pPr>
            <a:lvl3pPr>
              <a:spcAft>
                <a:spcPts val="600"/>
              </a:spcAft>
              <a:defRPr sz="2000">
                <a:latin typeface="Arial" pitchFamily="34" charset="0"/>
                <a:cs typeface="Arial" pitchFamily="34" charset="0"/>
              </a:defRPr>
            </a:lvl3pPr>
            <a:lvl4pPr>
              <a:defRPr sz="1600">
                <a:latin typeface="ScalaSans"/>
                <a:cs typeface="ScalaSans"/>
              </a:defRPr>
            </a:lvl4pPr>
            <a:lvl5pPr>
              <a:defRPr sz="1600">
                <a:latin typeface="ScalaSans"/>
                <a:cs typeface="ScalaSan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235520"/>
            <a:ext cx="4041775" cy="639762"/>
          </a:xfrm>
        </p:spPr>
        <p:txBody>
          <a:bodyPr anchor="b"/>
          <a:lstStyle>
            <a:lvl1pPr marL="0" indent="0">
              <a:buNone/>
              <a:defRPr sz="24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75282"/>
            <a:ext cx="4041775" cy="4038156"/>
          </a:xfrm>
        </p:spPr>
        <p:txBody>
          <a:bodyPr>
            <a:normAutofit/>
          </a:bodyPr>
          <a:lstStyle>
            <a:lvl1pPr>
              <a:spcAft>
                <a:spcPts val="600"/>
              </a:spcAft>
              <a:defRPr sz="2000">
                <a:latin typeface="Arial" pitchFamily="34" charset="0"/>
                <a:cs typeface="Arial" pitchFamily="34" charset="0"/>
              </a:defRPr>
            </a:lvl1pPr>
            <a:lvl2pPr>
              <a:spcAft>
                <a:spcPts val="600"/>
              </a:spcAft>
              <a:defRPr sz="2000">
                <a:latin typeface="Arial" pitchFamily="34" charset="0"/>
                <a:cs typeface="Arial" pitchFamily="34" charset="0"/>
              </a:defRPr>
            </a:lvl2pPr>
            <a:lvl3pPr>
              <a:spcAft>
                <a:spcPts val="600"/>
              </a:spcAft>
              <a:defRPr sz="2000">
                <a:latin typeface="Arial" pitchFamily="34" charset="0"/>
                <a:cs typeface="Arial" pitchFamily="34" charset="0"/>
              </a:defRPr>
            </a:lvl3pPr>
            <a:lvl4pPr>
              <a:defRPr sz="1600">
                <a:latin typeface="ScalaSans"/>
                <a:cs typeface="ScalaSans"/>
              </a:defRPr>
            </a:lvl4pPr>
            <a:lvl5pPr>
              <a:defRPr sz="1600">
                <a:latin typeface="ScalaSans"/>
                <a:cs typeface="ScalaSan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12"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Footer Placeholder 4"/>
          <p:cNvSpPr>
            <a:spLocks noGrp="1"/>
          </p:cNvSpPr>
          <p:nvPr>
            <p:ph type="ftr" sz="quarter" idx="10"/>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en-US"/>
          </a:p>
        </p:txBody>
      </p:sp>
      <p:sp>
        <p:nvSpPr>
          <p:cNvPr id="10" name="Slide Number Placeholder 5"/>
          <p:cNvSpPr>
            <a:spLocks noGrp="1"/>
          </p:cNvSpPr>
          <p:nvPr>
            <p:ph type="sldNum" sz="quarter" idx="11"/>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27C01C3B-F495-4BF0-ABA6-339FFD546DEA}" type="slidenum">
              <a:rPr lang="en-US" smtClean="0"/>
              <a:t>‹#›</a:t>
            </a:fld>
            <a:endParaRPr lang="en-US"/>
          </a:p>
        </p:txBody>
      </p:sp>
      <p:sp>
        <p:nvSpPr>
          <p:cNvPr id="11" name="Date Placeholder 3"/>
          <p:cNvSpPr>
            <a:spLocks noGrp="1"/>
          </p:cNvSpPr>
          <p:nvPr>
            <p:ph type="dt" sz="half" idx="12"/>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fld id="{8496763A-A869-4210-830F-F96BF9F14735}" type="datetimeFigureOut">
              <a:rPr lang="en-US" smtClean="0"/>
              <a:t>3/21/2016</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otoslide blauw">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3" name="Freeform 3"/>
          <p:cNvSpPr>
            <a:spLocks/>
          </p:cNvSpPr>
          <p:nvPr/>
        </p:nvSpPr>
        <p:spPr bwMode="auto">
          <a:xfrm>
            <a:off x="0" y="0"/>
            <a:ext cx="9144000" cy="950913"/>
          </a:xfrm>
          <a:custGeom>
            <a:avLst/>
            <a:gdLst>
              <a:gd name="T0" fmla="*/ 0 w 3841"/>
              <a:gd name="T1" fmla="*/ 208 h 400"/>
              <a:gd name="T2" fmla="*/ 0 w 3841"/>
              <a:gd name="T3" fmla="*/ 0 h 400"/>
              <a:gd name="T4" fmla="*/ 3841 w 3841"/>
              <a:gd name="T5" fmla="*/ 0 h 400"/>
              <a:gd name="T6" fmla="*/ 3841 w 3841"/>
              <a:gd name="T7" fmla="*/ 400 h 400"/>
              <a:gd name="T8" fmla="*/ 184 w 3841"/>
              <a:gd name="T9" fmla="*/ 400 h 400"/>
              <a:gd name="T10" fmla="*/ 0 w 3841"/>
              <a:gd name="T11" fmla="*/ 208 h 4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1" h="400">
                <a:moveTo>
                  <a:pt x="0" y="208"/>
                </a:moveTo>
                <a:lnTo>
                  <a:pt x="0" y="0"/>
                </a:lnTo>
                <a:lnTo>
                  <a:pt x="3841" y="0"/>
                </a:lnTo>
                <a:lnTo>
                  <a:pt x="3841" y="400"/>
                </a:lnTo>
                <a:lnTo>
                  <a:pt x="184" y="400"/>
                </a:lnTo>
                <a:lnTo>
                  <a:pt x="0" y="208"/>
                </a:lnTo>
                <a:close/>
              </a:path>
            </a:pathLst>
          </a:custGeom>
          <a:solidFill>
            <a:schemeClr val="tx2"/>
          </a:solidFill>
          <a:ln w="12700">
            <a:noFill/>
            <a:prstDash val="solid"/>
            <a:round/>
            <a:headEnd/>
            <a:tailEnd/>
          </a:ln>
        </p:spPr>
        <p:txBody>
          <a:bodyPr/>
          <a:lstStyle/>
          <a:p>
            <a:endParaRPr lang="nl-NL"/>
          </a:p>
        </p:txBody>
      </p:sp>
      <p:sp>
        <p:nvSpPr>
          <p:cNvPr id="4"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3" cstate="email"/>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fld id="{8496763A-A869-4210-830F-F96BF9F14735}" type="datetimeFigureOut">
              <a:rPr lang="en-US" smtClean="0"/>
              <a:t>3/21/2016</a:t>
            </a:fld>
            <a:endParaRPr lang="en-US"/>
          </a:p>
        </p:txBody>
      </p:sp>
      <p:sp>
        <p:nvSpPr>
          <p:cNvPr id="7" name="Footer Placeholder 4"/>
          <p:cNvSpPr>
            <a:spLocks noGrp="1"/>
          </p:cNvSpPr>
          <p:nvPr>
            <p:ph type="ftr" sz="quarter" idx="11"/>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en-US"/>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27C01C3B-F495-4BF0-ABA6-339FFD546DE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fotoslide brons">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3" name="Freeform 3"/>
          <p:cNvSpPr>
            <a:spLocks/>
          </p:cNvSpPr>
          <p:nvPr/>
        </p:nvSpPr>
        <p:spPr bwMode="auto">
          <a:xfrm>
            <a:off x="0" y="0"/>
            <a:ext cx="9144000" cy="950913"/>
          </a:xfrm>
          <a:custGeom>
            <a:avLst/>
            <a:gdLst>
              <a:gd name="T0" fmla="*/ 0 w 3841"/>
              <a:gd name="T1" fmla="*/ 208 h 400"/>
              <a:gd name="T2" fmla="*/ 0 w 3841"/>
              <a:gd name="T3" fmla="*/ 0 h 400"/>
              <a:gd name="T4" fmla="*/ 3841 w 3841"/>
              <a:gd name="T5" fmla="*/ 0 h 400"/>
              <a:gd name="T6" fmla="*/ 3841 w 3841"/>
              <a:gd name="T7" fmla="*/ 400 h 400"/>
              <a:gd name="T8" fmla="*/ 184 w 3841"/>
              <a:gd name="T9" fmla="*/ 400 h 400"/>
              <a:gd name="T10" fmla="*/ 0 w 3841"/>
              <a:gd name="T11" fmla="*/ 208 h 4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1" h="400">
                <a:moveTo>
                  <a:pt x="0" y="208"/>
                </a:moveTo>
                <a:lnTo>
                  <a:pt x="0" y="0"/>
                </a:lnTo>
                <a:lnTo>
                  <a:pt x="3841" y="0"/>
                </a:lnTo>
                <a:lnTo>
                  <a:pt x="3841" y="400"/>
                </a:lnTo>
                <a:lnTo>
                  <a:pt x="184" y="400"/>
                </a:lnTo>
                <a:lnTo>
                  <a:pt x="0" y="208"/>
                </a:lnTo>
                <a:close/>
              </a:path>
            </a:pathLst>
          </a:custGeom>
          <a:solidFill>
            <a:schemeClr val="accent1"/>
          </a:solidFill>
          <a:ln w="12700">
            <a:noFill/>
            <a:prstDash val="solid"/>
            <a:round/>
            <a:headEnd/>
            <a:tailEnd/>
          </a:ln>
        </p:spPr>
        <p:txBody>
          <a:bodyPr/>
          <a:lstStyle/>
          <a:p>
            <a:endParaRPr lang="nl-NL"/>
          </a:p>
        </p:txBody>
      </p:sp>
      <p:sp>
        <p:nvSpPr>
          <p:cNvPr id="4"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3" cstate="email"/>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fld id="{8496763A-A869-4210-830F-F96BF9F14735}" type="datetimeFigureOut">
              <a:rPr lang="en-US" smtClean="0"/>
              <a:t>3/21/2016</a:t>
            </a:fld>
            <a:endParaRPr lang="en-US"/>
          </a:p>
        </p:txBody>
      </p:sp>
      <p:sp>
        <p:nvSpPr>
          <p:cNvPr id="7" name="Footer Placeholder 4"/>
          <p:cNvSpPr>
            <a:spLocks noGrp="1"/>
          </p:cNvSpPr>
          <p:nvPr>
            <p:ph type="ftr" sz="quarter" idx="11"/>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en-US"/>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27C01C3B-F495-4BF0-ABA6-339FFD546DEA}"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fotoslide groen">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3" name="Freeform 3"/>
          <p:cNvSpPr>
            <a:spLocks/>
          </p:cNvSpPr>
          <p:nvPr/>
        </p:nvSpPr>
        <p:spPr bwMode="auto">
          <a:xfrm>
            <a:off x="0" y="0"/>
            <a:ext cx="9144000" cy="950913"/>
          </a:xfrm>
          <a:custGeom>
            <a:avLst/>
            <a:gdLst>
              <a:gd name="T0" fmla="*/ 0 w 3841"/>
              <a:gd name="T1" fmla="*/ 208 h 400"/>
              <a:gd name="T2" fmla="*/ 0 w 3841"/>
              <a:gd name="T3" fmla="*/ 0 h 400"/>
              <a:gd name="T4" fmla="*/ 3841 w 3841"/>
              <a:gd name="T5" fmla="*/ 0 h 400"/>
              <a:gd name="T6" fmla="*/ 3841 w 3841"/>
              <a:gd name="T7" fmla="*/ 400 h 400"/>
              <a:gd name="T8" fmla="*/ 184 w 3841"/>
              <a:gd name="T9" fmla="*/ 400 h 400"/>
              <a:gd name="T10" fmla="*/ 0 w 3841"/>
              <a:gd name="T11" fmla="*/ 208 h 4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1" h="400">
                <a:moveTo>
                  <a:pt x="0" y="208"/>
                </a:moveTo>
                <a:lnTo>
                  <a:pt x="0" y="0"/>
                </a:lnTo>
                <a:lnTo>
                  <a:pt x="3841" y="0"/>
                </a:lnTo>
                <a:lnTo>
                  <a:pt x="3841" y="400"/>
                </a:lnTo>
                <a:lnTo>
                  <a:pt x="184" y="400"/>
                </a:lnTo>
                <a:lnTo>
                  <a:pt x="0" y="208"/>
                </a:lnTo>
                <a:close/>
              </a:path>
            </a:pathLst>
          </a:custGeom>
          <a:solidFill>
            <a:schemeClr val="accent2"/>
          </a:solidFill>
          <a:ln w="12700">
            <a:noFill/>
            <a:prstDash val="solid"/>
            <a:round/>
            <a:headEnd/>
            <a:tailEnd/>
          </a:ln>
        </p:spPr>
        <p:txBody>
          <a:bodyPr/>
          <a:lstStyle/>
          <a:p>
            <a:endParaRPr lang="nl-NL"/>
          </a:p>
        </p:txBody>
      </p:sp>
      <p:sp>
        <p:nvSpPr>
          <p:cNvPr id="4"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3" cstate="email"/>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fld id="{8496763A-A869-4210-830F-F96BF9F14735}" type="datetimeFigureOut">
              <a:rPr lang="en-US" smtClean="0"/>
              <a:t>3/21/2016</a:t>
            </a:fld>
            <a:endParaRPr lang="en-US"/>
          </a:p>
        </p:txBody>
      </p:sp>
      <p:sp>
        <p:nvSpPr>
          <p:cNvPr id="7" name="Footer Placeholder 4"/>
          <p:cNvSpPr>
            <a:spLocks noGrp="1"/>
          </p:cNvSpPr>
          <p:nvPr>
            <p:ph type="ftr" sz="quarter" idx="11"/>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en-US"/>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27C01C3B-F495-4BF0-ABA6-339FFD546DEA}"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fotoslide grijs">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3" name="Freeform 2"/>
          <p:cNvSpPr>
            <a:spLocks/>
          </p:cNvSpPr>
          <p:nvPr/>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accent3"/>
          </a:solidFill>
          <a:ln w="1270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4"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3" cstate="email"/>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fld id="{8496763A-A869-4210-830F-F96BF9F14735}" type="datetimeFigureOut">
              <a:rPr lang="en-US" smtClean="0"/>
              <a:t>3/21/2016</a:t>
            </a:fld>
            <a:endParaRPr lang="en-US"/>
          </a:p>
        </p:txBody>
      </p:sp>
      <p:sp>
        <p:nvSpPr>
          <p:cNvPr id="7" name="Footer Placeholder 4"/>
          <p:cNvSpPr>
            <a:spLocks noGrp="1"/>
          </p:cNvSpPr>
          <p:nvPr>
            <p:ph type="ftr" sz="quarter" idx="11"/>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en-US"/>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27C01C3B-F495-4BF0-ABA6-339FFD546DEA}"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fotoslide lichtblauw">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3" name="Freeform 2"/>
          <p:cNvSpPr>
            <a:spLocks/>
          </p:cNvSpPr>
          <p:nvPr/>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accent4"/>
          </a:solidFill>
          <a:ln w="1270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4"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3" cstate="email"/>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fld id="{8496763A-A869-4210-830F-F96BF9F14735}" type="datetimeFigureOut">
              <a:rPr lang="en-US" smtClean="0"/>
              <a:t>3/21/2016</a:t>
            </a:fld>
            <a:endParaRPr lang="en-US"/>
          </a:p>
        </p:txBody>
      </p:sp>
      <p:sp>
        <p:nvSpPr>
          <p:cNvPr id="7" name="Footer Placeholder 4"/>
          <p:cNvSpPr>
            <a:spLocks noGrp="1"/>
          </p:cNvSpPr>
          <p:nvPr>
            <p:ph type="ftr" sz="quarter" idx="11"/>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en-US"/>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27C01C3B-F495-4BF0-ABA6-339FFD546DEA}"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fotoslide lichtbrons">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3" name="Freeform 2"/>
          <p:cNvSpPr>
            <a:spLocks/>
          </p:cNvSpPr>
          <p:nvPr/>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accent5"/>
          </a:solidFill>
          <a:ln w="1270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4"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3" cstate="email"/>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fld id="{8496763A-A869-4210-830F-F96BF9F14735}" type="datetimeFigureOut">
              <a:rPr lang="en-US" smtClean="0"/>
              <a:t>3/21/2016</a:t>
            </a:fld>
            <a:endParaRPr lang="en-US"/>
          </a:p>
        </p:txBody>
      </p:sp>
      <p:sp>
        <p:nvSpPr>
          <p:cNvPr id="7" name="Footer Placeholder 4"/>
          <p:cNvSpPr>
            <a:spLocks noGrp="1"/>
          </p:cNvSpPr>
          <p:nvPr>
            <p:ph type="ftr" sz="quarter" idx="11"/>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en-US"/>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27C01C3B-F495-4BF0-ABA6-339FFD546DE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cstate="email">
            <a:lum/>
          </a:blip>
          <a:srcRect/>
          <a:stretch>
            <a:fillRect t="-2000" b="-2000"/>
          </a:stretch>
        </a:blipFill>
        <a:effectLst/>
      </p:bgPr>
    </p:bg>
    <p:spTree>
      <p:nvGrpSpPr>
        <p:cNvPr id="1" name=""/>
        <p:cNvGrpSpPr/>
        <p:nvPr/>
      </p:nvGrpSpPr>
      <p:grpSpPr>
        <a:xfrm>
          <a:off x="0" y="0"/>
          <a:ext cx="0" cy="0"/>
          <a:chOff x="0" y="0"/>
          <a:chExt cx="0" cy="0"/>
        </a:xfrm>
      </p:grpSpPr>
      <p:sp>
        <p:nvSpPr>
          <p:cNvPr id="9" name="Freeform 7"/>
          <p:cNvSpPr>
            <a:spLocks/>
          </p:cNvSpPr>
          <p:nvPr/>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tx2">
              <a:alpha val="70000"/>
            </a:schemeClr>
          </a:solidFill>
          <a:ln w="12700">
            <a:noFill/>
            <a:prstDash val="solid"/>
            <a:round/>
            <a:headEnd/>
            <a:tailEnd/>
          </a:ln>
        </p:spPr>
        <p:txBody>
          <a:bodyPr/>
          <a:lstStyle/>
          <a:p>
            <a:pPr fontAlgn="auto">
              <a:spcBef>
                <a:spcPts val="0"/>
              </a:spcBef>
              <a:spcAft>
                <a:spcPts val="0"/>
              </a:spcAft>
              <a:defRPr/>
            </a:pPr>
            <a:endParaRPr lang="en-US" dirty="0">
              <a:latin typeface="+mn-lt"/>
              <a:ea typeface="+mn-ea"/>
            </a:endParaRPr>
          </a:p>
        </p:txBody>
      </p:sp>
      <p:sp>
        <p:nvSpPr>
          <p:cNvPr id="2" name="Title 1"/>
          <p:cNvSpPr>
            <a:spLocks noGrp="1"/>
          </p:cNvSpPr>
          <p:nvPr>
            <p:ph type="ctrTitle"/>
          </p:nvPr>
        </p:nvSpPr>
        <p:spPr>
          <a:xfrm>
            <a:off x="4705200" y="1476000"/>
            <a:ext cx="4280400" cy="1468800"/>
          </a:xfr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defTabSz="457200" rtl="0" eaLnBrk="1" fontAlgn="base" hangingPunct="1">
              <a:spcBef>
                <a:spcPct val="0"/>
              </a:spcBef>
              <a:spcAft>
                <a:spcPct val="0"/>
              </a:spcAft>
              <a:defRPr lang="en-US" sz="3200" kern="1200" dirty="0">
                <a:solidFill>
                  <a:schemeClr val="bg1"/>
                </a:solidFill>
                <a:latin typeface="Arial" pitchFamily="34" charset="0"/>
                <a:ea typeface="ヒラギノ角ゴ Pro W3" pitchFamily="-109" charset="-128"/>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788000" y="2833200"/>
            <a:ext cx="4381200" cy="525600"/>
          </a:xfr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a:buNone/>
              <a:defRPr lang="en-US" sz="1200" kern="1200" dirty="0">
                <a:solidFill>
                  <a:schemeClr val="bg1"/>
                </a:solidFill>
                <a:latin typeface="Arial" pitchFamily="34" charset="0"/>
                <a:ea typeface="ヒラギノ角ゴ Pro W3" pitchFamily="-109" charset="-128"/>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lvl="0" indent="-342900" algn="l" defTabSz="457200" rtl="0" eaLnBrk="1" fontAlgn="base" hangingPunct="1">
              <a:spcBef>
                <a:spcPct val="20000"/>
              </a:spcBef>
              <a:spcAft>
                <a:spcPct val="0"/>
              </a:spcAft>
              <a:buFontTx/>
              <a:buNone/>
            </a:pPr>
            <a:r>
              <a:rPr lang="en-US" smtClean="0"/>
              <a:t>Click to edit Master subtitle style</a:t>
            </a:r>
            <a:endParaRPr lang="en-US" dirty="0"/>
          </a:p>
        </p:txBody>
      </p:sp>
      <p:sp>
        <p:nvSpPr>
          <p:cNvPr id="7" name="Rectangle 6"/>
          <p:cNvSpPr>
            <a:spLocks noChangeArrowheads="1"/>
          </p:cNvSpPr>
          <p:nvPr/>
        </p:nvSpPr>
        <p:spPr bwMode="auto">
          <a:xfrm>
            <a:off x="-1" y="5924550"/>
            <a:ext cx="9144001" cy="933450"/>
          </a:xfrm>
          <a:prstGeom prst="rect">
            <a:avLst/>
          </a:prstGeom>
          <a:solidFill>
            <a:srgbClr val="FFFFFF">
              <a:alpha val="85098"/>
            </a:srgbClr>
          </a:solidFill>
          <a:ln w="12700">
            <a:noFill/>
            <a:miter lim="800000"/>
            <a:headEnd/>
            <a:tailEnd/>
          </a:ln>
        </p:spPr>
        <p:txBody>
          <a:bodyPr/>
          <a:lstStyle/>
          <a:p>
            <a:pPr fontAlgn="auto">
              <a:spcBef>
                <a:spcPts val="0"/>
              </a:spcBef>
              <a:spcAft>
                <a:spcPts val="0"/>
              </a:spcAft>
              <a:defRPr/>
            </a:pPr>
            <a:endParaRPr lang="en-US" dirty="0">
              <a:latin typeface="+mn-lt"/>
              <a:ea typeface="+mn-ea"/>
            </a:endParaRPr>
          </a:p>
        </p:txBody>
      </p:sp>
      <p:pic>
        <p:nvPicPr>
          <p:cNvPr id="8" name="Picture 7" descr="02-UTI_Basisvormen_powerpoint_03.png"/>
          <p:cNvPicPr>
            <a:picLocks noChangeAspect="1"/>
          </p:cNvPicPr>
          <p:nvPr/>
        </p:nvPicPr>
        <p:blipFill>
          <a:blip r:embed="rId3" cstate="email"/>
          <a:srcRect/>
          <a:stretch>
            <a:fillRect/>
          </a:stretch>
        </p:blipFill>
        <p:spPr bwMode="auto">
          <a:xfrm>
            <a:off x="476250" y="6061075"/>
            <a:ext cx="2540000" cy="711200"/>
          </a:xfrm>
          <a:prstGeom prst="rect">
            <a:avLst/>
          </a:prstGeom>
          <a:noFill/>
          <a:ln w="9525">
            <a:noFill/>
            <a:miter lim="800000"/>
            <a:headEnd/>
            <a:tailEnd/>
          </a:ln>
        </p:spPr>
      </p:pic>
      <p:pic>
        <p:nvPicPr>
          <p:cNvPr id="10" name="Picture 9" descr="02-UTI_Basisvormen_powerpoint_05.png"/>
          <p:cNvPicPr>
            <a:picLocks noChangeAspect="1"/>
          </p:cNvPicPr>
          <p:nvPr/>
        </p:nvPicPr>
        <p:blipFill>
          <a:blip r:embed="rId4" cstate="email"/>
          <a:srcRect/>
          <a:stretch>
            <a:fillRect/>
          </a:stretch>
        </p:blipFill>
        <p:spPr bwMode="auto">
          <a:xfrm>
            <a:off x="7353300" y="6035675"/>
            <a:ext cx="1498600" cy="711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6_fotoslide lichtgroen">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3" name="Freeform 2"/>
          <p:cNvSpPr>
            <a:spLocks/>
          </p:cNvSpPr>
          <p:nvPr/>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accent6"/>
          </a:solidFill>
          <a:ln w="1270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4"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3" cstate="email"/>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fld id="{8496763A-A869-4210-830F-F96BF9F14735}" type="datetimeFigureOut">
              <a:rPr lang="en-US" smtClean="0"/>
              <a:t>3/21/2016</a:t>
            </a:fld>
            <a:endParaRPr lang="en-US"/>
          </a:p>
        </p:txBody>
      </p:sp>
      <p:sp>
        <p:nvSpPr>
          <p:cNvPr id="7" name="Footer Placeholder 4"/>
          <p:cNvSpPr>
            <a:spLocks noGrp="1"/>
          </p:cNvSpPr>
          <p:nvPr>
            <p:ph type="ftr" sz="quarter" idx="11"/>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en-US"/>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27C01C3B-F495-4BF0-ABA6-339FFD546DEA}"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oofdstukslide brons">
    <p:bg>
      <p:bgPr>
        <a:solidFill>
          <a:schemeClr val="accent1"/>
        </a:solidFill>
        <a:effectLst/>
      </p:bgPr>
    </p:bg>
    <p:spTree>
      <p:nvGrpSpPr>
        <p:cNvPr id="1" name=""/>
        <p:cNvGrpSpPr/>
        <p:nvPr/>
      </p:nvGrpSpPr>
      <p:grpSpPr>
        <a:xfrm>
          <a:off x="0" y="0"/>
          <a:ext cx="0" cy="0"/>
          <a:chOff x="0" y="0"/>
          <a:chExt cx="0" cy="0"/>
        </a:xfrm>
      </p:grpSpPr>
      <p:sp>
        <p:nvSpPr>
          <p:cNvPr id="3"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endParaRPr lang="nl-NL"/>
          </a:p>
        </p:txBody>
      </p:sp>
      <p:sp>
        <p:nvSpPr>
          <p:cNvPr id="4" name="Rectangle 6"/>
          <p:cNvSpPr>
            <a:spLocks noChangeArrowheads="1"/>
          </p:cNvSpPr>
          <p:nvPr/>
        </p:nvSpPr>
        <p:spPr bwMode="auto">
          <a:xfrm>
            <a:off x="-1588" y="5924550"/>
            <a:ext cx="9144001" cy="933450"/>
          </a:xfrm>
          <a:prstGeom prst="rect">
            <a:avLst/>
          </a:prstGeom>
          <a:solidFill>
            <a:srgbClr val="FFFFFF">
              <a:alpha val="94901"/>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2" cstate="email"/>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pitchFamily="34" charset="0"/>
                <a:cs typeface="Arial" pitchFamily="34" charset="0"/>
              </a:defRPr>
            </a:lvl1pPr>
          </a:lstStyle>
          <a:p>
            <a:pPr lvl="0"/>
            <a:r>
              <a:rPr lang="en-US" smtClean="0"/>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27C01C3B-F495-4BF0-ABA6-339FFD546DEA}" type="slidenum">
              <a:rPr lang="en-US" smtClean="0"/>
              <a:t>‹#›</a:t>
            </a:fld>
            <a:endParaRPr lang="en-US"/>
          </a:p>
        </p:txBody>
      </p:sp>
      <p:sp>
        <p:nvSpPr>
          <p:cNvPr id="7" name="Footer Placeholder 4"/>
          <p:cNvSpPr>
            <a:spLocks noGrp="1"/>
          </p:cNvSpPr>
          <p:nvPr>
            <p:ph type="ftr" sz="quarter" idx="15"/>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en-US"/>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fld id="{8496763A-A869-4210-830F-F96BF9F14735}" type="datetimeFigureOut">
              <a:rPr lang="en-US" smtClean="0"/>
              <a:t>3/21/2016</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oofdstukslide blauw">
    <p:bg>
      <p:bgPr>
        <a:solidFill>
          <a:schemeClr val="tx2"/>
        </a:solidFill>
        <a:effectLst/>
      </p:bgPr>
    </p:bg>
    <p:spTree>
      <p:nvGrpSpPr>
        <p:cNvPr id="1" name=""/>
        <p:cNvGrpSpPr/>
        <p:nvPr/>
      </p:nvGrpSpPr>
      <p:grpSpPr>
        <a:xfrm>
          <a:off x="0" y="0"/>
          <a:ext cx="0" cy="0"/>
          <a:chOff x="0" y="0"/>
          <a:chExt cx="0" cy="0"/>
        </a:xfrm>
      </p:grpSpPr>
      <p:sp>
        <p:nvSpPr>
          <p:cNvPr id="3"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endParaRPr lang="nl-NL"/>
          </a:p>
        </p:txBody>
      </p:sp>
      <p:sp>
        <p:nvSpPr>
          <p:cNvPr id="4" name="Rectangle 6"/>
          <p:cNvSpPr>
            <a:spLocks noChangeArrowheads="1"/>
          </p:cNvSpPr>
          <p:nvPr/>
        </p:nvSpPr>
        <p:spPr bwMode="auto">
          <a:xfrm>
            <a:off x="-1588" y="5924550"/>
            <a:ext cx="9144001" cy="933450"/>
          </a:xfrm>
          <a:prstGeom prst="rect">
            <a:avLst/>
          </a:prstGeom>
          <a:solidFill>
            <a:srgbClr val="FFFFFF">
              <a:alpha val="94901"/>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2" cstate="email"/>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pitchFamily="34" charset="0"/>
                <a:cs typeface="Arial" pitchFamily="34" charset="0"/>
              </a:defRPr>
            </a:lvl1pPr>
          </a:lstStyle>
          <a:p>
            <a:pPr lvl="0"/>
            <a:r>
              <a:rPr lang="en-US" smtClean="0"/>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27C01C3B-F495-4BF0-ABA6-339FFD546DEA}" type="slidenum">
              <a:rPr lang="en-US" smtClean="0"/>
              <a:t>‹#›</a:t>
            </a:fld>
            <a:endParaRPr lang="en-US"/>
          </a:p>
        </p:txBody>
      </p:sp>
      <p:sp>
        <p:nvSpPr>
          <p:cNvPr id="7" name="Footer Placeholder 4"/>
          <p:cNvSpPr>
            <a:spLocks noGrp="1"/>
          </p:cNvSpPr>
          <p:nvPr>
            <p:ph type="ftr" sz="quarter" idx="15"/>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en-US"/>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fld id="{8496763A-A869-4210-830F-F96BF9F14735}" type="datetimeFigureOut">
              <a:rPr lang="en-US" smtClean="0"/>
              <a:t>3/21/2016</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Hoofdstukslide grijs">
    <p:bg>
      <p:bgPr>
        <a:solidFill>
          <a:schemeClr val="accent3"/>
        </a:solidFill>
        <a:effectLst/>
      </p:bgPr>
    </p:bg>
    <p:spTree>
      <p:nvGrpSpPr>
        <p:cNvPr id="1" name=""/>
        <p:cNvGrpSpPr/>
        <p:nvPr/>
      </p:nvGrpSpPr>
      <p:grpSpPr>
        <a:xfrm>
          <a:off x="0" y="0"/>
          <a:ext cx="0" cy="0"/>
          <a:chOff x="0" y="0"/>
          <a:chExt cx="0" cy="0"/>
        </a:xfrm>
      </p:grpSpPr>
      <p:sp>
        <p:nvSpPr>
          <p:cNvPr id="3"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endParaRPr lang="nl-NL"/>
          </a:p>
        </p:txBody>
      </p:sp>
      <p:sp>
        <p:nvSpPr>
          <p:cNvPr id="4" name="Rectangle 6"/>
          <p:cNvSpPr>
            <a:spLocks noChangeArrowheads="1"/>
          </p:cNvSpPr>
          <p:nvPr/>
        </p:nvSpPr>
        <p:spPr bwMode="auto">
          <a:xfrm>
            <a:off x="-1588" y="5924550"/>
            <a:ext cx="9144001" cy="933450"/>
          </a:xfrm>
          <a:prstGeom prst="rect">
            <a:avLst/>
          </a:prstGeom>
          <a:solidFill>
            <a:srgbClr val="FFFFFF">
              <a:alpha val="94901"/>
            </a:srgbClr>
          </a:solidFill>
          <a:ln w="12700">
            <a:noFill/>
            <a:miter lim="800000"/>
            <a:headEnd/>
            <a:tailEnd/>
          </a:ln>
        </p:spPr>
        <p:txBody>
          <a:bodyPr/>
          <a:lstStyle/>
          <a:p>
            <a:endParaRPr lang="nl-NL">
              <a:latin typeface="Arial" pitchFamily="34" charset="0"/>
              <a:cs typeface="Arial" pitchFamily="34" charset="0"/>
            </a:endParaRPr>
          </a:p>
        </p:txBody>
      </p:sp>
      <p:pic>
        <p:nvPicPr>
          <p:cNvPr id="5" name="Picture 5" descr="02-UTI_Basisvormen_powerpoint_03.png"/>
          <p:cNvPicPr>
            <a:picLocks noChangeAspect="1"/>
          </p:cNvPicPr>
          <p:nvPr/>
        </p:nvPicPr>
        <p:blipFill>
          <a:blip r:embed="rId2" cstate="email"/>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pitchFamily="34" charset="0"/>
                <a:cs typeface="Arial" pitchFamily="34" charset="0"/>
              </a:defRPr>
            </a:lvl1pPr>
          </a:lstStyle>
          <a:p>
            <a:pPr lvl="0"/>
            <a:r>
              <a:rPr lang="en-US" smtClean="0"/>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27C01C3B-F495-4BF0-ABA6-339FFD546DEA}" type="slidenum">
              <a:rPr lang="en-US" smtClean="0"/>
              <a:t>‹#›</a:t>
            </a:fld>
            <a:endParaRPr lang="en-US"/>
          </a:p>
        </p:txBody>
      </p:sp>
      <p:sp>
        <p:nvSpPr>
          <p:cNvPr id="7" name="Footer Placeholder 4"/>
          <p:cNvSpPr>
            <a:spLocks noGrp="1"/>
          </p:cNvSpPr>
          <p:nvPr>
            <p:ph type="ftr" sz="quarter" idx="15"/>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en-US"/>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fld id="{8496763A-A869-4210-830F-F96BF9F14735}" type="datetimeFigureOut">
              <a:rPr lang="en-US" smtClean="0"/>
              <a:t>3/21/2016</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Hoofdstukslide lichtblauw">
    <p:bg>
      <p:bgPr>
        <a:solidFill>
          <a:schemeClr val="accent4"/>
        </a:solidFill>
        <a:effectLst/>
      </p:bgPr>
    </p:bg>
    <p:spTree>
      <p:nvGrpSpPr>
        <p:cNvPr id="1" name=""/>
        <p:cNvGrpSpPr/>
        <p:nvPr/>
      </p:nvGrpSpPr>
      <p:grpSpPr>
        <a:xfrm>
          <a:off x="0" y="0"/>
          <a:ext cx="0" cy="0"/>
          <a:chOff x="0" y="0"/>
          <a:chExt cx="0" cy="0"/>
        </a:xfrm>
      </p:grpSpPr>
      <p:sp>
        <p:nvSpPr>
          <p:cNvPr id="3"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endParaRPr lang="nl-NL"/>
          </a:p>
        </p:txBody>
      </p:sp>
      <p:sp>
        <p:nvSpPr>
          <p:cNvPr id="4" name="Rectangle 6"/>
          <p:cNvSpPr>
            <a:spLocks noChangeArrowheads="1"/>
          </p:cNvSpPr>
          <p:nvPr/>
        </p:nvSpPr>
        <p:spPr bwMode="auto">
          <a:xfrm>
            <a:off x="-1588" y="5924550"/>
            <a:ext cx="9144001" cy="933450"/>
          </a:xfrm>
          <a:prstGeom prst="rect">
            <a:avLst/>
          </a:prstGeom>
          <a:solidFill>
            <a:srgbClr val="FFFFFF">
              <a:alpha val="94901"/>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2" cstate="email"/>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pitchFamily="34" charset="0"/>
                <a:cs typeface="Arial" pitchFamily="34" charset="0"/>
              </a:defRPr>
            </a:lvl1pPr>
          </a:lstStyle>
          <a:p>
            <a:pPr lvl="0"/>
            <a:r>
              <a:rPr lang="en-US" smtClean="0"/>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27C01C3B-F495-4BF0-ABA6-339FFD546DEA}" type="slidenum">
              <a:rPr lang="en-US" smtClean="0"/>
              <a:t>‹#›</a:t>
            </a:fld>
            <a:endParaRPr lang="en-US"/>
          </a:p>
        </p:txBody>
      </p:sp>
      <p:sp>
        <p:nvSpPr>
          <p:cNvPr id="7" name="Footer Placeholder 4"/>
          <p:cNvSpPr>
            <a:spLocks noGrp="1"/>
          </p:cNvSpPr>
          <p:nvPr>
            <p:ph type="ftr" sz="quarter" idx="15"/>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en-US"/>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fld id="{8496763A-A869-4210-830F-F96BF9F14735}" type="datetimeFigureOut">
              <a:rPr lang="en-US" smtClean="0"/>
              <a:t>3/21/2016</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Hoofdstukslide lichtbrons">
    <p:bg>
      <p:bgPr>
        <a:solidFill>
          <a:schemeClr val="accent5"/>
        </a:solidFill>
        <a:effectLst/>
      </p:bgPr>
    </p:bg>
    <p:spTree>
      <p:nvGrpSpPr>
        <p:cNvPr id="1" name=""/>
        <p:cNvGrpSpPr/>
        <p:nvPr/>
      </p:nvGrpSpPr>
      <p:grpSpPr>
        <a:xfrm>
          <a:off x="0" y="0"/>
          <a:ext cx="0" cy="0"/>
          <a:chOff x="0" y="0"/>
          <a:chExt cx="0" cy="0"/>
        </a:xfrm>
      </p:grpSpPr>
      <p:sp>
        <p:nvSpPr>
          <p:cNvPr id="3"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endParaRPr lang="nl-NL"/>
          </a:p>
        </p:txBody>
      </p:sp>
      <p:sp>
        <p:nvSpPr>
          <p:cNvPr id="4" name="Rectangle 6"/>
          <p:cNvSpPr>
            <a:spLocks noChangeArrowheads="1"/>
          </p:cNvSpPr>
          <p:nvPr/>
        </p:nvSpPr>
        <p:spPr bwMode="auto">
          <a:xfrm>
            <a:off x="-1588" y="5924550"/>
            <a:ext cx="9144001" cy="933450"/>
          </a:xfrm>
          <a:prstGeom prst="rect">
            <a:avLst/>
          </a:prstGeom>
          <a:solidFill>
            <a:srgbClr val="FFFFFF">
              <a:alpha val="94901"/>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2" cstate="email"/>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pitchFamily="34" charset="0"/>
                <a:cs typeface="Arial" pitchFamily="34" charset="0"/>
              </a:defRPr>
            </a:lvl1pPr>
          </a:lstStyle>
          <a:p>
            <a:pPr lvl="0"/>
            <a:r>
              <a:rPr lang="en-US" smtClean="0"/>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27C01C3B-F495-4BF0-ABA6-339FFD546DEA}" type="slidenum">
              <a:rPr lang="en-US" smtClean="0"/>
              <a:t>‹#›</a:t>
            </a:fld>
            <a:endParaRPr lang="en-US"/>
          </a:p>
        </p:txBody>
      </p:sp>
      <p:sp>
        <p:nvSpPr>
          <p:cNvPr id="7" name="Footer Placeholder 4"/>
          <p:cNvSpPr>
            <a:spLocks noGrp="1"/>
          </p:cNvSpPr>
          <p:nvPr>
            <p:ph type="ftr" sz="quarter" idx="15"/>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en-US"/>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fld id="{8496763A-A869-4210-830F-F96BF9F14735}" type="datetimeFigureOut">
              <a:rPr lang="en-US" smtClean="0"/>
              <a:t>3/21/2016</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Hoofdstukslide lichtgroen">
    <p:bg>
      <p:bgPr>
        <a:solidFill>
          <a:schemeClr val="accent6"/>
        </a:solidFill>
        <a:effectLst/>
      </p:bgPr>
    </p:bg>
    <p:spTree>
      <p:nvGrpSpPr>
        <p:cNvPr id="1" name=""/>
        <p:cNvGrpSpPr/>
        <p:nvPr/>
      </p:nvGrpSpPr>
      <p:grpSpPr>
        <a:xfrm>
          <a:off x="0" y="0"/>
          <a:ext cx="0" cy="0"/>
          <a:chOff x="0" y="0"/>
          <a:chExt cx="0" cy="0"/>
        </a:xfrm>
      </p:grpSpPr>
      <p:sp>
        <p:nvSpPr>
          <p:cNvPr id="3"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endParaRPr lang="nl-NL"/>
          </a:p>
        </p:txBody>
      </p:sp>
      <p:sp>
        <p:nvSpPr>
          <p:cNvPr id="4" name="Rectangle 6"/>
          <p:cNvSpPr>
            <a:spLocks noChangeArrowheads="1"/>
          </p:cNvSpPr>
          <p:nvPr/>
        </p:nvSpPr>
        <p:spPr bwMode="auto">
          <a:xfrm>
            <a:off x="-1588" y="5924550"/>
            <a:ext cx="9144001" cy="933450"/>
          </a:xfrm>
          <a:prstGeom prst="rect">
            <a:avLst/>
          </a:prstGeom>
          <a:solidFill>
            <a:srgbClr val="FFFFFF">
              <a:alpha val="94901"/>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2" cstate="email"/>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pitchFamily="34" charset="0"/>
                <a:cs typeface="Arial" pitchFamily="34" charset="0"/>
              </a:defRPr>
            </a:lvl1pPr>
          </a:lstStyle>
          <a:p>
            <a:pPr lvl="0"/>
            <a:r>
              <a:rPr lang="en-US" smtClean="0"/>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27C01C3B-F495-4BF0-ABA6-339FFD546DEA}" type="slidenum">
              <a:rPr lang="en-US" smtClean="0"/>
              <a:t>‹#›</a:t>
            </a:fld>
            <a:endParaRPr lang="en-US"/>
          </a:p>
        </p:txBody>
      </p:sp>
      <p:sp>
        <p:nvSpPr>
          <p:cNvPr id="7" name="Footer Placeholder 4"/>
          <p:cNvSpPr>
            <a:spLocks noGrp="1"/>
          </p:cNvSpPr>
          <p:nvPr>
            <p:ph type="ftr" sz="quarter" idx="15"/>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en-US"/>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fld id="{8496763A-A869-4210-830F-F96BF9F14735}" type="datetimeFigureOut">
              <a:rPr lang="en-US" smtClean="0"/>
              <a:t>3/21/2016</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co">
    <p:spTree>
      <p:nvGrpSpPr>
        <p:cNvPr id="1" name=""/>
        <p:cNvGrpSpPr/>
        <p:nvPr/>
      </p:nvGrpSpPr>
      <p:grpSpPr>
        <a:xfrm>
          <a:off x="0" y="0"/>
          <a:ext cx="0" cy="0"/>
          <a:chOff x="0" y="0"/>
          <a:chExt cx="0" cy="0"/>
        </a:xfrm>
      </p:grpSpPr>
      <p:sp>
        <p:nvSpPr>
          <p:cNvPr id="3" name="Freeform 2"/>
          <p:cNvSpPr>
            <a:spLocks/>
          </p:cNvSpPr>
          <p:nvPr/>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accent4"/>
          </a:solidFill>
          <a:ln w="1270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pic>
        <p:nvPicPr>
          <p:cNvPr id="4" name="Picture 4" descr="02-UTI_Basisvormen_powerpoint_03.png"/>
          <p:cNvPicPr>
            <a:picLocks noChangeAspect="1"/>
          </p:cNvPicPr>
          <p:nvPr/>
        </p:nvPicPr>
        <p:blipFill>
          <a:blip r:embed="rId2" cstate="email"/>
          <a:srcRect/>
          <a:stretch>
            <a:fillRect/>
          </a:stretch>
        </p:blipFill>
        <p:spPr bwMode="auto">
          <a:xfrm>
            <a:off x="476250" y="6061075"/>
            <a:ext cx="2540000" cy="711200"/>
          </a:xfrm>
          <a:prstGeom prst="rect">
            <a:avLst/>
          </a:prstGeom>
          <a:noFill/>
          <a:ln w="9525">
            <a:noFill/>
            <a:miter lim="800000"/>
            <a:headEnd/>
            <a:tailEnd/>
          </a:ln>
        </p:spPr>
      </p:pic>
      <p:sp>
        <p:nvSpPr>
          <p:cNvPr id="7"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5" name="Footer Placeholder 4"/>
          <p:cNvSpPr>
            <a:spLocks noGrp="1"/>
          </p:cNvSpPr>
          <p:nvPr>
            <p:ph type="ftr" sz="quarter" idx="10"/>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en-US"/>
          </a:p>
        </p:txBody>
      </p:sp>
      <p:sp>
        <p:nvSpPr>
          <p:cNvPr id="6" name="Slide Number Placeholder 5"/>
          <p:cNvSpPr>
            <a:spLocks noGrp="1"/>
          </p:cNvSpPr>
          <p:nvPr>
            <p:ph type="sldNum" sz="quarter" idx="11"/>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27C01C3B-F495-4BF0-ABA6-339FFD546DEA}" type="slidenum">
              <a:rPr lang="en-US" smtClean="0"/>
              <a:t>‹#›</a:t>
            </a:fld>
            <a:endParaRPr lang="en-US"/>
          </a:p>
        </p:txBody>
      </p:sp>
      <p:sp>
        <p:nvSpPr>
          <p:cNvPr id="8" name="Date Placeholder 3"/>
          <p:cNvSpPr>
            <a:spLocks noGrp="1"/>
          </p:cNvSpPr>
          <p:nvPr>
            <p:ph type="dt" sz="half" idx="12"/>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fld id="{8496763A-A869-4210-830F-F96BF9F14735}" type="datetimeFigureOut">
              <a:rPr lang="en-US" smtClean="0"/>
              <a:t>3/21/2016</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brons">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accent1">
              <a:alpha val="79999"/>
            </a:schemeClr>
          </a:solidFill>
          <a:ln w="12700">
            <a:noFill/>
            <a:prstDash val="solid"/>
            <a:round/>
            <a:headEnd/>
            <a:tailEnd/>
          </a:ln>
        </p:spPr>
        <p:txBody>
          <a:bodyPr/>
          <a:lstStyle/>
          <a:p>
            <a:endParaRPr lang="nl-NL"/>
          </a:p>
        </p:txBody>
      </p:sp>
      <p:sp>
        <p:nvSpPr>
          <p:cNvPr id="5"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6" name="Picture 5" descr="02-UTI_Basisvormen_powerpoint_05.png"/>
          <p:cNvPicPr>
            <a:picLocks noChangeAspect="1"/>
          </p:cNvPicPr>
          <p:nvPr/>
        </p:nvPicPr>
        <p:blipFill>
          <a:blip r:embed="rId3" cstate="email"/>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p:nvPicPr>
        <p:blipFill>
          <a:blip r:embed="rId4" cstate="email"/>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pitchFamily="34" charset="0"/>
                <a:cs typeface="Arial" pitchFamily="34" charset="0"/>
              </a:defRPr>
            </a:lvl1pPr>
            <a:lvl2pPr>
              <a:defRPr sz="1200"/>
            </a:lvl2pPr>
            <a:lvl3pPr>
              <a:defRPr sz="1200"/>
            </a:lvl3pPr>
            <a:lvl4pPr>
              <a:defRPr sz="1200"/>
            </a:lvl4pPr>
            <a:lvl5pPr>
              <a:defRPr sz="1200"/>
            </a:lvl5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Slide groen">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accent2">
              <a:alpha val="79999"/>
            </a:schemeClr>
          </a:solidFill>
          <a:ln w="12700">
            <a:noFill/>
            <a:prstDash val="solid"/>
            <a:round/>
            <a:headEnd/>
            <a:tailEnd/>
          </a:ln>
        </p:spPr>
        <p:txBody>
          <a:bodyPr/>
          <a:lstStyle/>
          <a:p>
            <a:endParaRPr lang="nl-NL"/>
          </a:p>
        </p:txBody>
      </p:sp>
      <p:sp>
        <p:nvSpPr>
          <p:cNvPr id="5"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6" name="Picture 5" descr="02-UTI_Basisvormen_powerpoint_05.png"/>
          <p:cNvPicPr>
            <a:picLocks noChangeAspect="1"/>
          </p:cNvPicPr>
          <p:nvPr/>
        </p:nvPicPr>
        <p:blipFill>
          <a:blip r:embed="rId3" cstate="email"/>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p:nvPicPr>
        <p:blipFill>
          <a:blip r:embed="rId4" cstate="email"/>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pitchFamily="34" charset="0"/>
                <a:cs typeface="Arial" pitchFamily="34" charset="0"/>
              </a:defRPr>
            </a:lvl1pPr>
            <a:lvl2pPr>
              <a:defRPr sz="1200"/>
            </a:lvl2pPr>
            <a:lvl3pPr>
              <a:defRPr sz="1200"/>
            </a:lvl3pPr>
            <a:lvl4pPr>
              <a:defRPr sz="1200"/>
            </a:lvl4pPr>
            <a:lvl5pPr>
              <a:defRPr sz="1200"/>
            </a:lvl5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Title Slide grijs">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accent3">
              <a:alpha val="85000"/>
            </a:schemeClr>
          </a:solidFill>
          <a:ln w="12700">
            <a:noFill/>
            <a:prstDash val="solid"/>
            <a:round/>
            <a:headEnd/>
            <a:tailEnd/>
          </a:ln>
        </p:spPr>
        <p:txBody>
          <a:bodyPr/>
          <a:lstStyle/>
          <a:p>
            <a:pPr fontAlgn="auto">
              <a:spcBef>
                <a:spcPts val="0"/>
              </a:spcBef>
              <a:spcAft>
                <a:spcPts val="0"/>
              </a:spcAft>
              <a:defRPr/>
            </a:pPr>
            <a:endParaRPr lang="en-US" dirty="0">
              <a:latin typeface="+mn-lt"/>
              <a:ea typeface="+mn-ea"/>
              <a:cs typeface="+mn-cs"/>
            </a:endParaRPr>
          </a:p>
        </p:txBody>
      </p:sp>
      <p:sp>
        <p:nvSpPr>
          <p:cNvPr id="5"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6" name="Picture 5" descr="02-UTI_Basisvormen_powerpoint_05.png"/>
          <p:cNvPicPr>
            <a:picLocks noChangeAspect="1"/>
          </p:cNvPicPr>
          <p:nvPr/>
        </p:nvPicPr>
        <p:blipFill>
          <a:blip r:embed="rId3" cstate="email"/>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p:nvPicPr>
        <p:blipFill>
          <a:blip r:embed="rId4" cstate="email"/>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pitchFamily="34" charset="0"/>
                <a:cs typeface="Arial" pitchFamily="34" charset="0"/>
              </a:defRPr>
            </a:lvl1pPr>
            <a:lvl2pPr>
              <a:defRPr sz="1200"/>
            </a:lvl2pPr>
            <a:lvl3pPr>
              <a:defRPr sz="1200"/>
            </a:lvl3pPr>
            <a:lvl4pPr>
              <a:defRPr sz="1200"/>
            </a:lvl4pPr>
            <a:lvl5pPr>
              <a:defRPr sz="1200"/>
            </a:lvl5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Title Slide lichtblauw">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accent4">
              <a:alpha val="80000"/>
            </a:schemeClr>
          </a:solidFill>
          <a:ln w="12700">
            <a:noFill/>
            <a:prstDash val="solid"/>
            <a:round/>
            <a:headEnd/>
            <a:tailEnd/>
          </a:ln>
        </p:spPr>
        <p:txBody>
          <a:bodyPr/>
          <a:lstStyle/>
          <a:p>
            <a:pPr fontAlgn="auto">
              <a:spcBef>
                <a:spcPts val="0"/>
              </a:spcBef>
              <a:spcAft>
                <a:spcPts val="0"/>
              </a:spcAft>
              <a:defRPr/>
            </a:pPr>
            <a:endParaRPr lang="en-US" dirty="0">
              <a:latin typeface="+mn-lt"/>
              <a:ea typeface="+mn-ea"/>
              <a:cs typeface="+mn-cs"/>
            </a:endParaRPr>
          </a:p>
        </p:txBody>
      </p:sp>
      <p:sp>
        <p:nvSpPr>
          <p:cNvPr id="5"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6" name="Picture 5" descr="02-UTI_Basisvormen_powerpoint_05.png"/>
          <p:cNvPicPr>
            <a:picLocks noChangeAspect="1"/>
          </p:cNvPicPr>
          <p:nvPr/>
        </p:nvPicPr>
        <p:blipFill>
          <a:blip r:embed="rId3" cstate="email"/>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p:nvPicPr>
        <p:blipFill>
          <a:blip r:embed="rId4" cstate="email"/>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pitchFamily="34" charset="0"/>
                <a:cs typeface="Arial" pitchFamily="34" charset="0"/>
              </a:defRPr>
            </a:lvl1pPr>
            <a:lvl2pPr>
              <a:defRPr sz="1200"/>
            </a:lvl2pPr>
            <a:lvl3pPr>
              <a:defRPr sz="1200"/>
            </a:lvl3pPr>
            <a:lvl4pPr>
              <a:defRPr sz="1200"/>
            </a:lvl4pPr>
            <a:lvl5pPr>
              <a:defRPr sz="1200"/>
            </a:lvl5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_Title Slide lichtbrons">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accent5">
              <a:alpha val="85000"/>
            </a:schemeClr>
          </a:solidFill>
          <a:ln w="12700">
            <a:noFill/>
            <a:prstDash val="solid"/>
            <a:round/>
            <a:headEnd/>
            <a:tailEnd/>
          </a:ln>
        </p:spPr>
        <p:txBody>
          <a:bodyPr/>
          <a:lstStyle/>
          <a:p>
            <a:pPr fontAlgn="auto">
              <a:spcBef>
                <a:spcPts val="0"/>
              </a:spcBef>
              <a:spcAft>
                <a:spcPts val="0"/>
              </a:spcAft>
              <a:defRPr/>
            </a:pPr>
            <a:endParaRPr lang="en-US" dirty="0">
              <a:latin typeface="+mn-lt"/>
              <a:ea typeface="+mn-ea"/>
              <a:cs typeface="+mn-cs"/>
            </a:endParaRPr>
          </a:p>
        </p:txBody>
      </p:sp>
      <p:sp>
        <p:nvSpPr>
          <p:cNvPr id="5"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6" name="Picture 5" descr="02-UTI_Basisvormen_powerpoint_05.png"/>
          <p:cNvPicPr>
            <a:picLocks noChangeAspect="1"/>
          </p:cNvPicPr>
          <p:nvPr/>
        </p:nvPicPr>
        <p:blipFill>
          <a:blip r:embed="rId3" cstate="email"/>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p:nvPicPr>
        <p:blipFill>
          <a:blip r:embed="rId4" cstate="email"/>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pitchFamily="34" charset="0"/>
                <a:cs typeface="Arial" pitchFamily="34" charset="0"/>
              </a:defRPr>
            </a:lvl1pPr>
            <a:lvl2pPr>
              <a:defRPr sz="1200"/>
            </a:lvl2pPr>
            <a:lvl3pPr>
              <a:defRPr sz="1200"/>
            </a:lvl3pPr>
            <a:lvl4pPr>
              <a:defRPr sz="1200"/>
            </a:lvl4pPr>
            <a:lvl5pPr>
              <a:defRPr sz="1200"/>
            </a:lvl5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6_Title Slide lichtgroen">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accent6">
              <a:alpha val="80000"/>
            </a:schemeClr>
          </a:solidFill>
          <a:ln w="12700">
            <a:noFill/>
            <a:prstDash val="solid"/>
            <a:round/>
            <a:headEnd/>
            <a:tailEnd/>
          </a:ln>
        </p:spPr>
        <p:txBody>
          <a:bodyPr/>
          <a:lstStyle/>
          <a:p>
            <a:pPr fontAlgn="auto">
              <a:spcBef>
                <a:spcPts val="0"/>
              </a:spcBef>
              <a:spcAft>
                <a:spcPts val="0"/>
              </a:spcAft>
              <a:defRPr/>
            </a:pPr>
            <a:endParaRPr lang="en-US" dirty="0">
              <a:latin typeface="+mn-lt"/>
              <a:ea typeface="+mn-ea"/>
              <a:cs typeface="+mn-cs"/>
            </a:endParaRPr>
          </a:p>
        </p:txBody>
      </p:sp>
      <p:sp>
        <p:nvSpPr>
          <p:cNvPr id="5"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6" name="Picture 5" descr="02-UTI_Basisvormen_powerpoint_05.png"/>
          <p:cNvPicPr>
            <a:picLocks noChangeAspect="1"/>
          </p:cNvPicPr>
          <p:nvPr/>
        </p:nvPicPr>
        <p:blipFill>
          <a:blip r:embed="rId3" cstate="email"/>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p:nvPicPr>
        <p:blipFill>
          <a:blip r:embed="rId4" cstate="email"/>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pitchFamily="34" charset="0"/>
                <a:cs typeface="Arial" pitchFamily="34" charset="0"/>
              </a:defRPr>
            </a:lvl1pPr>
            <a:lvl2pPr>
              <a:defRPr sz="1200"/>
            </a:lvl2pPr>
            <a:lvl3pPr>
              <a:defRPr sz="1200"/>
            </a:lvl3pPr>
            <a:lvl4pPr>
              <a:defRPr sz="1200"/>
            </a:lvl4pPr>
            <a:lvl5pPr>
              <a:defRPr sz="1200"/>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477838"/>
            <a:ext cx="9144000" cy="6380162"/>
          </a:xfrm>
          <a:custGeom>
            <a:avLst/>
            <a:gdLst>
              <a:gd name="T0" fmla="*/ 192 w 3841"/>
              <a:gd name="T1" fmla="*/ 200 h 2680"/>
              <a:gd name="T2" fmla="*/ 0 w 3841"/>
              <a:gd name="T3" fmla="*/ 0 h 2680"/>
              <a:gd name="T4" fmla="*/ 0 w 3841"/>
              <a:gd name="T5" fmla="*/ 2680 h 2680"/>
              <a:gd name="T6" fmla="*/ 3841 w 3841"/>
              <a:gd name="T7" fmla="*/ 2680 h 2680"/>
              <a:gd name="T8" fmla="*/ 3841 w 3841"/>
              <a:gd name="T9" fmla="*/ 200 h 2680"/>
              <a:gd name="T10" fmla="*/ 192 w 3841"/>
              <a:gd name="T11" fmla="*/ 200 h 26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1" h="2680">
                <a:moveTo>
                  <a:pt x="192" y="200"/>
                </a:moveTo>
                <a:lnTo>
                  <a:pt x="0" y="0"/>
                </a:lnTo>
                <a:lnTo>
                  <a:pt x="0" y="2680"/>
                </a:lnTo>
                <a:lnTo>
                  <a:pt x="3841" y="2680"/>
                </a:lnTo>
                <a:lnTo>
                  <a:pt x="3841" y="200"/>
                </a:lnTo>
                <a:lnTo>
                  <a:pt x="192" y="200"/>
                </a:lnTo>
                <a:close/>
              </a:path>
            </a:pathLst>
          </a:custGeom>
          <a:solidFill>
            <a:srgbClr val="FFFFFF"/>
          </a:solidFill>
          <a:ln w="12700">
            <a:noFill/>
            <a:prstDash val="solid"/>
            <a:round/>
            <a:headEnd/>
            <a:tailEnd/>
          </a:ln>
        </p:spPr>
        <p:txBody>
          <a:bodyPr/>
          <a:lstStyle/>
          <a:p>
            <a:endParaRPr lang="nl-NL"/>
          </a:p>
        </p:txBody>
      </p:sp>
      <p:sp>
        <p:nvSpPr>
          <p:cNvPr id="5" name="Freeform 3"/>
          <p:cNvSpPr>
            <a:spLocks/>
          </p:cNvSpPr>
          <p:nvPr/>
        </p:nvSpPr>
        <p:spPr bwMode="auto">
          <a:xfrm>
            <a:off x="0" y="0"/>
            <a:ext cx="6097588" cy="635000"/>
          </a:xfrm>
          <a:custGeom>
            <a:avLst/>
            <a:gdLst>
              <a:gd name="T0" fmla="*/ 0 w 3841"/>
              <a:gd name="T1" fmla="*/ 208 h 400"/>
              <a:gd name="T2" fmla="*/ 0 w 3841"/>
              <a:gd name="T3" fmla="*/ 0 h 400"/>
              <a:gd name="T4" fmla="*/ 3841 w 3841"/>
              <a:gd name="T5" fmla="*/ 0 h 400"/>
              <a:gd name="T6" fmla="*/ 3841 w 3841"/>
              <a:gd name="T7" fmla="*/ 400 h 400"/>
              <a:gd name="T8" fmla="*/ 184 w 3841"/>
              <a:gd name="T9" fmla="*/ 400 h 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41" h="400">
                <a:moveTo>
                  <a:pt x="0" y="208"/>
                </a:moveTo>
                <a:lnTo>
                  <a:pt x="0" y="0"/>
                </a:lnTo>
                <a:lnTo>
                  <a:pt x="3841" y="0"/>
                </a:lnTo>
                <a:lnTo>
                  <a:pt x="3841" y="400"/>
                </a:lnTo>
                <a:lnTo>
                  <a:pt x="184" y="400"/>
                </a:lnTo>
              </a:path>
            </a:pathLst>
          </a:custGeom>
          <a:noFill/>
          <a:ln w="12700">
            <a:noFill/>
            <a:prstDash val="solid"/>
            <a:round/>
            <a:headEnd/>
            <a:tailEnd/>
          </a:ln>
        </p:spPr>
        <p:txBody>
          <a:bodyPr/>
          <a:lstStyle/>
          <a:p>
            <a:endParaRPr lang="nl-NL"/>
          </a:p>
        </p:txBody>
      </p:sp>
      <p:pic>
        <p:nvPicPr>
          <p:cNvPr id="6" name="Picture 5" descr="02-UTI_Basisvormen_powerpoint_03.png"/>
          <p:cNvPicPr>
            <a:picLocks noChangeAspect="1"/>
          </p:cNvPicPr>
          <p:nvPr/>
        </p:nvPicPr>
        <p:blipFill>
          <a:blip r:embed="rId2" cstate="email"/>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35520"/>
            <a:ext cx="8229600" cy="4677918"/>
          </a:xfrm>
        </p:spPr>
        <p:txBody>
          <a:bodyPr>
            <a:normAutofit/>
          </a:bodyPr>
          <a:lstStyle>
            <a:lvl1pPr>
              <a:spcAft>
                <a:spcPts val="600"/>
              </a:spcAft>
              <a:defRPr sz="2000">
                <a:solidFill>
                  <a:schemeClr val="tx2"/>
                </a:solidFill>
                <a:latin typeface="Arial" pitchFamily="34" charset="0"/>
                <a:cs typeface="Arial" pitchFamily="34" charset="0"/>
              </a:defRPr>
            </a:lvl1pPr>
            <a:lvl2pPr>
              <a:spcAft>
                <a:spcPts val="600"/>
              </a:spcAft>
              <a:buFont typeface="Arial"/>
              <a:buChar char="•"/>
              <a:defRPr sz="2000">
                <a:solidFill>
                  <a:schemeClr val="tx2"/>
                </a:solidFill>
                <a:latin typeface="Arial" pitchFamily="34" charset="0"/>
                <a:cs typeface="Arial" pitchFamily="34" charset="0"/>
              </a:defRPr>
            </a:lvl2pPr>
            <a:lvl3pPr>
              <a:spcAft>
                <a:spcPts val="600"/>
              </a:spcAft>
              <a:defRPr sz="2000">
                <a:solidFill>
                  <a:schemeClr val="tx2"/>
                </a:solidFill>
                <a:latin typeface="Arial" pitchFamily="34" charset="0"/>
                <a:cs typeface="Arial" pitchFamily="34" charset="0"/>
              </a:defRPr>
            </a:lvl3pPr>
          </a:lstStyle>
          <a:p>
            <a:pPr lvl="0"/>
            <a:r>
              <a:rPr lang="en-US" smtClean="0"/>
              <a:t>Click to edit Master text styles</a:t>
            </a:r>
          </a:p>
          <a:p>
            <a:pPr lvl="1"/>
            <a:r>
              <a:rPr lang="en-US" smtClean="0"/>
              <a:t>Second level</a:t>
            </a:r>
          </a:p>
          <a:p>
            <a:pPr lvl="2"/>
            <a:r>
              <a:rPr lang="en-US" smtClean="0"/>
              <a:t>Third level</a:t>
            </a:r>
          </a:p>
        </p:txBody>
      </p:sp>
      <p:sp>
        <p:nvSpPr>
          <p:cNvPr id="7" name="Footer Placeholder 4"/>
          <p:cNvSpPr>
            <a:spLocks noGrp="1"/>
          </p:cNvSpPr>
          <p:nvPr>
            <p:ph type="ftr" sz="quarter" idx="10"/>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en-US"/>
          </a:p>
        </p:txBody>
      </p:sp>
      <p:sp>
        <p:nvSpPr>
          <p:cNvPr id="8" name="Slide Number Placeholder 5"/>
          <p:cNvSpPr>
            <a:spLocks noGrp="1"/>
          </p:cNvSpPr>
          <p:nvPr>
            <p:ph type="sldNum" sz="quarter" idx="11"/>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27C01C3B-F495-4BF0-ABA6-339FFD546DEA}" type="slidenum">
              <a:rPr lang="en-US" smtClean="0"/>
              <a:t>‹#›</a:t>
            </a:fld>
            <a:endParaRPr lang="en-US"/>
          </a:p>
        </p:txBody>
      </p:sp>
      <p:sp>
        <p:nvSpPr>
          <p:cNvPr id="9" name="Date Placeholder 3"/>
          <p:cNvSpPr>
            <a:spLocks noGrp="1"/>
          </p:cNvSpPr>
          <p:nvPr>
            <p:ph type="dt" sz="half" idx="12"/>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fld id="{8496763A-A869-4210-830F-F96BF9F14735}" type="datetimeFigureOut">
              <a:rPr lang="en-US" smtClean="0"/>
              <a:t>3/21/2016</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dirty="0" smtClean="0"/>
              <a:t>Click to </a:t>
            </a:r>
            <a:r>
              <a:rPr lang="nl-NL" dirty="0" err="1" smtClean="0"/>
              <a:t>edit</a:t>
            </a:r>
            <a:r>
              <a:rPr lang="nl-NL" dirty="0" smtClean="0"/>
              <a:t> </a:t>
            </a:r>
            <a:r>
              <a:rPr lang="nl-NL" dirty="0" err="1" smtClean="0"/>
              <a:t>Master</a:t>
            </a:r>
            <a:r>
              <a:rPr lang="nl-NL" dirty="0" smtClean="0"/>
              <a:t> </a:t>
            </a:r>
            <a:r>
              <a:rPr lang="nl-NL" dirty="0" err="1" smtClean="0"/>
              <a:t>text</a:t>
            </a:r>
            <a:r>
              <a:rPr lang="nl-NL" dirty="0" smtClean="0"/>
              <a:t> </a:t>
            </a:r>
            <a:r>
              <a:rPr lang="nl-NL" dirty="0" err="1" smtClean="0"/>
              <a:t>styles</a:t>
            </a:r>
            <a:endParaRPr lang="nl-NL" dirty="0" smtClean="0"/>
          </a:p>
          <a:p>
            <a:pPr lvl="1"/>
            <a:r>
              <a:rPr lang="nl-NL" dirty="0" err="1" smtClean="0"/>
              <a:t>Second</a:t>
            </a:r>
            <a:r>
              <a:rPr lang="nl-NL" dirty="0" smtClean="0"/>
              <a:t> level</a:t>
            </a:r>
          </a:p>
          <a:p>
            <a:pPr lvl="2"/>
            <a:r>
              <a:rPr lang="nl-NL" dirty="0" err="1" smtClean="0"/>
              <a:t>Third</a:t>
            </a:r>
            <a:r>
              <a:rPr lang="nl-NL" dirty="0" smtClean="0"/>
              <a:t>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txStyles>
    <p:titleStyle>
      <a:lvl1pPr algn="l" defTabSz="457200" rtl="0" eaLnBrk="1" fontAlgn="base" hangingPunct="1">
        <a:spcBef>
          <a:spcPct val="0"/>
        </a:spcBef>
        <a:spcAft>
          <a:spcPct val="0"/>
        </a:spcAft>
        <a:defRPr sz="4400" kern="1200">
          <a:solidFill>
            <a:schemeClr val="tx1"/>
          </a:solidFill>
          <a:latin typeface="Arial" pitchFamily="34" charset="0"/>
          <a:ea typeface="ヒラギノ角ゴ Pro W3" pitchFamily="-109" charset="-128"/>
          <a:cs typeface="Arial" pitchFamily="34" charset="0"/>
        </a:defRPr>
      </a:lvl1pPr>
      <a:lvl2pPr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cs typeface="ScalaSans" pitchFamily="34" charset="0"/>
        </a:defRPr>
      </a:lvl2pPr>
      <a:lvl3pPr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cs typeface="ScalaSans" pitchFamily="34" charset="0"/>
        </a:defRPr>
      </a:lvl3pPr>
      <a:lvl4pPr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cs typeface="ScalaSans" pitchFamily="34" charset="0"/>
        </a:defRPr>
      </a:lvl4pPr>
      <a:lvl5pPr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cs typeface="ScalaSans" pitchFamily="34" charset="0"/>
        </a:defRPr>
      </a:lvl5pPr>
      <a:lvl6pPr marL="457200"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defRPr>
      </a:lvl6pPr>
      <a:lvl7pPr marL="914400"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defRPr>
      </a:lvl7pPr>
      <a:lvl8pPr marL="1371600"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defRPr>
      </a:lvl8pPr>
      <a:lvl9pPr marL="1828800"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defRPr>
      </a:lvl9pPr>
    </p:titleStyle>
    <p:bodyStyle>
      <a:lvl1pPr marL="342900" indent="-342900" algn="l" defTabSz="457200" rtl="0" eaLnBrk="1" fontAlgn="base" hangingPunct="1">
        <a:spcBef>
          <a:spcPct val="20000"/>
        </a:spcBef>
        <a:spcAft>
          <a:spcPct val="0"/>
        </a:spcAft>
        <a:buFont typeface="Arial" pitchFamily="34" charset="0"/>
        <a:buChar char="•"/>
        <a:defRPr kern="1200">
          <a:solidFill>
            <a:srgbClr val="003366"/>
          </a:solidFill>
          <a:latin typeface="Arial" pitchFamily="34" charset="0"/>
          <a:ea typeface="ヒラギノ角ゴ Pro W3" pitchFamily="-109" charset="-128"/>
          <a:cs typeface="Arial" pitchFamily="34" charset="0"/>
        </a:defRPr>
      </a:lvl1pPr>
      <a:lvl2pPr marL="742950" indent="-285750" algn="l" defTabSz="457200" rtl="0" eaLnBrk="1" fontAlgn="base" hangingPunct="1">
        <a:spcBef>
          <a:spcPct val="20000"/>
        </a:spcBef>
        <a:spcAft>
          <a:spcPct val="0"/>
        </a:spcAft>
        <a:buFont typeface="Arial" pitchFamily="34" charset="0"/>
        <a:buChar char="•"/>
        <a:defRPr kern="1200">
          <a:solidFill>
            <a:srgbClr val="003366"/>
          </a:solidFill>
          <a:latin typeface="Arial" pitchFamily="34" charset="0"/>
          <a:ea typeface="ヒラギノ角ゴ Pro W3" pitchFamily="-109" charset="-128"/>
          <a:cs typeface="Arial" pitchFamily="34" charset="0"/>
        </a:defRPr>
      </a:lvl2pPr>
      <a:lvl3pPr marL="1143000" indent="-228600" algn="l" defTabSz="457200" rtl="0" eaLnBrk="1" fontAlgn="base" hangingPunct="1">
        <a:spcBef>
          <a:spcPct val="20000"/>
        </a:spcBef>
        <a:spcAft>
          <a:spcPct val="0"/>
        </a:spcAft>
        <a:buFont typeface="Arial" pitchFamily="34" charset="0"/>
        <a:buChar char="•"/>
        <a:defRPr kern="1200">
          <a:solidFill>
            <a:srgbClr val="003366"/>
          </a:solidFill>
          <a:latin typeface="Arial" pitchFamily="34" charset="0"/>
          <a:ea typeface="ヒラギノ角ゴ Pro W3" pitchFamily="-109" charset="-128"/>
          <a:cs typeface="Arial" pitchFamily="34" charset="0"/>
        </a:defRPr>
      </a:lvl3pPr>
      <a:lvl4pPr marL="1600200" indent="-228600" algn="l" defTabSz="457200" rtl="0" eaLnBrk="1" fontAlgn="base" hangingPunct="1">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4pPr>
      <a:lvl5pPr marL="2057400" indent="-228600" algn="l" defTabSz="457200" rtl="0" eaLnBrk="1" fontAlgn="base" hangingPunct="1">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trade.ec.europa.eu/doclib/press/index.cfm?id=1230" TargetMode="External"/><Relationship Id="rId2" Type="http://schemas.openxmlformats.org/officeDocument/2006/relationships/hyperlink" Target="http://data.consilium.europa.eu/doc/document/ST-11103-2013-DCL-1/en/pdf"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5350" y="1476375"/>
            <a:ext cx="4438650" cy="1468438"/>
          </a:xfrm>
        </p:spPr>
        <p:txBody>
          <a:bodyPr>
            <a:normAutofit/>
          </a:bodyPr>
          <a:lstStyle/>
          <a:p>
            <a:r>
              <a:rPr lang="en-US" dirty="0"/>
              <a:t>TTIP lecture: Clash of Regulatory Cultures?</a:t>
            </a:r>
          </a:p>
        </p:txBody>
      </p:sp>
      <p:sp>
        <p:nvSpPr>
          <p:cNvPr id="30722" name="Subtitel 2"/>
          <p:cNvSpPr>
            <a:spLocks noGrp="1"/>
          </p:cNvSpPr>
          <p:nvPr>
            <p:ph type="subTitle" idx="1"/>
          </p:nvPr>
        </p:nvSpPr>
        <p:spPr>
          <a:xfrm>
            <a:off x="4787900" y="2833688"/>
            <a:ext cx="4381500" cy="525462"/>
          </a:xfrm>
          <a:ln/>
        </p:spPr>
        <p:txBody>
          <a:bodyPr/>
          <a:lstStyle/>
          <a:p>
            <a:r>
              <a:rPr altLang="en-US" dirty="0" smtClean="0">
                <a:ea typeface="ヒラギノ角ゴ Pro W3" charset="-128"/>
              </a:rPr>
              <a:t>Prof. </a:t>
            </a:r>
            <a:r>
              <a:rPr altLang="en-US" dirty="0" smtClean="0">
                <a:ea typeface="ヒラギノ角ゴ Pro W3" charset="-128"/>
              </a:rPr>
              <a:t>Anne </a:t>
            </a:r>
            <a:r>
              <a:rPr altLang="en-US" dirty="0" smtClean="0">
                <a:ea typeface="ヒラギノ角ゴ Pro W3" charset="-128"/>
              </a:rPr>
              <a:t>Meuwese (anne.meuwese@uvt.nl)</a:t>
            </a:r>
          </a:p>
        </p:txBody>
      </p:sp>
    </p:spTree>
    <p:extLst>
      <p:ext uri="{BB962C8B-B14F-4D97-AF65-F5344CB8AC3E}">
        <p14:creationId xmlns:p14="http://schemas.microsoft.com/office/powerpoint/2010/main" val="4097651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Clash 1</a:t>
            </a:r>
            <a:endParaRPr lang="en-US" dirty="0"/>
          </a:p>
        </p:txBody>
      </p:sp>
      <p:sp>
        <p:nvSpPr>
          <p:cNvPr id="3" name="Content Placeholder 2"/>
          <p:cNvSpPr>
            <a:spLocks noGrp="1"/>
          </p:cNvSpPr>
          <p:nvPr>
            <p:ph idx="1"/>
          </p:nvPr>
        </p:nvSpPr>
        <p:spPr/>
        <p:txBody>
          <a:bodyPr/>
          <a:lstStyle/>
          <a:p>
            <a:pPr marL="0" indent="0">
              <a:buNone/>
            </a:pPr>
            <a:r>
              <a:rPr lang="nl-NL" dirty="0" smtClean="0"/>
              <a:t>Both sides are protectionist, but </a:t>
            </a:r>
            <a:r>
              <a:rPr lang="nl-NL" dirty="0" err="1" smtClean="0"/>
              <a:t>they</a:t>
            </a:r>
            <a:r>
              <a:rPr lang="nl-NL" dirty="0" smtClean="0"/>
              <a:t> </a:t>
            </a:r>
            <a:r>
              <a:rPr lang="nl-NL" dirty="0" err="1" smtClean="0"/>
              <a:t>differ</a:t>
            </a:r>
            <a:r>
              <a:rPr lang="nl-NL" dirty="0" smtClean="0"/>
              <a:t> as to </a:t>
            </a:r>
            <a:r>
              <a:rPr lang="nl-NL" dirty="0" err="1" smtClean="0"/>
              <a:t>the</a:t>
            </a:r>
            <a:r>
              <a:rPr lang="nl-NL" dirty="0" smtClean="0"/>
              <a:t> focus of </a:t>
            </a:r>
            <a:r>
              <a:rPr lang="nl-NL" dirty="0" err="1" smtClean="0"/>
              <a:t>this</a:t>
            </a:r>
            <a:endParaRPr lang="nl-NL" dirty="0" smtClean="0"/>
          </a:p>
          <a:p>
            <a:pPr marL="0" indent="0">
              <a:buNone/>
            </a:pPr>
            <a:endParaRPr lang="nl-NL" dirty="0" smtClean="0"/>
          </a:p>
          <a:p>
            <a:r>
              <a:rPr lang="nl-NL" dirty="0" smtClean="0"/>
              <a:t>Feta </a:t>
            </a:r>
            <a:r>
              <a:rPr lang="nl-NL" dirty="0" err="1" smtClean="0"/>
              <a:t>cheese</a:t>
            </a:r>
            <a:r>
              <a:rPr lang="nl-NL" dirty="0" smtClean="0"/>
              <a:t> vs. “</a:t>
            </a:r>
            <a:r>
              <a:rPr lang="nl-NL" dirty="0" err="1" smtClean="0"/>
              <a:t>Buy</a:t>
            </a:r>
            <a:r>
              <a:rPr lang="nl-NL" dirty="0" smtClean="0"/>
              <a:t> American”</a:t>
            </a:r>
            <a:endParaRPr lang="en-US" dirty="0"/>
          </a:p>
        </p:txBody>
      </p:sp>
      <p:sp>
        <p:nvSpPr>
          <p:cNvPr id="4" name="Cloud 3"/>
          <p:cNvSpPr/>
          <p:nvPr/>
        </p:nvSpPr>
        <p:spPr>
          <a:xfrm>
            <a:off x="4067944" y="3212976"/>
            <a:ext cx="4104456" cy="3024336"/>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400" dirty="0" smtClean="0">
                <a:solidFill>
                  <a:srgbClr val="FF0000"/>
                </a:solidFill>
              </a:rPr>
              <a:t>A matter of </a:t>
            </a:r>
            <a:r>
              <a:rPr lang="nl-NL" sz="2400" dirty="0" err="1" smtClean="0">
                <a:solidFill>
                  <a:srgbClr val="FF0000"/>
                </a:solidFill>
              </a:rPr>
              <a:t>negotiation</a:t>
            </a:r>
            <a:r>
              <a:rPr lang="nl-NL" sz="2400" dirty="0" smtClean="0">
                <a:solidFill>
                  <a:srgbClr val="FF0000"/>
                </a:solidFill>
              </a:rPr>
              <a:t>…?</a:t>
            </a:r>
            <a:endParaRPr lang="en-US" sz="2400" dirty="0">
              <a:solidFill>
                <a:srgbClr val="FF0000"/>
              </a:solidFill>
            </a:endParaRPr>
          </a:p>
        </p:txBody>
      </p:sp>
    </p:spTree>
    <p:extLst>
      <p:ext uri="{BB962C8B-B14F-4D97-AF65-F5344CB8AC3E}">
        <p14:creationId xmlns:p14="http://schemas.microsoft.com/office/powerpoint/2010/main" val="61688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Clash 2</a:t>
            </a:r>
            <a:endParaRPr lang="en-US" dirty="0"/>
          </a:p>
        </p:txBody>
      </p:sp>
      <p:sp>
        <p:nvSpPr>
          <p:cNvPr id="3" name="Content Placeholder 2"/>
          <p:cNvSpPr>
            <a:spLocks noGrp="1"/>
          </p:cNvSpPr>
          <p:nvPr>
            <p:ph idx="1"/>
          </p:nvPr>
        </p:nvSpPr>
        <p:spPr/>
        <p:txBody>
          <a:bodyPr/>
          <a:lstStyle/>
          <a:p>
            <a:pPr marL="0" indent="0">
              <a:buNone/>
            </a:pPr>
            <a:endParaRPr lang="nl-NL" dirty="0" smtClean="0"/>
          </a:p>
          <a:p>
            <a:pPr marL="0" indent="0">
              <a:buNone/>
            </a:pPr>
            <a:r>
              <a:rPr lang="nl-NL" dirty="0" err="1" smtClean="0"/>
              <a:t>Differences</a:t>
            </a:r>
            <a:r>
              <a:rPr lang="nl-NL" dirty="0" smtClean="0"/>
              <a:t> as to </a:t>
            </a:r>
            <a:r>
              <a:rPr lang="nl-NL" dirty="0" err="1" smtClean="0"/>
              <a:t>the</a:t>
            </a:r>
            <a:r>
              <a:rPr lang="nl-NL" dirty="0" smtClean="0"/>
              <a:t> </a:t>
            </a:r>
            <a:r>
              <a:rPr lang="nl-NL" dirty="0" err="1" smtClean="0"/>
              <a:t>extent</a:t>
            </a:r>
            <a:r>
              <a:rPr lang="nl-NL" dirty="0" smtClean="0"/>
              <a:t> to </a:t>
            </a:r>
            <a:r>
              <a:rPr lang="nl-NL" dirty="0" err="1" smtClean="0"/>
              <a:t>which</a:t>
            </a:r>
            <a:r>
              <a:rPr lang="nl-NL" dirty="0" smtClean="0"/>
              <a:t> and </a:t>
            </a:r>
            <a:r>
              <a:rPr lang="nl-NL" dirty="0" err="1" smtClean="0"/>
              <a:t>the</a:t>
            </a:r>
            <a:r>
              <a:rPr lang="nl-NL" dirty="0" smtClean="0"/>
              <a:t> way in </a:t>
            </a:r>
            <a:r>
              <a:rPr lang="nl-NL" dirty="0" err="1" smtClean="0"/>
              <a:t>which</a:t>
            </a:r>
            <a:r>
              <a:rPr lang="nl-NL" dirty="0" smtClean="0"/>
              <a:t> </a:t>
            </a:r>
            <a:r>
              <a:rPr lang="nl-NL" dirty="0" err="1" smtClean="0"/>
              <a:t>regulation</a:t>
            </a:r>
            <a:r>
              <a:rPr lang="nl-NL" dirty="0" smtClean="0"/>
              <a:t> </a:t>
            </a:r>
            <a:r>
              <a:rPr lang="nl-NL" dirty="0" err="1" smtClean="0"/>
              <a:t>should</a:t>
            </a:r>
            <a:r>
              <a:rPr lang="nl-NL" dirty="0" smtClean="0"/>
              <a:t> </a:t>
            </a:r>
            <a:r>
              <a:rPr lang="nl-NL" dirty="0" err="1" smtClean="0"/>
              <a:t>be</a:t>
            </a:r>
            <a:r>
              <a:rPr lang="nl-NL" dirty="0" smtClean="0"/>
              <a:t> “</a:t>
            </a:r>
            <a:r>
              <a:rPr lang="nl-NL" dirty="0" err="1" smtClean="0"/>
              <a:t>precautionary</a:t>
            </a:r>
            <a:r>
              <a:rPr lang="nl-NL" dirty="0" smtClean="0"/>
              <a:t>”</a:t>
            </a:r>
          </a:p>
          <a:p>
            <a:pPr marL="0" indent="0">
              <a:buNone/>
            </a:pPr>
            <a:endParaRPr lang="nl-NL" dirty="0"/>
          </a:p>
          <a:p>
            <a:pPr marL="0" indent="0">
              <a:buNone/>
            </a:pPr>
            <a:endParaRPr lang="nl-NL" dirty="0" smtClean="0"/>
          </a:p>
          <a:p>
            <a:pPr marL="0" indent="0">
              <a:buNone/>
            </a:pPr>
            <a:r>
              <a:rPr lang="nl-NL" dirty="0" smtClean="0"/>
              <a:t>“</a:t>
            </a:r>
            <a:r>
              <a:rPr lang="nl-NL" dirty="0" err="1" smtClean="0"/>
              <a:t>fear</a:t>
            </a:r>
            <a:r>
              <a:rPr lang="nl-NL" dirty="0" smtClean="0"/>
              <a:t> of </a:t>
            </a:r>
            <a:r>
              <a:rPr lang="nl-NL" dirty="0" err="1" smtClean="0"/>
              <a:t>chemicals</a:t>
            </a:r>
            <a:r>
              <a:rPr lang="nl-NL" dirty="0" smtClean="0"/>
              <a:t>” vs.  “</a:t>
            </a:r>
            <a:r>
              <a:rPr lang="nl-NL" dirty="0" err="1" smtClean="0"/>
              <a:t>fear</a:t>
            </a:r>
            <a:r>
              <a:rPr lang="nl-NL" dirty="0" smtClean="0"/>
              <a:t> of </a:t>
            </a:r>
            <a:r>
              <a:rPr lang="nl-NL" dirty="0" err="1" smtClean="0"/>
              <a:t>bacteria</a:t>
            </a:r>
            <a:r>
              <a:rPr lang="nl-NL" dirty="0" smtClean="0"/>
              <a:t>”</a:t>
            </a:r>
            <a:endParaRPr lang="en-US" dirty="0"/>
          </a:p>
        </p:txBody>
      </p:sp>
      <p:sp>
        <p:nvSpPr>
          <p:cNvPr id="4" name="Cloud 3"/>
          <p:cNvSpPr/>
          <p:nvPr/>
        </p:nvSpPr>
        <p:spPr>
          <a:xfrm>
            <a:off x="4644008" y="3356992"/>
            <a:ext cx="4104456" cy="3024336"/>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400" dirty="0" smtClean="0">
                <a:solidFill>
                  <a:srgbClr val="FF0000"/>
                </a:solidFill>
              </a:rPr>
              <a:t>A matter of culture?</a:t>
            </a:r>
            <a:endParaRPr lang="en-US" sz="2400" dirty="0">
              <a:solidFill>
                <a:srgbClr val="FF0000"/>
              </a:solidFill>
            </a:endParaRPr>
          </a:p>
        </p:txBody>
      </p:sp>
    </p:spTree>
    <p:extLst>
      <p:ext uri="{BB962C8B-B14F-4D97-AF65-F5344CB8AC3E}">
        <p14:creationId xmlns:p14="http://schemas.microsoft.com/office/powerpoint/2010/main" val="223999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Clash 3</a:t>
            </a:r>
            <a:endParaRPr lang="en-US" dirty="0"/>
          </a:p>
        </p:txBody>
      </p:sp>
      <p:sp>
        <p:nvSpPr>
          <p:cNvPr id="3" name="Content Placeholder 2"/>
          <p:cNvSpPr>
            <a:spLocks noGrp="1"/>
          </p:cNvSpPr>
          <p:nvPr>
            <p:ph idx="1"/>
          </p:nvPr>
        </p:nvSpPr>
        <p:spPr/>
        <p:txBody>
          <a:bodyPr/>
          <a:lstStyle/>
          <a:p>
            <a:pPr marL="0" indent="0">
              <a:buNone/>
            </a:pPr>
            <a:endParaRPr lang="nl-NL" dirty="0" smtClean="0"/>
          </a:p>
          <a:p>
            <a:pPr marL="0" indent="0">
              <a:buNone/>
            </a:pPr>
            <a:r>
              <a:rPr lang="nl-NL" dirty="0" err="1" smtClean="0"/>
              <a:t>Differences</a:t>
            </a:r>
            <a:r>
              <a:rPr lang="nl-NL" dirty="0" smtClean="0"/>
              <a:t> as to </a:t>
            </a:r>
            <a:r>
              <a:rPr lang="nl-NL" dirty="0" err="1" smtClean="0"/>
              <a:t>how</a:t>
            </a:r>
            <a:r>
              <a:rPr lang="nl-NL" dirty="0" smtClean="0"/>
              <a:t> to make </a:t>
            </a:r>
            <a:r>
              <a:rPr lang="nl-NL" dirty="0" err="1" smtClean="0"/>
              <a:t>the</a:t>
            </a:r>
            <a:r>
              <a:rPr lang="nl-NL" dirty="0" smtClean="0"/>
              <a:t> </a:t>
            </a:r>
            <a:r>
              <a:rPr lang="nl-NL" dirty="0" err="1" smtClean="0"/>
              <a:t>necessary</a:t>
            </a:r>
            <a:r>
              <a:rPr lang="nl-NL" dirty="0" smtClean="0"/>
              <a:t> “</a:t>
            </a:r>
            <a:r>
              <a:rPr lang="nl-NL" dirty="0" err="1" smtClean="0"/>
              <a:t>trade-offs</a:t>
            </a:r>
            <a:r>
              <a:rPr lang="nl-NL" dirty="0" smtClean="0"/>
              <a:t>” in </a:t>
            </a:r>
            <a:r>
              <a:rPr lang="nl-NL" dirty="0" err="1" smtClean="0"/>
              <a:t>regulation</a:t>
            </a:r>
            <a:endParaRPr lang="nl-NL" dirty="0" smtClean="0"/>
          </a:p>
          <a:p>
            <a:endParaRPr lang="nl-NL" dirty="0"/>
          </a:p>
          <a:p>
            <a:r>
              <a:rPr lang="nl-NL" dirty="0" smtClean="0"/>
              <a:t>“</a:t>
            </a:r>
            <a:r>
              <a:rPr lang="nl-NL" dirty="0" err="1" smtClean="0"/>
              <a:t>Institutionalize</a:t>
            </a:r>
            <a:r>
              <a:rPr lang="nl-NL" dirty="0" smtClean="0"/>
              <a:t>” </a:t>
            </a:r>
            <a:r>
              <a:rPr lang="nl-NL" dirty="0" err="1" smtClean="0"/>
              <a:t>vs</a:t>
            </a:r>
            <a:r>
              <a:rPr lang="nl-NL" dirty="0" smtClean="0"/>
              <a:t> “</a:t>
            </a:r>
            <a:r>
              <a:rPr lang="nl-NL" dirty="0" err="1" smtClean="0"/>
              <a:t>Juridify</a:t>
            </a:r>
            <a:r>
              <a:rPr lang="nl-NL" dirty="0" smtClean="0"/>
              <a:t>”</a:t>
            </a:r>
          </a:p>
          <a:p>
            <a:pPr marL="0" indent="0">
              <a:buNone/>
            </a:pPr>
            <a:r>
              <a:rPr lang="nl-NL" dirty="0" smtClean="0"/>
              <a:t>&gt; </a:t>
            </a:r>
            <a:r>
              <a:rPr lang="nl-NL" dirty="0" err="1" smtClean="0"/>
              <a:t>Closely</a:t>
            </a:r>
            <a:r>
              <a:rPr lang="nl-NL" dirty="0" smtClean="0"/>
              <a:t> </a:t>
            </a:r>
            <a:r>
              <a:rPr lang="nl-NL" dirty="0" err="1" smtClean="0"/>
              <a:t>related</a:t>
            </a:r>
            <a:r>
              <a:rPr lang="nl-NL" dirty="0" smtClean="0"/>
              <a:t> to </a:t>
            </a:r>
            <a:r>
              <a:rPr lang="nl-NL" dirty="0" err="1" smtClean="0"/>
              <a:t>how</a:t>
            </a:r>
            <a:r>
              <a:rPr lang="nl-NL" dirty="0" smtClean="0"/>
              <a:t> to deal </a:t>
            </a:r>
            <a:r>
              <a:rPr lang="nl-NL" dirty="0" err="1" smtClean="0"/>
              <a:t>with</a:t>
            </a:r>
            <a:r>
              <a:rPr lang="nl-NL" dirty="0" smtClean="0"/>
              <a:t> interest </a:t>
            </a:r>
            <a:r>
              <a:rPr lang="nl-NL" dirty="0" err="1" smtClean="0"/>
              <a:t>groups</a:t>
            </a:r>
            <a:endParaRPr lang="en-US" dirty="0"/>
          </a:p>
        </p:txBody>
      </p:sp>
      <p:sp>
        <p:nvSpPr>
          <p:cNvPr id="4" name="Cloud 3"/>
          <p:cNvSpPr/>
          <p:nvPr/>
        </p:nvSpPr>
        <p:spPr>
          <a:xfrm>
            <a:off x="4283968" y="3429000"/>
            <a:ext cx="4104456" cy="3024336"/>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400" dirty="0" smtClean="0">
                <a:solidFill>
                  <a:srgbClr val="FF0000"/>
                </a:solidFill>
              </a:rPr>
              <a:t>A </a:t>
            </a:r>
            <a:r>
              <a:rPr lang="nl-NL" sz="2400" dirty="0" err="1" smtClean="0">
                <a:solidFill>
                  <a:srgbClr val="FF0000"/>
                </a:solidFill>
              </a:rPr>
              <a:t>deep-rooted</a:t>
            </a:r>
            <a:r>
              <a:rPr lang="nl-NL" sz="2400" dirty="0" smtClean="0">
                <a:solidFill>
                  <a:srgbClr val="FF0000"/>
                </a:solidFill>
              </a:rPr>
              <a:t> matter of </a:t>
            </a:r>
            <a:r>
              <a:rPr lang="nl-NL" sz="2400" dirty="0" err="1" smtClean="0">
                <a:solidFill>
                  <a:srgbClr val="FF0000"/>
                </a:solidFill>
              </a:rPr>
              <a:t>constitutional</a:t>
            </a:r>
            <a:r>
              <a:rPr lang="nl-NL" sz="2400" dirty="0" smtClean="0">
                <a:solidFill>
                  <a:srgbClr val="FF0000"/>
                </a:solidFill>
              </a:rPr>
              <a:t> systems and </a:t>
            </a:r>
            <a:r>
              <a:rPr lang="nl-NL" sz="2400" dirty="0" err="1" smtClean="0">
                <a:solidFill>
                  <a:srgbClr val="FF0000"/>
                </a:solidFill>
              </a:rPr>
              <a:t>legal</a:t>
            </a:r>
            <a:r>
              <a:rPr lang="nl-NL" sz="2400" dirty="0" smtClean="0">
                <a:solidFill>
                  <a:srgbClr val="FF0000"/>
                </a:solidFill>
              </a:rPr>
              <a:t> </a:t>
            </a:r>
            <a:r>
              <a:rPr lang="nl-NL" sz="2400" dirty="0" err="1" smtClean="0">
                <a:solidFill>
                  <a:srgbClr val="FF0000"/>
                </a:solidFill>
              </a:rPr>
              <a:t>traditions</a:t>
            </a:r>
            <a:r>
              <a:rPr lang="nl-NL" sz="2400" dirty="0" smtClean="0">
                <a:solidFill>
                  <a:srgbClr val="FF0000"/>
                </a:solidFill>
              </a:rPr>
              <a:t>!</a:t>
            </a:r>
            <a:endParaRPr lang="en-US" sz="2400" dirty="0">
              <a:solidFill>
                <a:srgbClr val="FF0000"/>
              </a:solidFill>
            </a:endParaRPr>
          </a:p>
        </p:txBody>
      </p:sp>
    </p:spTree>
    <p:extLst>
      <p:ext uri="{BB962C8B-B14F-4D97-AF65-F5344CB8AC3E}">
        <p14:creationId xmlns:p14="http://schemas.microsoft.com/office/powerpoint/2010/main" val="128638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Even if ISDS is off the table…</a:t>
            </a:r>
            <a:endParaRPr lang="nl-NL"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2098" y="1825625"/>
            <a:ext cx="7319804" cy="4351338"/>
          </a:xfrm>
        </p:spPr>
      </p:pic>
    </p:spTree>
    <p:extLst>
      <p:ext uri="{BB962C8B-B14F-4D97-AF65-F5344CB8AC3E}">
        <p14:creationId xmlns:p14="http://schemas.microsoft.com/office/powerpoint/2010/main" val="2325752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a:t>
            </a:r>
            <a:r>
              <a:rPr lang="nl-NL" dirty="0" err="1" smtClean="0"/>
              <a:t>there</a:t>
            </a:r>
            <a:r>
              <a:rPr lang="nl-NL" dirty="0" smtClean="0"/>
              <a:t> are plenty of </a:t>
            </a:r>
            <a:r>
              <a:rPr lang="nl-NL" dirty="0" err="1" smtClean="0"/>
              <a:t>democratic</a:t>
            </a:r>
            <a:r>
              <a:rPr lang="nl-NL" dirty="0" smtClean="0"/>
              <a:t> and </a:t>
            </a:r>
            <a:r>
              <a:rPr lang="nl-NL" dirty="0" err="1" smtClean="0"/>
              <a:t>constitutional</a:t>
            </a:r>
            <a:r>
              <a:rPr lang="nl-NL" dirty="0" smtClean="0"/>
              <a:t> </a:t>
            </a:r>
            <a:r>
              <a:rPr lang="nl-NL" dirty="0" err="1" smtClean="0"/>
              <a:t>values</a:t>
            </a:r>
            <a:r>
              <a:rPr lang="nl-NL" dirty="0" smtClean="0"/>
              <a:t> at </a:t>
            </a:r>
            <a:r>
              <a:rPr lang="nl-NL" dirty="0" err="1" smtClean="0"/>
              <a:t>stake</a:t>
            </a:r>
            <a:endParaRPr lang="nl-NL"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0089" y="1825625"/>
            <a:ext cx="6523821" cy="4351338"/>
          </a:xfrm>
        </p:spPr>
      </p:pic>
    </p:spTree>
    <p:extLst>
      <p:ext uri="{BB962C8B-B14F-4D97-AF65-F5344CB8AC3E}">
        <p14:creationId xmlns:p14="http://schemas.microsoft.com/office/powerpoint/2010/main" val="3737387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TTIP: a race to </a:t>
            </a:r>
            <a:r>
              <a:rPr lang="nl-NL" dirty="0" err="1" smtClean="0"/>
              <a:t>the</a:t>
            </a:r>
            <a:r>
              <a:rPr lang="nl-NL" dirty="0" smtClean="0"/>
              <a:t> </a:t>
            </a:r>
            <a:r>
              <a:rPr lang="nl-NL" dirty="0" err="1" smtClean="0"/>
              <a:t>bottom</a:t>
            </a:r>
            <a:r>
              <a:rPr lang="nl-NL" dirty="0" smtClean="0"/>
              <a:t>, </a:t>
            </a:r>
            <a:r>
              <a:rPr lang="nl-NL" dirty="0" err="1" smtClean="0"/>
              <a:t>the</a:t>
            </a:r>
            <a:r>
              <a:rPr lang="nl-NL" dirty="0" smtClean="0"/>
              <a:t> top, or </a:t>
            </a:r>
            <a:r>
              <a:rPr lang="nl-NL" dirty="0" err="1" smtClean="0"/>
              <a:t>some</a:t>
            </a:r>
            <a:r>
              <a:rPr lang="nl-NL" dirty="0" smtClean="0"/>
              <a:t> </a:t>
            </a:r>
            <a:r>
              <a:rPr lang="nl-NL" dirty="0" err="1" smtClean="0"/>
              <a:t>place</a:t>
            </a:r>
            <a:r>
              <a:rPr lang="nl-NL" dirty="0" smtClean="0"/>
              <a:t> </a:t>
            </a:r>
            <a:r>
              <a:rPr lang="nl-NL" dirty="0" err="1" smtClean="0"/>
              <a:t>else</a:t>
            </a:r>
            <a:r>
              <a:rPr lang="nl-NL" dirty="0" smtClean="0"/>
              <a: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19672" y="1895119"/>
            <a:ext cx="5472608" cy="3646126"/>
          </a:xfrm>
        </p:spPr>
      </p:pic>
    </p:spTree>
    <p:extLst>
      <p:ext uri="{BB962C8B-B14F-4D97-AF65-F5344CB8AC3E}">
        <p14:creationId xmlns:p14="http://schemas.microsoft.com/office/powerpoint/2010/main" val="3505233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Discussion</a:t>
            </a:r>
            <a:r>
              <a:rPr lang="nl-NL" dirty="0" smtClean="0"/>
              <a:t> statements</a:t>
            </a:r>
            <a:endParaRPr lang="en-US" dirty="0"/>
          </a:p>
        </p:txBody>
      </p:sp>
      <p:sp>
        <p:nvSpPr>
          <p:cNvPr id="3" name="Content Placeholder 2"/>
          <p:cNvSpPr>
            <a:spLocks noGrp="1"/>
          </p:cNvSpPr>
          <p:nvPr>
            <p:ph idx="1"/>
          </p:nvPr>
        </p:nvSpPr>
        <p:spPr/>
        <p:txBody>
          <a:bodyPr/>
          <a:lstStyle/>
          <a:p>
            <a:r>
              <a:rPr lang="nl-NL" dirty="0" smtClean="0"/>
              <a:t>TTIP </a:t>
            </a:r>
            <a:r>
              <a:rPr lang="nl-NL" dirty="0" err="1" smtClean="0"/>
              <a:t>protests</a:t>
            </a:r>
            <a:r>
              <a:rPr lang="nl-NL" dirty="0" smtClean="0"/>
              <a:t> </a:t>
            </a:r>
            <a:r>
              <a:rPr lang="nl-NL" dirty="0" err="1" smtClean="0"/>
              <a:t>should</a:t>
            </a:r>
            <a:r>
              <a:rPr lang="nl-NL" dirty="0" smtClean="0"/>
              <a:t> focus more on </a:t>
            </a:r>
            <a:r>
              <a:rPr lang="nl-NL" dirty="0" err="1" smtClean="0"/>
              <a:t>what</a:t>
            </a:r>
            <a:r>
              <a:rPr lang="nl-NL" dirty="0" smtClean="0"/>
              <a:t> </a:t>
            </a:r>
            <a:r>
              <a:rPr lang="nl-NL" i="1" dirty="0" err="1" smtClean="0"/>
              <a:t>should</a:t>
            </a:r>
            <a:r>
              <a:rPr lang="nl-NL" i="1" dirty="0" smtClean="0"/>
              <a:t> </a:t>
            </a:r>
            <a:r>
              <a:rPr lang="nl-NL" dirty="0" err="1" smtClean="0"/>
              <a:t>be</a:t>
            </a:r>
            <a:r>
              <a:rPr lang="nl-NL" dirty="0" smtClean="0"/>
              <a:t> in </a:t>
            </a:r>
            <a:r>
              <a:rPr lang="nl-NL" dirty="0" err="1" smtClean="0"/>
              <a:t>the</a:t>
            </a:r>
            <a:r>
              <a:rPr lang="nl-NL" dirty="0" smtClean="0"/>
              <a:t> agreement</a:t>
            </a:r>
          </a:p>
          <a:p>
            <a:pPr lvl="1"/>
            <a:r>
              <a:rPr lang="nl-NL" sz="1800" dirty="0" smtClean="0"/>
              <a:t>Data </a:t>
            </a:r>
            <a:r>
              <a:rPr lang="nl-NL" sz="1800" dirty="0" err="1" smtClean="0"/>
              <a:t>protection</a:t>
            </a:r>
            <a:r>
              <a:rPr lang="nl-NL" sz="1800" dirty="0" smtClean="0"/>
              <a:t>…?</a:t>
            </a:r>
          </a:p>
          <a:p>
            <a:pPr lvl="1"/>
            <a:r>
              <a:rPr lang="nl-NL" sz="1800" dirty="0" smtClean="0"/>
              <a:t>Joint </a:t>
            </a:r>
            <a:r>
              <a:rPr lang="nl-NL" sz="1800" dirty="0" err="1" smtClean="0"/>
              <a:t>standards</a:t>
            </a:r>
            <a:r>
              <a:rPr lang="nl-NL" sz="1800" dirty="0" smtClean="0"/>
              <a:t> for financial services…?</a:t>
            </a:r>
          </a:p>
          <a:p>
            <a:pPr lvl="1"/>
            <a:r>
              <a:rPr lang="nl-NL" sz="1800" dirty="0" err="1" smtClean="0"/>
              <a:t>Sustainability</a:t>
            </a:r>
            <a:r>
              <a:rPr lang="nl-NL" sz="1800" dirty="0" smtClean="0"/>
              <a:t>…?</a:t>
            </a:r>
          </a:p>
          <a:p>
            <a:r>
              <a:rPr lang="nl-NL" dirty="0" smtClean="0"/>
              <a:t>TTIP is </a:t>
            </a:r>
            <a:r>
              <a:rPr lang="nl-NL" dirty="0" err="1" smtClean="0"/>
              <a:t>possibly</a:t>
            </a:r>
            <a:r>
              <a:rPr lang="nl-NL" dirty="0" smtClean="0"/>
              <a:t> </a:t>
            </a:r>
            <a:r>
              <a:rPr lang="nl-NL" dirty="0" err="1" smtClean="0"/>
              <a:t>our</a:t>
            </a:r>
            <a:r>
              <a:rPr lang="nl-NL" dirty="0" smtClean="0"/>
              <a:t> best shot at “</a:t>
            </a:r>
            <a:r>
              <a:rPr lang="nl-NL" dirty="0" err="1" smtClean="0"/>
              <a:t>taming</a:t>
            </a:r>
            <a:r>
              <a:rPr lang="nl-NL" dirty="0" smtClean="0"/>
              <a:t> </a:t>
            </a:r>
            <a:r>
              <a:rPr lang="nl-NL" dirty="0" err="1" smtClean="0"/>
              <a:t>globalization</a:t>
            </a:r>
            <a:r>
              <a:rPr lang="nl-NL" dirty="0" smtClean="0"/>
              <a:t>” </a:t>
            </a:r>
            <a:endParaRPr lang="nl-NL" dirty="0"/>
          </a:p>
          <a:p>
            <a:endParaRPr lang="en-US" dirty="0"/>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563888" y="3717032"/>
            <a:ext cx="5184576" cy="3459084"/>
          </a:xfrm>
          <a:prstGeom prst="rect">
            <a:avLst/>
          </a:prstGeom>
          <a:noFill/>
          <a:ln w="9525">
            <a:noFill/>
            <a:miter lim="800000"/>
            <a:headEnd/>
            <a:tailEnd/>
          </a:ln>
        </p:spPr>
      </p:pic>
      <p:sp>
        <p:nvSpPr>
          <p:cNvPr id="5" name="TextBox 4"/>
          <p:cNvSpPr txBox="1"/>
          <p:nvPr/>
        </p:nvSpPr>
        <p:spPr>
          <a:xfrm>
            <a:off x="5940152" y="4869160"/>
            <a:ext cx="1944216" cy="369332"/>
          </a:xfrm>
          <a:prstGeom prst="rect">
            <a:avLst/>
          </a:prstGeom>
          <a:noFill/>
        </p:spPr>
        <p:txBody>
          <a:bodyPr wrap="square" rtlCol="0">
            <a:spAutoFit/>
          </a:bodyPr>
          <a:lstStyle/>
          <a:p>
            <a:r>
              <a:rPr lang="nl-NL" dirty="0" smtClean="0">
                <a:solidFill>
                  <a:schemeClr val="bg1"/>
                </a:solidFill>
              </a:rPr>
              <a:t>The End</a:t>
            </a:r>
            <a:endParaRPr lang="en-US" dirty="0">
              <a:solidFill>
                <a:schemeClr val="bg1"/>
              </a:solidFill>
            </a:endParaRPr>
          </a:p>
        </p:txBody>
      </p:sp>
    </p:spTree>
    <p:extLst>
      <p:ext uri="{BB962C8B-B14F-4D97-AF65-F5344CB8AC3E}">
        <p14:creationId xmlns:p14="http://schemas.microsoft.com/office/powerpoint/2010/main" val="77691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TTIP: </a:t>
            </a:r>
            <a:r>
              <a:rPr lang="nl-NL" dirty="0" err="1" smtClean="0"/>
              <a:t>analysing</a:t>
            </a:r>
            <a:r>
              <a:rPr lang="nl-NL" dirty="0" smtClean="0"/>
              <a:t> </a:t>
            </a:r>
            <a:r>
              <a:rPr lang="nl-NL" dirty="0" err="1" smtClean="0"/>
              <a:t>components</a:t>
            </a:r>
            <a:r>
              <a:rPr lang="nl-NL" dirty="0" smtClean="0"/>
              <a:t> or </a:t>
            </a:r>
            <a:r>
              <a:rPr lang="nl-NL" dirty="0" err="1" smtClean="0"/>
              <a:t>the</a:t>
            </a:r>
            <a:r>
              <a:rPr lang="nl-NL" dirty="0" smtClean="0"/>
              <a:t> </a:t>
            </a:r>
            <a:r>
              <a:rPr lang="nl-NL" dirty="0" err="1" smtClean="0"/>
              <a:t>entire</a:t>
            </a:r>
            <a:r>
              <a:rPr lang="nl-NL" dirty="0" smtClean="0"/>
              <a:t> </a:t>
            </a:r>
            <a:r>
              <a:rPr lang="nl-NL" dirty="0" err="1" smtClean="0"/>
              <a:t>beast</a:t>
            </a:r>
            <a:r>
              <a:rPr lang="nl-NL" dirty="0" smtClean="0"/>
              <a:t>?</a:t>
            </a:r>
            <a:endParaRPr lang="en-US" dirty="0"/>
          </a:p>
        </p:txBody>
      </p:sp>
      <p:sp>
        <p:nvSpPr>
          <p:cNvPr id="3" name="Content Placeholder 2"/>
          <p:cNvSpPr>
            <a:spLocks noGrp="1"/>
          </p:cNvSpPr>
          <p:nvPr>
            <p:ph idx="1"/>
          </p:nvPr>
        </p:nvSpPr>
        <p:spPr/>
        <p:txBody>
          <a:bodyPr/>
          <a:lstStyle/>
          <a:p>
            <a:pPr marL="0" indent="0">
              <a:buNone/>
            </a:pPr>
            <a:r>
              <a:rPr lang="en-US" dirty="0"/>
              <a:t>The Blind Men and the </a:t>
            </a:r>
            <a:r>
              <a:rPr lang="en-US" dirty="0" smtClean="0"/>
              <a:t>Elephant	</a:t>
            </a:r>
            <a:r>
              <a:rPr lang="en-US" dirty="0"/>
              <a:t/>
            </a:r>
            <a:br>
              <a:rPr lang="en-US" dirty="0"/>
            </a:br>
            <a:r>
              <a:rPr lang="en-US" b="1" dirty="0"/>
              <a:t>John Godfrey Saxe</a:t>
            </a:r>
            <a:r>
              <a:rPr lang="en-US" dirty="0"/>
              <a:t> (1816-1887</a:t>
            </a:r>
            <a:r>
              <a:rPr lang="en-US" dirty="0" smtClean="0"/>
              <a:t>)</a:t>
            </a:r>
            <a:r>
              <a:rPr lang="en-US" dirty="0"/>
              <a:t> </a:t>
            </a:r>
            <a:endParaRPr lang="en-US" dirty="0" smtClean="0"/>
          </a:p>
          <a:p>
            <a:pPr marL="0" indent="0">
              <a:spcBef>
                <a:spcPts val="0"/>
              </a:spcBef>
              <a:spcAft>
                <a:spcPts val="0"/>
              </a:spcAft>
              <a:buNone/>
            </a:pPr>
            <a:r>
              <a:rPr lang="en-US" sz="1600" dirty="0" smtClean="0"/>
              <a:t>“It </a:t>
            </a:r>
            <a:r>
              <a:rPr lang="en-US" sz="1600" dirty="0"/>
              <a:t>was six men of </a:t>
            </a:r>
            <a:r>
              <a:rPr lang="en-US" sz="1600" dirty="0" err="1"/>
              <a:t>Indostan</a:t>
            </a:r>
            <a:endParaRPr lang="en-US" sz="1600" dirty="0"/>
          </a:p>
          <a:p>
            <a:pPr marL="0" indent="0">
              <a:spcBef>
                <a:spcPts val="0"/>
              </a:spcBef>
              <a:spcAft>
                <a:spcPts val="0"/>
              </a:spcAft>
              <a:buNone/>
            </a:pPr>
            <a:r>
              <a:rPr lang="en-US" sz="1600" dirty="0"/>
              <a:t>To learning much inclined,</a:t>
            </a:r>
          </a:p>
          <a:p>
            <a:pPr marL="0" indent="0">
              <a:spcBef>
                <a:spcPts val="0"/>
              </a:spcBef>
              <a:spcAft>
                <a:spcPts val="0"/>
              </a:spcAft>
              <a:buNone/>
            </a:pPr>
            <a:r>
              <a:rPr lang="en-US" sz="1600" dirty="0"/>
              <a:t>Who went to see the Elephant</a:t>
            </a:r>
          </a:p>
          <a:p>
            <a:pPr marL="0" indent="0">
              <a:spcBef>
                <a:spcPts val="0"/>
              </a:spcBef>
              <a:spcAft>
                <a:spcPts val="0"/>
              </a:spcAft>
              <a:buNone/>
            </a:pPr>
            <a:r>
              <a:rPr lang="en-US" sz="1600" dirty="0"/>
              <a:t>(Though all of them were blind),</a:t>
            </a:r>
          </a:p>
          <a:p>
            <a:pPr marL="0" indent="0">
              <a:spcBef>
                <a:spcPts val="0"/>
              </a:spcBef>
              <a:spcAft>
                <a:spcPts val="0"/>
              </a:spcAft>
              <a:buNone/>
            </a:pPr>
            <a:r>
              <a:rPr lang="en-US" sz="1600" dirty="0"/>
              <a:t>That each by observation</a:t>
            </a:r>
          </a:p>
          <a:p>
            <a:pPr marL="0" indent="0">
              <a:spcBef>
                <a:spcPts val="0"/>
              </a:spcBef>
              <a:spcAft>
                <a:spcPts val="0"/>
              </a:spcAft>
              <a:buNone/>
            </a:pPr>
            <a:r>
              <a:rPr lang="en-US" sz="1600" dirty="0"/>
              <a:t>Might satisfy his mind</a:t>
            </a:r>
            <a:r>
              <a:rPr lang="en-US" sz="1600" dirty="0" smtClean="0"/>
              <a:t>.”</a:t>
            </a:r>
            <a:endParaRPr lang="en-US" sz="1600" dirty="0"/>
          </a:p>
          <a:p>
            <a:pPr marL="0" indent="0">
              <a:spcBef>
                <a:spcPts val="0"/>
              </a:spcBef>
              <a:spcAft>
                <a:spcPts val="0"/>
              </a:spcAft>
              <a:buNone/>
            </a:pPr>
            <a:endParaRPr lang="en-US" sz="1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650" y="3501008"/>
            <a:ext cx="7553325" cy="3238500"/>
          </a:xfrm>
          <a:prstGeom prst="rect">
            <a:avLst/>
          </a:prstGeom>
        </p:spPr>
      </p:pic>
    </p:spTree>
    <p:extLst>
      <p:ext uri="{BB962C8B-B14F-4D97-AF65-F5344CB8AC3E}">
        <p14:creationId xmlns:p14="http://schemas.microsoft.com/office/powerpoint/2010/main" val="1974157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It </a:t>
            </a:r>
            <a:r>
              <a:rPr lang="nl-NL" dirty="0" err="1" smtClean="0"/>
              <a:t>isn’t</a:t>
            </a:r>
            <a:r>
              <a:rPr lang="nl-NL" dirty="0" smtClean="0"/>
              <a:t> </a:t>
            </a:r>
            <a:r>
              <a:rPr lang="nl-NL" dirty="0" err="1" smtClean="0"/>
              <a:t>about</a:t>
            </a:r>
            <a:r>
              <a:rPr lang="nl-NL" dirty="0" smtClean="0"/>
              <a:t> </a:t>
            </a:r>
            <a:r>
              <a:rPr lang="nl-NL" dirty="0" err="1" smtClean="0"/>
              <a:t>trade</a:t>
            </a:r>
            <a:r>
              <a:rPr lang="nl-NL" dirty="0" smtClean="0"/>
              <a: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53091" y="1235075"/>
            <a:ext cx="6237817" cy="4678363"/>
          </a:xfrm>
        </p:spPr>
      </p:pic>
      <p:sp>
        <p:nvSpPr>
          <p:cNvPr id="5" name="TextBox 4"/>
          <p:cNvSpPr txBox="1"/>
          <p:nvPr/>
        </p:nvSpPr>
        <p:spPr>
          <a:xfrm>
            <a:off x="1512167" y="1124744"/>
            <a:ext cx="3059832" cy="3046988"/>
          </a:xfrm>
          <a:prstGeom prst="rect">
            <a:avLst/>
          </a:prstGeom>
          <a:noFill/>
        </p:spPr>
        <p:txBody>
          <a:bodyPr wrap="square" rtlCol="0">
            <a:spAutoFit/>
          </a:bodyPr>
          <a:lstStyle/>
          <a:p>
            <a:r>
              <a:rPr lang="en-US" sz="4800" dirty="0" smtClean="0">
                <a:solidFill>
                  <a:srgbClr val="FF0000"/>
                </a:solidFill>
              </a:rPr>
              <a:t> TTIP as “an economic NATO”?</a:t>
            </a:r>
            <a:endParaRPr lang="en-US" sz="4800" dirty="0">
              <a:solidFill>
                <a:srgbClr val="FF0000"/>
              </a:solidFill>
            </a:endParaRPr>
          </a:p>
        </p:txBody>
      </p:sp>
    </p:spTree>
    <p:extLst>
      <p:ext uri="{BB962C8B-B14F-4D97-AF65-F5344CB8AC3E}">
        <p14:creationId xmlns:p14="http://schemas.microsoft.com/office/powerpoint/2010/main" val="388423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Does </a:t>
            </a:r>
            <a:r>
              <a:rPr lang="nl-NL" dirty="0" err="1" smtClean="0"/>
              <a:t>Trump</a:t>
            </a:r>
            <a:r>
              <a:rPr lang="nl-NL" dirty="0" smtClean="0"/>
              <a:t> like TTIP?</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78642" y="1235075"/>
            <a:ext cx="5386716" cy="4678363"/>
          </a:xfrm>
        </p:spPr>
      </p:pic>
    </p:spTree>
    <p:extLst>
      <p:ext uri="{BB962C8B-B14F-4D97-AF65-F5344CB8AC3E}">
        <p14:creationId xmlns:p14="http://schemas.microsoft.com/office/powerpoint/2010/main" val="526453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From</a:t>
            </a:r>
            <a:r>
              <a:rPr lang="nl-NL" dirty="0" smtClean="0"/>
              <a:t> a </a:t>
            </a:r>
            <a:r>
              <a:rPr lang="nl-NL" dirty="0" err="1" smtClean="0"/>
              <a:t>conservative</a:t>
            </a:r>
            <a:r>
              <a:rPr lang="nl-NL" dirty="0" smtClean="0"/>
              <a:t> </a:t>
            </a:r>
            <a:r>
              <a:rPr lang="nl-NL" dirty="0" err="1" smtClean="0"/>
              <a:t>news</a:t>
            </a:r>
            <a:r>
              <a:rPr lang="nl-NL" dirty="0" smtClean="0"/>
              <a:t> website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nl-NL" dirty="0" smtClean="0"/>
              <a:t>“</a:t>
            </a:r>
            <a:r>
              <a:rPr lang="en-US" b="1" dirty="0"/>
              <a:t>TTIP is a European Raid on America’s </a:t>
            </a:r>
            <a:r>
              <a:rPr lang="en-US" b="1" dirty="0" smtClean="0"/>
              <a:t>Economy”</a:t>
            </a:r>
            <a:endParaRPr lang="en-US" dirty="0" smtClean="0"/>
          </a:p>
          <a:p>
            <a:pPr marL="0" indent="0">
              <a:buNone/>
            </a:pPr>
            <a:r>
              <a:rPr lang="en-US" dirty="0" smtClean="0"/>
              <a:t>“Only </a:t>
            </a:r>
            <a:r>
              <a:rPr lang="en-US" dirty="0"/>
              <a:t>a Democrat would sign off on such a secretive, anti-free market initiative like </a:t>
            </a:r>
            <a:r>
              <a:rPr lang="en-US" dirty="0" smtClean="0"/>
              <a:t>TTIP”</a:t>
            </a:r>
          </a:p>
          <a:p>
            <a:pPr marL="0" indent="0">
              <a:buNone/>
            </a:pPr>
            <a:r>
              <a:rPr lang="nl-NL" dirty="0" smtClean="0"/>
              <a:t>“</a:t>
            </a:r>
            <a:r>
              <a:rPr lang="en-US" dirty="0"/>
              <a:t>We’re talking about the introduction (read: </a:t>
            </a:r>
            <a:r>
              <a:rPr lang="en-US" dirty="0" err="1"/>
              <a:t>standardisation</a:t>
            </a:r>
            <a:r>
              <a:rPr lang="en-US" dirty="0"/>
              <a:t>) of European regulatory standards across the United States. Again, there will be some people cheering about this. More regulation, “safer” produce, </a:t>
            </a:r>
            <a:r>
              <a:rPr lang="en-US" dirty="0" err="1"/>
              <a:t>etc</a:t>
            </a:r>
            <a:r>
              <a:rPr lang="en-US" dirty="0"/>
              <a:t> etc. But it spells disaster for U.S. agriculture, for instance, which has become accustomed to a certain way of </a:t>
            </a:r>
            <a:r>
              <a:rPr lang="en-US" dirty="0" smtClean="0"/>
              <a:t>working”</a:t>
            </a:r>
          </a:p>
          <a:p>
            <a:pPr marL="0" indent="0">
              <a:buNone/>
            </a:pPr>
            <a:r>
              <a:rPr lang="nl-NL" dirty="0" smtClean="0"/>
              <a:t>“</a:t>
            </a:r>
            <a:r>
              <a:rPr lang="en-US" dirty="0"/>
              <a:t>So America, please pay attention. The European Union is about to raid your economy. Actually, it’s going to </a:t>
            </a:r>
            <a:r>
              <a:rPr lang="en-US" dirty="0" smtClean="0"/>
              <a:t>****e you </a:t>
            </a:r>
            <a:r>
              <a:rPr lang="en-US" dirty="0"/>
              <a:t>into mediocrity. Because where the EU fails (seriously, because most Europeans are lazy), they won’t try to aspire to be like you, but rather bring you down to </a:t>
            </a:r>
            <a:r>
              <a:rPr lang="en-US" dirty="0" smtClean="0"/>
              <a:t>their level”</a:t>
            </a:r>
          </a:p>
          <a:p>
            <a:pPr marL="0" indent="0">
              <a:buNone/>
            </a:pPr>
            <a:r>
              <a:rPr lang="nl-NL" i="1" dirty="0" err="1" smtClean="0"/>
              <a:t>Raheem</a:t>
            </a:r>
            <a:r>
              <a:rPr lang="nl-NL" i="1" dirty="0" smtClean="0"/>
              <a:t> </a:t>
            </a:r>
            <a:r>
              <a:rPr lang="nl-NL" i="1" dirty="0" err="1" smtClean="0"/>
              <a:t>Kassam</a:t>
            </a:r>
            <a:r>
              <a:rPr lang="nl-NL" i="1" dirty="0" smtClean="0"/>
              <a:t>, 30 </a:t>
            </a:r>
            <a:r>
              <a:rPr lang="nl-NL" i="1" dirty="0" err="1" smtClean="0"/>
              <a:t>July</a:t>
            </a:r>
            <a:r>
              <a:rPr lang="nl-NL" i="1" dirty="0" smtClean="0"/>
              <a:t> 2015 on Breitbart.com</a:t>
            </a:r>
            <a:endParaRPr lang="en-US" i="1" dirty="0"/>
          </a:p>
        </p:txBody>
      </p:sp>
    </p:spTree>
    <p:extLst>
      <p:ext uri="{BB962C8B-B14F-4D97-AF65-F5344CB8AC3E}">
        <p14:creationId xmlns:p14="http://schemas.microsoft.com/office/powerpoint/2010/main" val="133300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Transparency</a:t>
            </a:r>
            <a:r>
              <a:rPr lang="nl-NL" dirty="0" smtClean="0"/>
              <a:t> </a:t>
            </a:r>
            <a:r>
              <a:rPr lang="nl-NL" dirty="0" err="1" smtClean="0"/>
              <a:t>around</a:t>
            </a:r>
            <a:r>
              <a:rPr lang="nl-NL" dirty="0" smtClean="0"/>
              <a:t> TTIP</a:t>
            </a:r>
            <a:endParaRPr lang="en-US" dirty="0"/>
          </a:p>
        </p:txBody>
      </p:sp>
      <p:sp>
        <p:nvSpPr>
          <p:cNvPr id="3" name="Content Placeholder 2"/>
          <p:cNvSpPr>
            <a:spLocks noGrp="1"/>
          </p:cNvSpPr>
          <p:nvPr>
            <p:ph idx="1"/>
          </p:nvPr>
        </p:nvSpPr>
        <p:spPr/>
        <p:txBody>
          <a:bodyPr/>
          <a:lstStyle/>
          <a:p>
            <a:r>
              <a:rPr lang="nl-NL" dirty="0" smtClean="0"/>
              <a:t>A long-standing </a:t>
            </a:r>
            <a:r>
              <a:rPr lang="nl-NL" dirty="0" err="1" smtClean="0"/>
              <a:t>complaint</a:t>
            </a:r>
            <a:r>
              <a:rPr lang="nl-NL" dirty="0" smtClean="0"/>
              <a:t> of </a:t>
            </a:r>
            <a:r>
              <a:rPr lang="nl-NL" dirty="0" err="1" smtClean="0"/>
              <a:t>NGOs</a:t>
            </a:r>
            <a:r>
              <a:rPr lang="nl-NL" dirty="0" smtClean="0"/>
              <a:t> and </a:t>
            </a:r>
            <a:r>
              <a:rPr lang="nl-NL" dirty="0" err="1" smtClean="0"/>
              <a:t>politicians</a:t>
            </a:r>
            <a:endParaRPr lang="en-US" dirty="0"/>
          </a:p>
          <a:p>
            <a:r>
              <a:rPr lang="en-US" dirty="0" smtClean="0"/>
              <a:t>On 9 October 2014 the </a:t>
            </a:r>
            <a:r>
              <a:rPr lang="en-US" dirty="0"/>
              <a:t>Council </a:t>
            </a:r>
            <a:r>
              <a:rPr lang="en-US" dirty="0" smtClean="0"/>
              <a:t>finally </a:t>
            </a:r>
            <a:r>
              <a:rPr lang="en-US" dirty="0"/>
              <a:t>published the secret negotiating </a:t>
            </a:r>
            <a:r>
              <a:rPr lang="en-US" dirty="0">
                <a:hlinkClick r:id="rId2"/>
              </a:rPr>
              <a:t>mandate</a:t>
            </a:r>
            <a:r>
              <a:rPr lang="en-US" dirty="0"/>
              <a:t> </a:t>
            </a:r>
            <a:r>
              <a:rPr lang="en-US" dirty="0" smtClean="0"/>
              <a:t>for TTIP</a:t>
            </a:r>
          </a:p>
          <a:p>
            <a:r>
              <a:rPr lang="en-US" dirty="0" smtClean="0"/>
              <a:t>The 12th </a:t>
            </a:r>
            <a:r>
              <a:rPr lang="en-US" dirty="0"/>
              <a:t>round of TTIP negotiations took place in Brussels from 22 to 26 </a:t>
            </a:r>
            <a:r>
              <a:rPr lang="en-US" dirty="0" smtClean="0"/>
              <a:t>February 2016</a:t>
            </a:r>
          </a:p>
          <a:p>
            <a:r>
              <a:rPr lang="nl-NL" dirty="0" smtClean="0"/>
              <a:t>The European </a:t>
            </a:r>
            <a:r>
              <a:rPr lang="nl-NL" dirty="0" err="1" smtClean="0"/>
              <a:t>Commission</a:t>
            </a:r>
            <a:r>
              <a:rPr lang="nl-NL" dirty="0" smtClean="0"/>
              <a:t> has </a:t>
            </a:r>
            <a:r>
              <a:rPr lang="nl-NL" dirty="0" err="1" smtClean="0"/>
              <a:t>published</a:t>
            </a:r>
            <a:r>
              <a:rPr lang="nl-NL" dirty="0" smtClean="0"/>
              <a:t> </a:t>
            </a:r>
            <a:r>
              <a:rPr lang="nl-NL" dirty="0" err="1" smtClean="0"/>
              <a:t>negotiating</a:t>
            </a:r>
            <a:r>
              <a:rPr lang="nl-NL" dirty="0" smtClean="0"/>
              <a:t> </a:t>
            </a:r>
            <a:r>
              <a:rPr lang="nl-NL" dirty="0" smtClean="0">
                <a:hlinkClick r:id="rId3"/>
              </a:rPr>
              <a:t>texts</a:t>
            </a:r>
            <a:r>
              <a:rPr lang="nl-NL" dirty="0" smtClean="0"/>
              <a:t>; </a:t>
            </a:r>
            <a:r>
              <a:rPr lang="nl-NL" dirty="0" err="1" smtClean="0"/>
              <a:t>the</a:t>
            </a:r>
            <a:r>
              <a:rPr lang="nl-NL" dirty="0" smtClean="0"/>
              <a:t> US </a:t>
            </a:r>
            <a:r>
              <a:rPr lang="nl-NL" dirty="0" smtClean="0"/>
              <a:t>has </a:t>
            </a:r>
            <a:r>
              <a:rPr lang="nl-NL" dirty="0" err="1" smtClean="0"/>
              <a:t>not</a:t>
            </a:r>
            <a:endParaRPr lang="en-US" dirty="0"/>
          </a:p>
        </p:txBody>
      </p:sp>
      <p:sp>
        <p:nvSpPr>
          <p:cNvPr id="4" name="Slide Number Placeholder 3"/>
          <p:cNvSpPr>
            <a:spLocks noGrp="1"/>
          </p:cNvSpPr>
          <p:nvPr>
            <p:ph type="sldNum" sz="quarter" idx="12"/>
          </p:nvPr>
        </p:nvSpPr>
        <p:spPr/>
        <p:txBody>
          <a:bodyPr/>
          <a:lstStyle/>
          <a:p>
            <a:fld id="{FCB7776F-0BD6-4598-886D-2EB6B31E4700}" type="slidenum">
              <a:rPr lang="en-US" smtClean="0"/>
              <a:pPr/>
              <a:t>6</a:t>
            </a:fld>
            <a:endParaRPr lang="en-US"/>
          </a:p>
        </p:txBody>
      </p:sp>
    </p:spTree>
    <p:extLst>
      <p:ext uri="{BB962C8B-B14F-4D97-AF65-F5344CB8AC3E}">
        <p14:creationId xmlns:p14="http://schemas.microsoft.com/office/powerpoint/2010/main" val="1096409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New </a:t>
            </a:r>
            <a:r>
              <a:rPr lang="nl-NL" dirty="0" err="1" smtClean="0"/>
              <a:t>negotiation</a:t>
            </a:r>
            <a:r>
              <a:rPr lang="nl-NL" dirty="0" smtClean="0"/>
              <a:t> </a:t>
            </a:r>
            <a:r>
              <a:rPr lang="nl-NL" dirty="0" err="1" smtClean="0"/>
              <a:t>texts</a:t>
            </a:r>
            <a:r>
              <a:rPr lang="nl-NL" dirty="0" smtClean="0"/>
              <a:t> </a:t>
            </a:r>
            <a:r>
              <a:rPr lang="nl-NL" dirty="0" err="1" smtClean="0"/>
              <a:t>available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84364"/>
            <a:ext cx="8229600" cy="4579785"/>
          </a:xfrm>
        </p:spPr>
      </p:pic>
    </p:spTree>
    <p:extLst>
      <p:ext uri="{BB962C8B-B14F-4D97-AF65-F5344CB8AC3E}">
        <p14:creationId xmlns:p14="http://schemas.microsoft.com/office/powerpoint/2010/main" val="3253083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My </a:t>
            </a:r>
            <a:r>
              <a:rPr lang="nl-NL" dirty="0" err="1" smtClean="0"/>
              <a:t>particular</a:t>
            </a:r>
            <a:r>
              <a:rPr lang="nl-NL" dirty="0" smtClean="0"/>
              <a:t> </a:t>
            </a:r>
            <a:r>
              <a:rPr lang="nl-NL" dirty="0" err="1" smtClean="0"/>
              <a:t>elephant</a:t>
            </a:r>
            <a:r>
              <a:rPr lang="nl-NL" dirty="0" smtClean="0"/>
              <a:t>: </a:t>
            </a:r>
            <a:r>
              <a:rPr lang="nl-NL" dirty="0" err="1" smtClean="0"/>
              <a:t>regulatory</a:t>
            </a:r>
            <a:r>
              <a:rPr lang="nl-NL" dirty="0" smtClean="0"/>
              <a:t> cooperation</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5616" y="1052736"/>
            <a:ext cx="7344816" cy="5051602"/>
          </a:xfrm>
        </p:spPr>
      </p:pic>
      <p:sp>
        <p:nvSpPr>
          <p:cNvPr id="8" name="TextBox 7"/>
          <p:cNvSpPr txBox="1"/>
          <p:nvPr/>
        </p:nvSpPr>
        <p:spPr>
          <a:xfrm>
            <a:off x="6804248" y="1844824"/>
            <a:ext cx="1594520" cy="369332"/>
          </a:xfrm>
          <a:prstGeom prst="rect">
            <a:avLst/>
          </a:prstGeom>
          <a:noFill/>
        </p:spPr>
        <p:txBody>
          <a:bodyPr wrap="square" rtlCol="0">
            <a:spAutoFit/>
          </a:bodyPr>
          <a:lstStyle/>
          <a:p>
            <a:r>
              <a:rPr lang="nl-NL" dirty="0" smtClean="0"/>
              <a:t>TTIP</a:t>
            </a:r>
            <a:endParaRPr lang="en-US" dirty="0"/>
          </a:p>
        </p:txBody>
      </p:sp>
      <p:sp>
        <p:nvSpPr>
          <p:cNvPr id="9" name="TextBox 8"/>
          <p:cNvSpPr txBox="1"/>
          <p:nvPr/>
        </p:nvSpPr>
        <p:spPr>
          <a:xfrm>
            <a:off x="1979712" y="1700808"/>
            <a:ext cx="1800200" cy="646331"/>
          </a:xfrm>
          <a:prstGeom prst="rect">
            <a:avLst/>
          </a:prstGeom>
          <a:noFill/>
        </p:spPr>
        <p:txBody>
          <a:bodyPr wrap="square" rtlCol="0">
            <a:spAutoFit/>
          </a:bodyPr>
          <a:lstStyle/>
          <a:p>
            <a:r>
              <a:rPr lang="nl-NL" dirty="0" err="1" smtClean="0"/>
              <a:t>You</a:t>
            </a:r>
            <a:r>
              <a:rPr lang="nl-NL" dirty="0" smtClean="0"/>
              <a:t> are a gold mine…</a:t>
            </a:r>
            <a:endParaRPr lang="en-US" dirty="0"/>
          </a:p>
        </p:txBody>
      </p:sp>
    </p:spTree>
    <p:extLst>
      <p:ext uri="{BB962C8B-B14F-4D97-AF65-F5344CB8AC3E}">
        <p14:creationId xmlns:p14="http://schemas.microsoft.com/office/powerpoint/2010/main" val="2035068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‘Regulatory cooperation’ in the words of the European Commission</a:t>
            </a:r>
            <a:endParaRPr lang="nl-NL" dirty="0"/>
          </a:p>
        </p:txBody>
      </p:sp>
      <p:sp>
        <p:nvSpPr>
          <p:cNvPr id="3" name="Content Placeholder 2"/>
          <p:cNvSpPr>
            <a:spLocks noGrp="1"/>
          </p:cNvSpPr>
          <p:nvPr>
            <p:ph idx="1"/>
          </p:nvPr>
        </p:nvSpPr>
        <p:spPr/>
        <p:txBody>
          <a:bodyPr>
            <a:normAutofit/>
          </a:bodyPr>
          <a:lstStyle/>
          <a:p>
            <a:pPr marL="0" indent="0">
              <a:buNone/>
            </a:pPr>
            <a:r>
              <a:rPr lang="en-US" dirty="0" smtClean="0"/>
              <a:t>“Our </a:t>
            </a:r>
            <a:r>
              <a:rPr lang="en-US" dirty="0"/>
              <a:t>second goal for the talks is to make sure that regulators </a:t>
            </a:r>
            <a:r>
              <a:rPr lang="en-US" dirty="0">
                <a:solidFill>
                  <a:srgbClr val="FF0000"/>
                </a:solidFill>
              </a:rPr>
              <a:t>coordinate</a:t>
            </a:r>
            <a:r>
              <a:rPr lang="en-US" dirty="0"/>
              <a:t> better in the future when they design regulation for new products or update regulation of existing products. This is because it’s easier to </a:t>
            </a:r>
            <a:r>
              <a:rPr lang="en-US" dirty="0">
                <a:solidFill>
                  <a:srgbClr val="FF0000"/>
                </a:solidFill>
              </a:rPr>
              <a:t>iron out our differences at the beginning</a:t>
            </a:r>
            <a:r>
              <a:rPr lang="en-US" dirty="0"/>
              <a:t> than to change things around once we have already set up complex regulatory systems. The result should be that our </a:t>
            </a:r>
            <a:r>
              <a:rPr lang="en-US" dirty="0">
                <a:solidFill>
                  <a:srgbClr val="FF0000"/>
                </a:solidFill>
              </a:rPr>
              <a:t>regulations gradually become more compatible</a:t>
            </a:r>
            <a:r>
              <a:rPr lang="en-US" dirty="0"/>
              <a:t>. Both sides have procedures to </a:t>
            </a:r>
            <a:r>
              <a:rPr lang="en-US" dirty="0" err="1"/>
              <a:t>analyse</a:t>
            </a:r>
            <a:r>
              <a:rPr lang="en-US" dirty="0"/>
              <a:t> the consequences of new regulations – impact assessments in the EU and cost-benefit analysis in the US. By considering the effects on EU-US trade and investment in our respective procedures we could help make sure that when we make </a:t>
            </a:r>
            <a:r>
              <a:rPr lang="en-US" dirty="0">
                <a:solidFill>
                  <a:srgbClr val="FF0000"/>
                </a:solidFill>
              </a:rPr>
              <a:t>political choices </a:t>
            </a:r>
            <a:r>
              <a:rPr lang="en-US" dirty="0"/>
              <a:t>on both sides of the Atlantic we are </a:t>
            </a:r>
            <a:r>
              <a:rPr lang="en-US" dirty="0">
                <a:solidFill>
                  <a:srgbClr val="FF0000"/>
                </a:solidFill>
              </a:rPr>
              <a:t>better informed about the potential consequences of regulatory decisions for transatlantic trade and investment flows</a:t>
            </a:r>
            <a:r>
              <a:rPr lang="en-US" dirty="0" smtClean="0"/>
              <a:t>.” </a:t>
            </a:r>
            <a:endParaRPr lang="nl-NL" dirty="0"/>
          </a:p>
        </p:txBody>
      </p:sp>
    </p:spTree>
    <p:extLst>
      <p:ext uri="{BB962C8B-B14F-4D97-AF65-F5344CB8AC3E}">
        <p14:creationId xmlns:p14="http://schemas.microsoft.com/office/powerpoint/2010/main" val="2993917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_TilburgUniversity">
  <a:themeElements>
    <a:clrScheme name="Universiteit van Tilburg">
      <a:dk1>
        <a:sysClr val="windowText" lastClr="000000"/>
      </a:dk1>
      <a:lt1>
        <a:sysClr val="window" lastClr="FFFFFF"/>
      </a:lt1>
      <a:dk2>
        <a:srgbClr val="003366"/>
      </a:dk2>
      <a:lt2>
        <a:srgbClr val="EEECE1"/>
      </a:lt2>
      <a:accent1>
        <a:srgbClr val="CC9933"/>
      </a:accent1>
      <a:accent2>
        <a:srgbClr val="339900"/>
      </a:accent2>
      <a:accent3>
        <a:srgbClr val="C3BCB2"/>
      </a:accent3>
      <a:accent4>
        <a:srgbClr val="008EC6"/>
      </a:accent4>
      <a:accent5>
        <a:srgbClr val="D9BC74"/>
      </a:accent5>
      <a:accent6>
        <a:srgbClr val="66CC33"/>
      </a:accent6>
      <a:hlink>
        <a:srgbClr val="003366"/>
      </a:hlink>
      <a:folHlink>
        <a:srgbClr val="CC993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_TilburgUniversity</Template>
  <TotalTime>3117</TotalTime>
  <Words>782</Words>
  <Application>Microsoft Office PowerPoint</Application>
  <PresentationFormat>On-screen Show (4:3)</PresentationFormat>
  <Paragraphs>64</Paragraphs>
  <Slides>16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ScalaSans</vt:lpstr>
      <vt:lpstr>ヒラギノ角ゴ Pro W3</vt:lpstr>
      <vt:lpstr>_TilburgUniversity</vt:lpstr>
      <vt:lpstr>TTIP lecture: Clash of Regulatory Cultures?</vt:lpstr>
      <vt:lpstr>TTIP: analysing components or the entire beast?</vt:lpstr>
      <vt:lpstr>It isn’t about trade?</vt:lpstr>
      <vt:lpstr>Does Trump like TTIP?</vt:lpstr>
      <vt:lpstr>From a conservative news website</vt:lpstr>
      <vt:lpstr>Transparency around TTIP</vt:lpstr>
      <vt:lpstr>New negotiation texts available</vt:lpstr>
      <vt:lpstr>My particular elephant: regulatory cooperation</vt:lpstr>
      <vt:lpstr>‘Regulatory cooperation’ in the words of the European Commission</vt:lpstr>
      <vt:lpstr>Clash 1</vt:lpstr>
      <vt:lpstr>Clash 2</vt:lpstr>
      <vt:lpstr>Clash 3</vt:lpstr>
      <vt:lpstr>Even if ISDS is off the table…</vt:lpstr>
      <vt:lpstr>…there are plenty of democratic and constitutional values at stake</vt:lpstr>
      <vt:lpstr>TTIP: a race to the bottom, the top, or some place else?</vt:lpstr>
      <vt:lpstr>Discussion statements</vt:lpstr>
    </vt:vector>
  </TitlesOfParts>
  <Company>Tilburg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Meuwese</dc:creator>
  <cp:lastModifiedBy>Ed.</cp:lastModifiedBy>
  <cp:revision>98</cp:revision>
  <dcterms:created xsi:type="dcterms:W3CDTF">2014-09-01T09:40:48Z</dcterms:created>
  <dcterms:modified xsi:type="dcterms:W3CDTF">2016-03-21T20:33:40Z</dcterms:modified>
</cp:coreProperties>
</file>