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6" r:id="rId3"/>
    <p:sldId id="271" r:id="rId4"/>
    <p:sldId id="274" r:id="rId5"/>
    <p:sldId id="273" r:id="rId6"/>
    <p:sldId id="278" r:id="rId7"/>
    <p:sldId id="290" r:id="rId8"/>
    <p:sldId id="281" r:id="rId9"/>
    <p:sldId id="284" r:id="rId10"/>
    <p:sldId id="289" r:id="rId11"/>
    <p:sldId id="282" r:id="rId12"/>
    <p:sldId id="283" r:id="rId13"/>
    <p:sldId id="291" r:id="rId14"/>
    <p:sldId id="280" r:id="rId15"/>
    <p:sldId id="288" r:id="rId16"/>
    <p:sldId id="285" r:id="rId17"/>
    <p:sldId id="286" r:id="rId18"/>
    <p:sldId id="287" r:id="rId19"/>
    <p:sldId id="279" r:id="rId20"/>
    <p:sldId id="277" r:id="rId21"/>
    <p:sldId id="259" r:id="rId22"/>
  </p:sldIdLst>
  <p:sldSz cx="9144000" cy="5143500" type="screen16x9"/>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F9C35"/>
    <a:srgbClr val="FFFFFF"/>
    <a:srgbClr val="34B233"/>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269D01E-BC32-4049-B463-5C60D7B0CCD2}" styleName="Stijl, thema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929F9F4-4A8F-4326-A1B4-22849713DDAB}" styleName="Stijl, donker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39" autoAdjust="0"/>
  </p:normalViewPr>
  <p:slideViewPr>
    <p:cSldViewPr snapToGrid="0" showGuides="1">
      <p:cViewPr>
        <p:scale>
          <a:sx n="96" d="100"/>
          <a:sy n="96" d="100"/>
        </p:scale>
        <p:origin x="-480" y="186"/>
      </p:cViewPr>
      <p:guideLst>
        <p:guide orient="horz" pos="914"/>
        <p:guide orient="horz" pos="110"/>
        <p:guide orient="horz"/>
        <p:guide orient="horz" pos="2817"/>
        <p:guide pos="339"/>
        <p:guide pos="563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052D1-807C-425B-B004-1E0A642F2673}" type="datetimeFigureOut">
              <a:rPr lang="nl-NL" smtClean="0"/>
              <a:t>12/11/2016</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8E367-A578-41DF-B07A-AEEE65D070EC}" type="slidenum">
              <a:rPr lang="nl-NL" smtClean="0"/>
              <a:t>‹#›</a:t>
            </a:fld>
            <a:endParaRPr lang="nl-NL"/>
          </a:p>
        </p:txBody>
      </p:sp>
    </p:spTree>
    <p:extLst>
      <p:ext uri="{BB962C8B-B14F-4D97-AF65-F5344CB8AC3E}">
        <p14:creationId xmlns:p14="http://schemas.microsoft.com/office/powerpoint/2010/main" val="417735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ecosystemservicesseq.com.au/biodiversity.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ecosystemservicesseq.com.au/ecosystem-services.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Scleractinia, also called stony corals or hard corals, are marine animals in the phylum </a:t>
            </a:r>
            <a:r>
              <a:rPr lang="en-GB" dirty="0" err="1" smtClean="0"/>
              <a:t>Cnidaria</a:t>
            </a:r>
            <a:r>
              <a:rPr lang="en-GB" dirty="0" smtClean="0"/>
              <a:t> that live on the seabed and build themselves a hard skeleton. </a:t>
            </a:r>
          </a:p>
          <a:p>
            <a:r>
              <a:rPr lang="en-GB" dirty="0" smtClean="0"/>
              <a:t>The individual animals are known as polyps and have a cylindrical body crowned by an oral disc with a mouth and a fringe of tentacles. </a:t>
            </a:r>
          </a:p>
          <a:p>
            <a:r>
              <a:rPr lang="en-GB" dirty="0" smtClean="0"/>
              <a:t>Although some species are solitary, most are colonial. </a:t>
            </a:r>
          </a:p>
          <a:p>
            <a:r>
              <a:rPr lang="en-GB" dirty="0" smtClean="0"/>
              <a:t>Stony corals are closely related to sea anemones.</a:t>
            </a:r>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2</a:t>
            </a:fld>
            <a:endParaRPr lang="nl-NL"/>
          </a:p>
        </p:txBody>
      </p:sp>
    </p:spTree>
    <p:extLst>
      <p:ext uri="{BB962C8B-B14F-4D97-AF65-F5344CB8AC3E}">
        <p14:creationId xmlns:p14="http://schemas.microsoft.com/office/powerpoint/2010/main" val="257261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Eco-engineering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ecosystem functions are the biological, geochemical and physical processes and components </a:t>
            </a:r>
            <a:br>
              <a:rPr lang="en-GB" sz="1200" b="1" i="0" kern="1200" dirty="0" smtClean="0">
                <a:solidFill>
                  <a:schemeClr val="tx1"/>
                </a:solidFill>
                <a:effectLst/>
                <a:latin typeface="+mn-lt"/>
                <a:ea typeface="+mn-ea"/>
                <a:cs typeface="+mn-cs"/>
              </a:rPr>
            </a:br>
            <a:r>
              <a:rPr lang="en-GB" sz="1200" b="1" i="0" kern="1200" dirty="0" smtClean="0">
                <a:solidFill>
                  <a:schemeClr val="tx1"/>
                </a:solidFill>
                <a:effectLst/>
                <a:latin typeface="+mn-lt"/>
                <a:ea typeface="+mn-ea"/>
                <a:cs typeface="+mn-cs"/>
              </a:rPr>
              <a:t>     that take place or occur within an ecosystem</a:t>
            </a:r>
          </a:p>
          <a:p>
            <a:endParaRPr lang="en-GB" dirty="0" smtClean="0"/>
          </a:p>
          <a:p>
            <a:r>
              <a:rPr lang="en-GB" sz="1200" b="0" i="0" kern="1200" dirty="0" smtClean="0">
                <a:solidFill>
                  <a:schemeClr val="tx1"/>
                </a:solidFill>
                <a:effectLst/>
                <a:latin typeface="+mn-lt"/>
                <a:ea typeface="+mn-ea"/>
                <a:cs typeface="+mn-cs"/>
              </a:rPr>
              <a:t>'Ecosystem function' is the technical term used in the Framework to define the biological, geochemical and physical processes and components that take place or occur within an ecosystem. Or more simply put, ecosystem functions relate to the structural components of an ecosystem (e.g. vegetation, water, soil, atmosphere and biota) and how they interact with each other, within ecosystems and across  ecosystems. Sometimes, ecosystem functions are called ecological processes.</a:t>
            </a:r>
          </a:p>
          <a:p>
            <a:r>
              <a:rPr lang="en-GB" sz="1200" b="0" i="0" kern="1200" dirty="0" smtClean="0">
                <a:solidFill>
                  <a:schemeClr val="tx1"/>
                </a:solidFill>
                <a:effectLst/>
                <a:latin typeface="+mn-lt"/>
                <a:ea typeface="+mn-ea"/>
                <a:cs typeface="+mn-cs"/>
              </a:rPr>
              <a:t>Maintaining ecosystem function is important to maintaining the capacity of the region to supply ecosystem </a:t>
            </a:r>
            <a:r>
              <a:rPr lang="en-GB" sz="1200" b="0" i="0" kern="1200" dirty="0" err="1" smtClean="0">
                <a:solidFill>
                  <a:schemeClr val="tx1"/>
                </a:solidFill>
                <a:effectLst/>
                <a:latin typeface="+mn-lt"/>
                <a:ea typeface="+mn-ea"/>
                <a:cs typeface="+mn-cs"/>
              </a:rPr>
              <a:t>servcies</a:t>
            </a:r>
            <a:r>
              <a:rPr lang="en-GB" sz="1200" b="0" i="0" kern="1200" dirty="0" smtClean="0">
                <a:solidFill>
                  <a:schemeClr val="tx1"/>
                </a:solidFill>
                <a:effectLst/>
                <a:latin typeface="+mn-lt"/>
                <a:ea typeface="+mn-ea"/>
                <a:cs typeface="+mn-cs"/>
              </a:rPr>
              <a:t>. In the Framework, ecosystem functions are recognised as important for maintaining ecosystems and </a:t>
            </a:r>
            <a:r>
              <a:rPr lang="en-GB" sz="1200" b="0" i="0" u="sng" kern="1200" dirty="0" smtClean="0">
                <a:solidFill>
                  <a:schemeClr val="tx1"/>
                </a:solidFill>
                <a:effectLst/>
                <a:latin typeface="+mn-lt"/>
                <a:ea typeface="+mn-ea"/>
                <a:cs typeface="+mn-cs"/>
                <a:hlinkClick r:id="rId3"/>
              </a:rPr>
              <a:t>biodiversity</a:t>
            </a:r>
            <a:r>
              <a:rPr lang="en-GB" sz="1200" b="0" i="0" kern="1200" dirty="0" smtClean="0">
                <a:solidFill>
                  <a:schemeClr val="tx1"/>
                </a:solidFill>
                <a:effectLst/>
                <a:latin typeface="+mn-lt"/>
                <a:ea typeface="+mn-ea"/>
                <a:cs typeface="+mn-cs"/>
              </a:rPr>
              <a:t> (the diversity of genes, species and ecosystems) for their own sake. As well, they may provide contributions to goods and services (</a:t>
            </a:r>
            <a:r>
              <a:rPr lang="en-GB" sz="1200" b="0" i="0" kern="1200" dirty="0" smtClean="0">
                <a:solidFill>
                  <a:schemeClr val="tx1"/>
                </a:solidFill>
                <a:effectLst/>
                <a:latin typeface="+mn-lt"/>
                <a:ea typeface="+mn-ea"/>
                <a:cs typeface="+mn-cs"/>
                <a:hlinkClick r:id="rId4"/>
              </a:rPr>
              <a:t>ecosystem services</a:t>
            </a:r>
            <a:r>
              <a:rPr lang="en-GB" sz="1200" b="0" i="0" kern="1200" dirty="0" smtClean="0">
                <a:solidFill>
                  <a:schemeClr val="tx1"/>
                </a:solidFill>
                <a:effectLst/>
                <a:latin typeface="+mn-lt"/>
                <a:ea typeface="+mn-ea"/>
                <a:cs typeface="+mn-cs"/>
              </a:rPr>
              <a:t>) that people value. People value ecosystem services in terms of the benefits they provide to their life. For example, the ecosystem function 'pollination' is critical to the reproduction of most wild plants. As well, this ecosystem function provides direct contributions to our agricultural sector by pollinating food crops. Our ability to grow food crops, are of value to people because they physically sustain us (contribute to nutrition) and allow us to choose our own lifestyle (social and economic freedom).</a:t>
            </a:r>
          </a:p>
          <a:p>
            <a:endParaRPr lang="en-GB" dirty="0" smtClean="0"/>
          </a:p>
          <a:p>
            <a:r>
              <a:rPr lang="en-GB" b="1" dirty="0" smtClean="0">
                <a:effectLst/>
              </a:rPr>
              <a:t>Regulating </a:t>
            </a:r>
            <a:r>
              <a:rPr lang="en-GB" b="1" dirty="0" err="1" smtClean="0">
                <a:effectLst/>
              </a:rPr>
              <a:t>Functions</a:t>
            </a:r>
            <a:r>
              <a:rPr lang="en-GB" dirty="0" err="1" smtClean="0">
                <a:effectLst/>
              </a:rPr>
              <a:t>Maintenance</a:t>
            </a:r>
            <a:r>
              <a:rPr lang="en-GB" dirty="0" smtClean="0">
                <a:effectLst/>
              </a:rPr>
              <a:t> of essential ecological processes and life support systems.</a:t>
            </a:r>
          </a:p>
          <a:p>
            <a:r>
              <a:rPr lang="en-GB" b="1" dirty="0" smtClean="0">
                <a:effectLst/>
              </a:rPr>
              <a:t>Supporting </a:t>
            </a:r>
            <a:r>
              <a:rPr lang="en-GB" b="1" dirty="0" err="1" smtClean="0">
                <a:effectLst/>
              </a:rPr>
              <a:t>Functions</a:t>
            </a:r>
            <a:r>
              <a:rPr lang="en-GB" dirty="0" err="1" smtClean="0">
                <a:effectLst/>
              </a:rPr>
              <a:t>Providing</a:t>
            </a:r>
            <a:r>
              <a:rPr lang="en-GB" dirty="0" smtClean="0">
                <a:effectLst/>
              </a:rPr>
              <a:t> habitat (suitable living space) for wild plant and animal species at local and regional scales.</a:t>
            </a:r>
          </a:p>
          <a:p>
            <a:r>
              <a:rPr lang="en-GB" b="1" dirty="0" smtClean="0">
                <a:effectLst/>
              </a:rPr>
              <a:t>Provisioning </a:t>
            </a:r>
            <a:r>
              <a:rPr lang="en-GB" b="1" dirty="0" err="1" smtClean="0">
                <a:effectLst/>
              </a:rPr>
              <a:t>Functions</a:t>
            </a:r>
            <a:r>
              <a:rPr lang="en-GB" dirty="0" err="1" smtClean="0">
                <a:effectLst/>
              </a:rPr>
              <a:t>Provision</a:t>
            </a:r>
            <a:r>
              <a:rPr lang="en-GB" dirty="0" smtClean="0">
                <a:effectLst/>
              </a:rPr>
              <a:t> of natural resources.</a:t>
            </a:r>
          </a:p>
          <a:p>
            <a:r>
              <a:rPr lang="en-GB" b="1" dirty="0" smtClean="0">
                <a:effectLst/>
              </a:rPr>
              <a:t>Cultural </a:t>
            </a:r>
            <a:r>
              <a:rPr lang="en-GB" b="1" dirty="0" err="1" smtClean="0">
                <a:effectLst/>
              </a:rPr>
              <a:t>Functions</a:t>
            </a:r>
            <a:r>
              <a:rPr lang="en-GB" dirty="0" err="1" smtClean="0">
                <a:effectLst/>
              </a:rPr>
              <a:t>Providing</a:t>
            </a:r>
            <a:r>
              <a:rPr lang="en-GB" dirty="0" smtClean="0">
                <a:effectLst/>
              </a:rPr>
              <a:t> life fulfilment opportunities and cognitive development through exposure to life processes and natural systems.</a:t>
            </a:r>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3</a:t>
            </a:fld>
            <a:endParaRPr lang="nl-NL"/>
          </a:p>
        </p:txBody>
      </p:sp>
    </p:spTree>
    <p:extLst>
      <p:ext uri="{BB962C8B-B14F-4D97-AF65-F5344CB8AC3E}">
        <p14:creationId xmlns:p14="http://schemas.microsoft.com/office/powerpoint/2010/main" val="389075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ecosystem services are the good and services provided by (natural and semi-natural) ecosystems</a:t>
            </a:r>
          </a:p>
          <a:p>
            <a:r>
              <a:rPr lang="en-GB" dirty="0" smtClean="0"/>
              <a:t>   that benefit, sustain and support the well-being of people</a:t>
            </a:r>
          </a:p>
          <a:p>
            <a:endParaRPr lang="en-GB" dirty="0" smtClean="0"/>
          </a:p>
          <a:p>
            <a:r>
              <a:rPr lang="en-GB" dirty="0" smtClean="0"/>
              <a:t>Provisioning</a:t>
            </a:r>
            <a:r>
              <a:rPr lang="en-GB" baseline="0" dirty="0" smtClean="0"/>
              <a:t> services: food, building material, ‘Biochemical, medicinal and pharmaceutical resources’</a:t>
            </a:r>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4</a:t>
            </a:fld>
            <a:endParaRPr lang="nl-NL"/>
          </a:p>
        </p:txBody>
      </p:sp>
    </p:spTree>
    <p:extLst>
      <p:ext uri="{BB962C8B-B14F-4D97-AF65-F5344CB8AC3E}">
        <p14:creationId xmlns:p14="http://schemas.microsoft.com/office/powerpoint/2010/main" val="139987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9422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stony coral cover ranges in 2011 from 2.63% in </a:t>
            </a:r>
            <a:r>
              <a:rPr lang="en-GB" sz="1200" b="0" i="0" u="none" strike="noStrike" kern="1200" baseline="0" dirty="0" err="1" smtClean="0">
                <a:solidFill>
                  <a:schemeClr val="tx1"/>
                </a:solidFill>
                <a:latin typeface="+mn-lt"/>
                <a:ea typeface="+mn-ea"/>
                <a:cs typeface="+mn-cs"/>
              </a:rPr>
              <a:t>Tertre</a:t>
            </a:r>
            <a:r>
              <a:rPr lang="en-GB" sz="1200" b="0" i="0" u="none" strike="noStrike" kern="1200" baseline="0" dirty="0" smtClean="0">
                <a:solidFill>
                  <a:schemeClr val="tx1"/>
                </a:solidFill>
                <a:latin typeface="+mn-lt"/>
                <a:ea typeface="+mn-ea"/>
                <a:cs typeface="+mn-cs"/>
              </a:rPr>
              <a:t> des Fleur(TDF) to 15.55% in Gorgonian Delight (GD)</a:t>
            </a:r>
          </a:p>
          <a:p>
            <a:r>
              <a:rPr lang="en-GB" sz="1200" b="0" i="0" u="none" strike="noStrike" kern="1200" baseline="0" dirty="0" smtClean="0">
                <a:solidFill>
                  <a:schemeClr val="tx1"/>
                </a:solidFill>
                <a:latin typeface="+mn-lt"/>
                <a:ea typeface="+mn-ea"/>
                <a:cs typeface="+mn-cs"/>
              </a:rPr>
              <a:t>From south west -&gt; east -&gt; north</a:t>
            </a:r>
          </a:p>
          <a:p>
            <a:r>
              <a:rPr lang="en-GB" sz="1200" b="0" i="0" u="none" strike="noStrike" kern="1200" baseline="0" dirty="0" err="1" smtClean="0">
                <a:solidFill>
                  <a:schemeClr val="tx1"/>
                </a:solidFill>
                <a:latin typeface="+mn-lt"/>
                <a:ea typeface="+mn-ea"/>
                <a:cs typeface="+mn-cs"/>
              </a:rPr>
              <a:t>Scotish</a:t>
            </a:r>
            <a:r>
              <a:rPr lang="en-GB" sz="1200" b="0" i="0" u="none" strike="noStrike" kern="1200" baseline="0" dirty="0" smtClean="0">
                <a:solidFill>
                  <a:schemeClr val="tx1"/>
                </a:solidFill>
                <a:latin typeface="+mn-lt"/>
                <a:ea typeface="+mn-ea"/>
                <a:cs typeface="+mn-cs"/>
              </a:rPr>
              <a:t> Hills</a:t>
            </a:r>
          </a:p>
          <a:p>
            <a:r>
              <a:rPr lang="en-GB" sz="1200" b="0" i="0" u="none" strike="noStrike" kern="1200" baseline="0" dirty="0" smtClean="0">
                <a:solidFill>
                  <a:schemeClr val="tx1"/>
                </a:solidFill>
                <a:latin typeface="+mn-lt"/>
                <a:ea typeface="+mn-ea"/>
                <a:cs typeface="+mn-cs"/>
              </a:rPr>
              <a:t>Gorgonian delight</a:t>
            </a:r>
          </a:p>
          <a:p>
            <a:r>
              <a:rPr lang="en-GB" sz="1200" b="0" i="0" u="none" strike="noStrike" kern="1200" baseline="0" dirty="0" smtClean="0">
                <a:solidFill>
                  <a:schemeClr val="tx1"/>
                </a:solidFill>
                <a:latin typeface="+mn-lt"/>
                <a:ea typeface="+mn-ea"/>
                <a:cs typeface="+mn-cs"/>
              </a:rPr>
              <a:t>Coral gardens</a:t>
            </a:r>
          </a:p>
          <a:p>
            <a:r>
              <a:rPr lang="en-GB" sz="1200" b="0" i="0" u="none" strike="noStrike" kern="1200" baseline="0" dirty="0" smtClean="0">
                <a:solidFill>
                  <a:schemeClr val="tx1"/>
                </a:solidFill>
                <a:latin typeface="+mn-lt"/>
                <a:ea typeface="+mn-ea"/>
                <a:cs typeface="+mn-cs"/>
              </a:rPr>
              <a:t>Pauls Cathedral</a:t>
            </a:r>
          </a:p>
          <a:p>
            <a:r>
              <a:rPr lang="en-GB" sz="1200" b="0" i="0" u="none" strike="noStrike" kern="1200" baseline="0" dirty="0" err="1" smtClean="0">
                <a:solidFill>
                  <a:schemeClr val="tx1"/>
                </a:solidFill>
                <a:latin typeface="+mn-lt"/>
                <a:ea typeface="+mn-ea"/>
                <a:cs typeface="+mn-cs"/>
              </a:rPr>
              <a:t>Tertre</a:t>
            </a:r>
            <a:r>
              <a:rPr lang="en-GB" sz="1200" b="0" i="0" u="none" strike="noStrike" kern="1200" baseline="0" dirty="0" smtClean="0">
                <a:solidFill>
                  <a:schemeClr val="tx1"/>
                </a:solidFill>
                <a:latin typeface="+mn-lt"/>
                <a:ea typeface="+mn-ea"/>
                <a:cs typeface="+mn-cs"/>
              </a:rPr>
              <a:t> de Fleur</a:t>
            </a:r>
          </a:p>
          <a:p>
            <a:r>
              <a:rPr lang="en-GB" sz="1200" b="0" i="0" u="none" strike="noStrike" kern="1200" baseline="0" dirty="0" smtClean="0">
                <a:solidFill>
                  <a:schemeClr val="tx1"/>
                </a:solidFill>
                <a:latin typeface="+mn-lt"/>
                <a:ea typeface="+mn-ea"/>
                <a:cs typeface="+mn-cs"/>
              </a:rPr>
              <a:t>Erik’s point</a:t>
            </a:r>
          </a:p>
          <a:p>
            <a:r>
              <a:rPr lang="en-GB" sz="1200" b="0" i="0" u="none" strike="noStrike" kern="1200" baseline="0" dirty="0" smtClean="0">
                <a:solidFill>
                  <a:schemeClr val="tx1"/>
                </a:solidFill>
                <a:latin typeface="+mn-lt"/>
                <a:ea typeface="+mn-ea"/>
                <a:cs typeface="+mn-cs"/>
              </a:rPr>
              <a:t>Twelve monkeys</a:t>
            </a:r>
          </a:p>
          <a:p>
            <a:r>
              <a:rPr lang="en-GB" sz="1200" b="0" i="0" u="none" strike="noStrike" kern="1200" baseline="0" dirty="0" smtClean="0">
                <a:solidFill>
                  <a:schemeClr val="tx1"/>
                </a:solidFill>
                <a:latin typeface="+mn-lt"/>
                <a:ea typeface="+mn-ea"/>
                <a:cs typeface="+mn-cs"/>
              </a:rPr>
              <a:t>La </a:t>
            </a:r>
            <a:r>
              <a:rPr lang="en-GB" sz="1200" b="0" i="0" u="none" strike="noStrike" kern="1200" baseline="0" dirty="0" err="1" smtClean="0">
                <a:solidFill>
                  <a:schemeClr val="tx1"/>
                </a:solidFill>
                <a:latin typeface="+mn-lt"/>
                <a:ea typeface="+mn-ea"/>
                <a:cs typeface="+mn-cs"/>
              </a:rPr>
              <a:t>colline</a:t>
            </a:r>
            <a:r>
              <a:rPr lang="en-GB" sz="1200" b="0" i="0" u="none" strike="noStrike" kern="1200" baseline="0" dirty="0" smtClean="0">
                <a:solidFill>
                  <a:schemeClr val="tx1"/>
                </a:solidFill>
                <a:latin typeface="+mn-lt"/>
                <a:ea typeface="+mn-ea"/>
                <a:cs typeface="+mn-cs"/>
              </a:rPr>
              <a:t> aux </a:t>
            </a:r>
            <a:r>
              <a:rPr lang="en-GB" sz="1200" b="0" i="0" u="none" strike="noStrike" kern="1200" baseline="0" dirty="0" err="1" smtClean="0">
                <a:solidFill>
                  <a:schemeClr val="tx1"/>
                </a:solidFill>
                <a:latin typeface="+mn-lt"/>
                <a:ea typeface="+mn-ea"/>
                <a:cs typeface="+mn-cs"/>
              </a:rPr>
              <a:t>gorgones</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Devils corner</a:t>
            </a:r>
          </a:p>
          <a:p>
            <a:r>
              <a:rPr lang="en-GB" sz="1200" b="0" i="0" u="none" strike="noStrike" kern="1200" baseline="0" dirty="0" smtClean="0">
                <a:solidFill>
                  <a:schemeClr val="tx1"/>
                </a:solidFill>
                <a:latin typeface="+mn-lt"/>
                <a:ea typeface="+mn-ea"/>
                <a:cs typeface="+mn-cs"/>
              </a:rPr>
              <a:t>Rebecca’s Garden</a:t>
            </a:r>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13</a:t>
            </a:fld>
            <a:endParaRPr lang="nl-NL"/>
          </a:p>
        </p:txBody>
      </p:sp>
    </p:spTree>
    <p:extLst>
      <p:ext uri="{BB962C8B-B14F-4D97-AF65-F5344CB8AC3E}">
        <p14:creationId xmlns:p14="http://schemas.microsoft.com/office/powerpoint/2010/main" val="13631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Dutch plains</a:t>
            </a:r>
            <a:r>
              <a:rPr lang="en-GB" baseline="0" dirty="0" smtClean="0"/>
              <a:t> has been added</a:t>
            </a:r>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14</a:t>
            </a:fld>
            <a:endParaRPr lang="nl-NL"/>
          </a:p>
        </p:txBody>
      </p:sp>
    </p:spTree>
    <p:extLst>
      <p:ext uri="{BB962C8B-B14F-4D97-AF65-F5344CB8AC3E}">
        <p14:creationId xmlns:p14="http://schemas.microsoft.com/office/powerpoint/2010/main" val="269502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15</a:t>
            </a:fld>
            <a:endParaRPr lang="nl-NL"/>
          </a:p>
        </p:txBody>
      </p:sp>
    </p:spTree>
    <p:extLst>
      <p:ext uri="{BB962C8B-B14F-4D97-AF65-F5344CB8AC3E}">
        <p14:creationId xmlns:p14="http://schemas.microsoft.com/office/powerpoint/2010/main" val="217931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date	who	disturbances	what	</a:t>
            </a:r>
          </a:p>
          <a:p>
            <a:r>
              <a:rPr lang="en-GB" dirty="0" smtClean="0"/>
              <a:t>1996	Meesters	1998	bleaching, very strong</a:t>
            </a:r>
            <a:r>
              <a:rPr lang="en-GB" baseline="0" dirty="0" smtClean="0"/>
              <a:t> el </a:t>
            </a:r>
            <a:r>
              <a:rPr lang="en-GB" baseline="0" dirty="0" err="1" smtClean="0"/>
              <a:t>ninjo</a:t>
            </a:r>
            <a:r>
              <a:rPr lang="en-GB" dirty="0" smtClean="0"/>
              <a:t>	</a:t>
            </a:r>
          </a:p>
          <a:p>
            <a:r>
              <a:rPr lang="en-GB" dirty="0" smtClean="0"/>
              <a:t>1999	</a:t>
            </a:r>
            <a:r>
              <a:rPr lang="en-GB" dirty="0" err="1" smtClean="0"/>
              <a:t>Klomp</a:t>
            </a:r>
            <a:r>
              <a:rPr lang="en-GB" dirty="0" smtClean="0"/>
              <a:t> &amp; Kooistra	1999	hurricane </a:t>
            </a:r>
            <a:r>
              <a:rPr lang="en-GB" dirty="0" err="1" smtClean="0"/>
              <a:t>lenny</a:t>
            </a:r>
            <a:r>
              <a:rPr lang="en-GB" dirty="0" smtClean="0"/>
              <a:t>	</a:t>
            </a:r>
          </a:p>
          <a:p>
            <a:r>
              <a:rPr lang="en-GB" dirty="0" smtClean="0"/>
              <a:t>2007	Toller	2005	bleaching	el </a:t>
            </a:r>
            <a:r>
              <a:rPr lang="en-GB" dirty="0" err="1" smtClean="0"/>
              <a:t>ninjo</a:t>
            </a:r>
            <a:endParaRPr lang="en-GB" dirty="0" smtClean="0"/>
          </a:p>
          <a:p>
            <a:r>
              <a:rPr lang="en-GB" dirty="0" smtClean="0"/>
              <a:t>2011	WMR			</a:t>
            </a:r>
          </a:p>
          <a:p>
            <a:r>
              <a:rPr lang="en-GB" dirty="0" smtClean="0"/>
              <a:t>2013	WMR			</a:t>
            </a:r>
          </a:p>
          <a:p>
            <a:r>
              <a:rPr lang="en-GB" dirty="0" smtClean="0"/>
              <a:t>2015	WMR			</a:t>
            </a:r>
          </a:p>
          <a:p>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16</a:t>
            </a:fld>
            <a:endParaRPr lang="nl-NL"/>
          </a:p>
        </p:txBody>
      </p:sp>
    </p:spTree>
    <p:extLst>
      <p:ext uri="{BB962C8B-B14F-4D97-AF65-F5344CB8AC3E}">
        <p14:creationId xmlns:p14="http://schemas.microsoft.com/office/powerpoint/2010/main" val="359781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seen this year with the</a:t>
            </a:r>
            <a:r>
              <a:rPr lang="en-GB" baseline="0" dirty="0" smtClean="0"/>
              <a:t> NIOZ expedition that there are a lot of different ecosystems on the bank that are probably functionally linked together. We don’t know exactly how, but they are all important to keep the bank as a whole healthy.</a:t>
            </a:r>
            <a:endParaRPr lang="en-GB" dirty="0"/>
          </a:p>
        </p:txBody>
      </p:sp>
      <p:sp>
        <p:nvSpPr>
          <p:cNvPr id="4" name="Slide Number Placeholder 3"/>
          <p:cNvSpPr>
            <a:spLocks noGrp="1"/>
          </p:cNvSpPr>
          <p:nvPr>
            <p:ph type="sldNum" sz="quarter" idx="10"/>
          </p:nvPr>
        </p:nvSpPr>
        <p:spPr/>
        <p:txBody>
          <a:bodyPr/>
          <a:lstStyle/>
          <a:p>
            <a:fld id="{55B8E367-A578-41DF-B07A-AEEE65D070EC}" type="slidenum">
              <a:rPr lang="nl-NL" smtClean="0"/>
              <a:t>19</a:t>
            </a:fld>
            <a:endParaRPr lang="nl-NL"/>
          </a:p>
        </p:txBody>
      </p:sp>
    </p:spTree>
    <p:extLst>
      <p:ext uri="{BB962C8B-B14F-4D97-AF65-F5344CB8AC3E}">
        <p14:creationId xmlns:p14="http://schemas.microsoft.com/office/powerpoint/2010/main" val="333759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172642"/>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2480669"/>
            <a:ext cx="2647950" cy="1985963"/>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2480669"/>
            <a:ext cx="2647950" cy="1985963"/>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2480669"/>
            <a:ext cx="2647950" cy="1985963"/>
          </a:xfrm>
          <a:prstGeom prst="ellipse">
            <a:avLst/>
          </a:prstGeom>
          <a:solidFill>
            <a:schemeClr val="accent4"/>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2480669"/>
            <a:ext cx="2647950" cy="1985963"/>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black">
          <a:xfrm>
            <a:off x="485775" y="1212301"/>
            <a:ext cx="8447088" cy="278606"/>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black">
          <a:xfrm>
            <a:off x="478633" y="1696790"/>
            <a:ext cx="8447087" cy="278606"/>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FFFF"/>
                </a:solidFill>
                <a:effectLst/>
                <a:uLnTx/>
                <a:uFillTx/>
              </a:rPr>
              <a:t>Datum, </a:t>
            </a:r>
            <a:r>
              <a:rPr kumimoji="0" lang="en-GB" sz="1800" b="0" i="0" u="none" strike="noStrike" kern="0" cap="none" spc="0" normalizeH="0" baseline="0" noProof="0" dirty="0" err="1" smtClean="0">
                <a:ln>
                  <a:noFill/>
                </a:ln>
                <a:solidFill>
                  <a:srgbClr val="FFFFFF"/>
                </a:solidFill>
                <a:effectLst/>
                <a:uLnTx/>
                <a:uFillTx/>
              </a:rPr>
              <a:t>Auteursnaam</a:t>
            </a:r>
            <a:endParaRPr kumimoji="0" lang="en-GB"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172640"/>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6"/>
          </p:nvPr>
        </p:nvSpPr>
        <p:spPr>
          <a:xfrm>
            <a:off x="537619" y="1449986"/>
            <a:ext cx="2639660" cy="1971000"/>
          </a:xfrm>
          <a:prstGeom prst="rect">
            <a:avLst/>
          </a:prstGeom>
          <a:solidFill>
            <a:schemeClr val="accent4"/>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449986"/>
            <a:ext cx="2639660" cy="1971000"/>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449986"/>
            <a:ext cx="2639660" cy="1971000"/>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3457576"/>
            <a:ext cx="2752725" cy="27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smtClean="0"/>
              <a:t>Klik</a:t>
            </a:r>
            <a:r>
              <a:rPr lang="en-GB" dirty="0" smtClean="0"/>
              <a:t> om de </a:t>
            </a:r>
            <a:r>
              <a:rPr lang="en-GB" dirty="0" err="1" smtClean="0"/>
              <a:t>modelstijl</a:t>
            </a:r>
            <a:endParaRPr lang="en-GB" dirty="0"/>
          </a:p>
        </p:txBody>
      </p:sp>
      <p:sp>
        <p:nvSpPr>
          <p:cNvPr id="8" name="Tijdelijke aanduiding voor tekst 6"/>
          <p:cNvSpPr>
            <a:spLocks noGrp="1"/>
          </p:cNvSpPr>
          <p:nvPr>
            <p:ph type="body" sz="quarter" idx="20"/>
          </p:nvPr>
        </p:nvSpPr>
        <p:spPr>
          <a:xfrm>
            <a:off x="3366171" y="3457576"/>
            <a:ext cx="2752725" cy="27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smtClean="0"/>
              <a:t>Klik</a:t>
            </a:r>
            <a:r>
              <a:rPr lang="en-GB" dirty="0" smtClean="0"/>
              <a:t> om de </a:t>
            </a:r>
            <a:r>
              <a:rPr lang="en-GB" dirty="0" err="1" smtClean="0"/>
              <a:t>modelstijl</a:t>
            </a:r>
            <a:endParaRPr lang="en-GB" dirty="0"/>
          </a:p>
        </p:txBody>
      </p:sp>
      <p:sp>
        <p:nvSpPr>
          <p:cNvPr id="9" name="Tijdelijke aanduiding voor tekst 6"/>
          <p:cNvSpPr>
            <a:spLocks noGrp="1"/>
          </p:cNvSpPr>
          <p:nvPr>
            <p:ph type="body" sz="quarter" idx="21"/>
          </p:nvPr>
        </p:nvSpPr>
        <p:spPr>
          <a:xfrm>
            <a:off x="6241803" y="3457576"/>
            <a:ext cx="2752725" cy="27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smtClean="0"/>
              <a:t>Klik</a:t>
            </a:r>
            <a:r>
              <a:rPr lang="en-GB" dirty="0" smtClean="0"/>
              <a:t> om de </a:t>
            </a:r>
            <a:r>
              <a:rPr lang="en-GB" dirty="0" err="1" smtClean="0"/>
              <a:t>modelstijl</a:t>
            </a:r>
            <a:endParaRPr lang="en-GB" dirty="0"/>
          </a:p>
        </p:txBody>
      </p:sp>
      <p:sp>
        <p:nvSpPr>
          <p:cNvPr id="10" name="Tijdelijke aanduiding voor tekst 6"/>
          <p:cNvSpPr>
            <a:spLocks noGrp="1"/>
          </p:cNvSpPr>
          <p:nvPr>
            <p:ph type="body" sz="quarter" idx="22"/>
          </p:nvPr>
        </p:nvSpPr>
        <p:spPr>
          <a:xfrm>
            <a:off x="490538" y="3738914"/>
            <a:ext cx="2752725" cy="27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smtClean="0"/>
              <a:t>Klik</a:t>
            </a:r>
            <a:r>
              <a:rPr lang="en-GB" dirty="0" smtClean="0"/>
              <a:t> om de </a:t>
            </a:r>
            <a:r>
              <a:rPr lang="en-GB" dirty="0" err="1" smtClean="0"/>
              <a:t>modelstijl</a:t>
            </a:r>
            <a:endParaRPr lang="en-GB" dirty="0"/>
          </a:p>
        </p:txBody>
      </p:sp>
      <p:sp>
        <p:nvSpPr>
          <p:cNvPr id="11" name="Tijdelijke aanduiding voor tekst 6"/>
          <p:cNvSpPr>
            <a:spLocks noGrp="1"/>
          </p:cNvSpPr>
          <p:nvPr>
            <p:ph type="body" sz="quarter" idx="23"/>
          </p:nvPr>
        </p:nvSpPr>
        <p:spPr>
          <a:xfrm>
            <a:off x="3365676" y="3738914"/>
            <a:ext cx="2752725" cy="27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smtClean="0"/>
              <a:t>Klik</a:t>
            </a:r>
            <a:r>
              <a:rPr lang="en-GB" dirty="0" smtClean="0"/>
              <a:t> om de </a:t>
            </a:r>
            <a:r>
              <a:rPr lang="en-GB" dirty="0" err="1" smtClean="0"/>
              <a:t>modelstijl</a:t>
            </a:r>
            <a:endParaRPr lang="en-GB" dirty="0"/>
          </a:p>
        </p:txBody>
      </p:sp>
      <p:sp>
        <p:nvSpPr>
          <p:cNvPr id="12" name="Tijdelijke aanduiding voor tekst 6"/>
          <p:cNvSpPr>
            <a:spLocks noGrp="1"/>
          </p:cNvSpPr>
          <p:nvPr>
            <p:ph type="body" sz="quarter" idx="24"/>
          </p:nvPr>
        </p:nvSpPr>
        <p:spPr>
          <a:xfrm>
            <a:off x="6241803" y="3738914"/>
            <a:ext cx="2752725" cy="27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smtClean="0"/>
              <a:t>Klik</a:t>
            </a:r>
            <a:r>
              <a:rPr lang="en-GB" dirty="0" smtClean="0"/>
              <a:t> om de </a:t>
            </a:r>
            <a:r>
              <a:rPr lang="en-GB" dirty="0" err="1" smtClean="0"/>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7910310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172640"/>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6"/>
          </p:nvPr>
        </p:nvSpPr>
        <p:spPr>
          <a:xfrm>
            <a:off x="536399" y="1447201"/>
            <a:ext cx="4104000" cy="3020537"/>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447200"/>
            <a:ext cx="4104000" cy="3024788"/>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326276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051917"/>
            <a:ext cx="8402400" cy="3414713"/>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tel 1"/>
          <p:cNvSpPr>
            <a:spLocks noGrp="1"/>
          </p:cNvSpPr>
          <p:nvPr>
            <p:ph type="title"/>
          </p:nvPr>
        </p:nvSpPr>
        <p:spPr>
          <a:xfrm>
            <a:off x="491642" y="172640"/>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1780158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175022"/>
            <a:ext cx="4011352" cy="4290300"/>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175022"/>
            <a:ext cx="4104000" cy="4289669"/>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7044709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9143999" cy="5143500"/>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tel 1"/>
          <p:cNvSpPr>
            <a:spLocks noGrp="1"/>
          </p:cNvSpPr>
          <p:nvPr>
            <p:ph type="title"/>
          </p:nvPr>
        </p:nvSpPr>
        <p:spPr bwMode="white">
          <a:xfrm>
            <a:off x="491642" y="172641"/>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2" name="Tijdelijke aanduiding voor dianummer 1"/>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9266283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015829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172641"/>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grafiek 5"/>
          <p:cNvSpPr>
            <a:spLocks noGrp="1"/>
          </p:cNvSpPr>
          <p:nvPr>
            <p:ph type="chart" sz="quarter" idx="17"/>
          </p:nvPr>
        </p:nvSpPr>
        <p:spPr>
          <a:xfrm>
            <a:off x="437321" y="1314450"/>
            <a:ext cx="8601903" cy="3236119"/>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1613773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172640"/>
            <a:ext cx="8442796" cy="840125"/>
          </a:xfrm>
        </p:spPr>
        <p:txBody>
          <a:bodyPr/>
          <a:lstStyle>
            <a:lvl1pPr>
              <a:defRPr/>
            </a:lvl1p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5" name="Tijdelijke aanduiding voor tabel 4"/>
          <p:cNvSpPr>
            <a:spLocks noGrp="1"/>
          </p:cNvSpPr>
          <p:nvPr>
            <p:ph type="tbl" sz="quarter" idx="10"/>
          </p:nvPr>
        </p:nvSpPr>
        <p:spPr>
          <a:xfrm>
            <a:off x="538164" y="1450181"/>
            <a:ext cx="8398089" cy="30213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3693371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172641"/>
            <a:ext cx="3276000" cy="1353086"/>
          </a:xfrm>
        </p:spPr>
        <p:txBody>
          <a:bodyPr/>
          <a:lstStyle>
            <a:lvl1pPr>
              <a:defRPr/>
            </a:lvl1p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7" name="Tijdelijke aanduiding voor afbeelding 24"/>
          <p:cNvSpPr>
            <a:spLocks noGrp="1" noChangeAspect="1"/>
          </p:cNvSpPr>
          <p:nvPr>
            <p:ph type="pic" sz="quarter" idx="16"/>
          </p:nvPr>
        </p:nvSpPr>
        <p:spPr>
          <a:xfrm>
            <a:off x="3887699" y="168358"/>
            <a:ext cx="5040000" cy="3780000"/>
          </a:xfrm>
          <a:prstGeom prst="ellipse">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376438"/>
            <a:ext cx="3276600" cy="3095550"/>
          </a:xfrm>
        </p:spPr>
        <p:txBody>
          <a:bodyPr lIns="36000"/>
          <a:lstStyle>
            <a:lvl1pPr marL="0" indent="0">
              <a:buNone/>
              <a:defRPr>
                <a:solidFill>
                  <a:schemeClr val="bg2"/>
                </a:solidFill>
              </a:defRPr>
            </a:lvl1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03450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172642"/>
            <a:ext cx="8442796" cy="840125"/>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6"/>
          <p:cNvSpPr>
            <a:spLocks noGrp="1"/>
          </p:cNvSpPr>
          <p:nvPr>
            <p:ph type="body" sz="quarter" idx="10"/>
          </p:nvPr>
        </p:nvSpPr>
        <p:spPr>
          <a:xfrm>
            <a:off x="421200" y="1376437"/>
            <a:ext cx="8521188" cy="3067200"/>
          </a:xfrm>
        </p:spPr>
        <p:txBody>
          <a:bodyPr/>
          <a:lstStyle>
            <a:lvl2pPr marL="715963" indent="-285750">
              <a:buClr>
                <a:schemeClr val="bg2"/>
              </a:buClr>
              <a:defRPr/>
            </a:lvl2pPr>
            <a:lvl3pPr marL="993775" indent="-319088">
              <a:defRPr/>
            </a:lvl3pPr>
            <a:lvl4pPr marL="1254125" indent="-360363">
              <a:defRPr/>
            </a:lvl4pPr>
            <a:lvl5pPr marL="1433513" indent="-352425">
              <a:defRPr/>
            </a:lvl5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4" name="Tijdelijke aanduiding voor dianummer 3"/>
          <p:cNvSpPr>
            <a:spLocks noGrp="1"/>
          </p:cNvSpPr>
          <p:nvPr>
            <p:ph type="sldNum" sz="quarter" idx="11"/>
          </p:nvPr>
        </p:nvSpPr>
        <p:spPr>
          <a:xfrm>
            <a:off x="8606925" y="4979025"/>
            <a:ext cx="468000" cy="123188"/>
          </a:xfrm>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033010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6"/>
          <p:cNvSpPr>
            <a:spLocks noGrp="1"/>
          </p:cNvSpPr>
          <p:nvPr>
            <p:ph type="body" sz="quarter" idx="10"/>
          </p:nvPr>
        </p:nvSpPr>
        <p:spPr>
          <a:xfrm>
            <a:off x="421200" y="1376437"/>
            <a:ext cx="4140000" cy="3067200"/>
          </a:xfrm>
        </p:spPr>
        <p:txBody>
          <a:bodyPr/>
          <a:lstStyle>
            <a:lvl2pPr>
              <a:buClr>
                <a:schemeClr val="bg2"/>
              </a:buClr>
              <a:defRPr/>
            </a:lvl2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p:txBody>
      </p:sp>
      <p:sp>
        <p:nvSpPr>
          <p:cNvPr id="4" name="Tijdelijke aanduiding voor tekst 6"/>
          <p:cNvSpPr>
            <a:spLocks noGrp="1"/>
          </p:cNvSpPr>
          <p:nvPr>
            <p:ph type="body" sz="quarter" idx="11"/>
          </p:nvPr>
        </p:nvSpPr>
        <p:spPr>
          <a:xfrm>
            <a:off x="4793357" y="1376437"/>
            <a:ext cx="4140000" cy="3067200"/>
          </a:xfrm>
        </p:spPr>
        <p:txBody>
          <a:bodyPr/>
          <a:lstStyle>
            <a:lvl2pPr>
              <a:buClr>
                <a:schemeClr val="bg2"/>
              </a:buClr>
              <a:defRPr/>
            </a:lvl2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2704931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6"/>
          <p:cNvSpPr>
            <a:spLocks noGrp="1"/>
          </p:cNvSpPr>
          <p:nvPr>
            <p:ph type="body" sz="quarter" idx="10"/>
          </p:nvPr>
        </p:nvSpPr>
        <p:spPr>
          <a:xfrm>
            <a:off x="421200" y="1376437"/>
            <a:ext cx="4140000" cy="3067200"/>
          </a:xfrm>
        </p:spPr>
        <p:txBody>
          <a:bodyPr/>
          <a:lstStyle>
            <a:lvl2pPr>
              <a:buClr>
                <a:schemeClr val="bg2"/>
              </a:buClr>
              <a:defRPr/>
            </a:lvl2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p:txBody>
      </p:sp>
      <p:sp>
        <p:nvSpPr>
          <p:cNvPr id="5" name="Tijdelijke aanduiding voor afbeelding 24"/>
          <p:cNvSpPr>
            <a:spLocks noGrp="1" noChangeAspect="1"/>
          </p:cNvSpPr>
          <p:nvPr>
            <p:ph type="pic" sz="quarter" idx="17"/>
          </p:nvPr>
        </p:nvSpPr>
        <p:spPr>
          <a:xfrm>
            <a:off x="4826161" y="1447200"/>
            <a:ext cx="4104000" cy="3024788"/>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950174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6"/>
          <p:cNvSpPr>
            <a:spLocks noGrp="1"/>
          </p:cNvSpPr>
          <p:nvPr>
            <p:ph type="body" sz="quarter" idx="10"/>
          </p:nvPr>
        </p:nvSpPr>
        <p:spPr>
          <a:xfrm>
            <a:off x="421200" y="1376437"/>
            <a:ext cx="4140000" cy="3067200"/>
          </a:xfrm>
        </p:spPr>
        <p:txBody>
          <a:bodyPr/>
          <a:lstStyle>
            <a:lvl2pPr>
              <a:buClr>
                <a:schemeClr val="bg2"/>
              </a:buClr>
              <a:defRPr/>
            </a:lvl2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p:txBody>
      </p:sp>
      <p:sp>
        <p:nvSpPr>
          <p:cNvPr id="6" name="Tijdelijke aanduiding voor grafiek 5"/>
          <p:cNvSpPr>
            <a:spLocks noGrp="1"/>
          </p:cNvSpPr>
          <p:nvPr>
            <p:ph type="chart" sz="quarter" idx="17"/>
          </p:nvPr>
        </p:nvSpPr>
        <p:spPr>
          <a:xfrm>
            <a:off x="4791075" y="1314450"/>
            <a:ext cx="4140000" cy="3236119"/>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895406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6"/>
          <p:cNvSpPr>
            <a:spLocks noGrp="1"/>
          </p:cNvSpPr>
          <p:nvPr>
            <p:ph type="body" sz="quarter" idx="10"/>
          </p:nvPr>
        </p:nvSpPr>
        <p:spPr>
          <a:xfrm>
            <a:off x="421200" y="1376437"/>
            <a:ext cx="4140000" cy="3067200"/>
          </a:xfrm>
        </p:spPr>
        <p:txBody>
          <a:bodyPr/>
          <a:lstStyle>
            <a:lvl2pPr>
              <a:buClr>
                <a:schemeClr val="bg2"/>
              </a:buClr>
              <a:defRPr/>
            </a:lvl2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p:txBody>
      </p:sp>
      <p:sp>
        <p:nvSpPr>
          <p:cNvPr id="5" name="Tijdelijke aanduiding voor tabel 4"/>
          <p:cNvSpPr>
            <a:spLocks noGrp="1"/>
          </p:cNvSpPr>
          <p:nvPr>
            <p:ph type="tbl" sz="quarter" idx="11"/>
          </p:nvPr>
        </p:nvSpPr>
        <p:spPr>
          <a:xfrm>
            <a:off x="4791075" y="1450181"/>
            <a:ext cx="4140000" cy="30213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628394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8" name="Tijdelijke aanduiding voor SmartArt 7"/>
          <p:cNvSpPr>
            <a:spLocks noGrp="1"/>
          </p:cNvSpPr>
          <p:nvPr>
            <p:ph type="dgm" sz="quarter" idx="10"/>
          </p:nvPr>
        </p:nvSpPr>
        <p:spPr>
          <a:xfrm>
            <a:off x="538164" y="1371600"/>
            <a:ext cx="8404225" cy="3100388"/>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60759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035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172641"/>
            <a:ext cx="3276000" cy="1353086"/>
          </a:xfrm>
        </p:spPr>
        <p:txBody>
          <a:bodyPr/>
          <a:lstStyle>
            <a:lvl1pPr>
              <a:defRPr/>
            </a:lvl1p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6"/>
          </p:nvPr>
        </p:nvSpPr>
        <p:spPr>
          <a:xfrm>
            <a:off x="3900006" y="170100"/>
            <a:ext cx="5040000" cy="4301888"/>
          </a:xfrm>
          <a:prstGeom prst="rect">
            <a:avLst/>
          </a:prstGeom>
          <a:solidFill>
            <a:schemeClr val="accent4"/>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380009"/>
            <a:ext cx="3276600" cy="3091979"/>
          </a:xfrm>
        </p:spPr>
        <p:txBody>
          <a:bodyPr lIns="36000"/>
          <a:lstStyle>
            <a:lvl1pPr marL="0" indent="0">
              <a:buNone/>
              <a:defRPr>
                <a:solidFill>
                  <a:schemeClr val="bg2"/>
                </a:solidFill>
              </a:defRPr>
            </a:lvl1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1072349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0">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172642"/>
            <a:ext cx="8442796" cy="840125"/>
          </a:xfrm>
          <a:prstGeom prst="rect">
            <a:avLst/>
          </a:prstGeom>
          <a:noFill/>
          <a:ln>
            <a:gradFill>
              <a:gsLst>
                <a:gs pos="0">
                  <a:schemeClr val="bg1"/>
                </a:gs>
                <a:gs pos="99000">
                  <a:srgbClr val="FFFFFF">
                    <a:alpha val="0"/>
                  </a:srgbClr>
                </a:gs>
                <a:gs pos="1000">
                  <a:schemeClr val="bg1">
                    <a:alpha val="0"/>
                  </a:schemeClr>
                </a:gs>
                <a:gs pos="100000">
                  <a:schemeClr val="bg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smtClean="0"/>
          </a:p>
        </p:txBody>
      </p:sp>
      <p:sp>
        <p:nvSpPr>
          <p:cNvPr id="1028" name="Tijdelijke aanduiding voor tekst 23"/>
          <p:cNvSpPr>
            <a:spLocks noGrp="1"/>
          </p:cNvSpPr>
          <p:nvPr>
            <p:ph type="body" idx="1"/>
          </p:nvPr>
        </p:nvSpPr>
        <p:spPr bwMode="auto">
          <a:xfrm>
            <a:off x="421200" y="1382400"/>
            <a:ext cx="8521188" cy="30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smtClean="0"/>
          </a:p>
          <a:p>
            <a:pPr lvl="4"/>
            <a:endParaRPr lang="en-GB" dirty="0" smtClean="0"/>
          </a:p>
        </p:txBody>
      </p:sp>
      <p:sp>
        <p:nvSpPr>
          <p:cNvPr id="4" name="Tijdelijke aanduiding voor dianummer 1"/>
          <p:cNvSpPr>
            <a:spLocks noGrp="1"/>
          </p:cNvSpPr>
          <p:nvPr>
            <p:ph type="sldNum" sz="quarter" idx="4"/>
          </p:nvPr>
        </p:nvSpPr>
        <p:spPr>
          <a:xfrm>
            <a:off x="8521200" y="4779000"/>
            <a:ext cx="468000" cy="123188"/>
          </a:xfrm>
          <a:prstGeom prst="rect">
            <a:avLst/>
          </a:prstGeom>
          <a:noFill/>
        </p:spPr>
        <p:txBody>
          <a:bodyPr wrap="square" tIns="0" rIns="36000" bIns="0" rtlCol="0">
            <a:noAutofit/>
          </a:bodyPr>
          <a:lstStyle>
            <a:lvl1pPr>
              <a:defRPr lang="nl-NL" sz="900" smtClean="0">
                <a:solidFill>
                  <a:schemeClr val="bg1"/>
                </a:solidFill>
                <a:latin typeface="Verdana" pitchFamily="34" charset="0"/>
              </a:defRPr>
            </a:lvl1pPr>
          </a:lstStyle>
          <a:p>
            <a:pPr algn="r">
              <a:lnSpc>
                <a:spcPts val="1200"/>
              </a:lnSpc>
            </a:pPr>
            <a:fld id="{F25965E0-7062-474C-8671-DB3A3CE669B0}" type="slidenum">
              <a:rPr lang="en-GB" smtClean="0"/>
              <a:pPr algn="r">
                <a:lnSpc>
                  <a:spcPts val="1200"/>
                </a:lnSpc>
              </a:pPr>
              <a:t>‹#›</a:t>
            </a:fld>
            <a:endParaRPr lang="en-GB" dirty="0"/>
          </a:p>
        </p:txBody>
      </p:sp>
      <p:pic>
        <p:nvPicPr>
          <p:cNvPr id="2" name="Picture 1"/>
          <p:cNvPicPr>
            <a:picLocks/>
          </p:cNvPicPr>
          <p:nvPr userDrawn="1"/>
        </p:nvPicPr>
        <p:blipFill>
          <a:blip r:embed="rId21">
            <a:extLst>
              <a:ext uri="{28A0092B-C50C-407E-A947-70E740481C1C}">
                <a14:useLocalDpi xmlns:a14="http://schemas.microsoft.com/office/drawing/2010/main" val="0"/>
              </a:ext>
            </a:extLst>
          </a:blip>
          <a:stretch>
            <a:fillRect/>
          </a:stretch>
        </p:blipFill>
        <p:spPr bwMode="hidden">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53" r:id="rId9"/>
    <p:sldLayoutId id="2147483655" r:id="rId10"/>
    <p:sldLayoutId id="2147483656" r:id="rId11"/>
    <p:sldLayoutId id="2147483657" r:id="rId12"/>
    <p:sldLayoutId id="2147483659" r:id="rId13"/>
    <p:sldLayoutId id="2147483660" r:id="rId14"/>
    <p:sldLayoutId id="2147483661" r:id="rId15"/>
    <p:sldLayoutId id="2147483663" r:id="rId16"/>
    <p:sldLayoutId id="2147483665" r:id="rId17"/>
    <p:sldLayoutId id="2147483654" r:id="rId18"/>
  </p:sldLayoutIdLst>
  <p:timing>
    <p:tnLst>
      <p:par>
        <p:cTn id="1" dur="indefinite" restart="never" nodeType="tmRoot"/>
      </p:par>
    </p:tnLst>
  </p:timing>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7.jpeg"/><Relationship Id="rId4" Type="http://schemas.openxmlformats.org/officeDocument/2006/relationships/image" Target="../media/image33.jpe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3551" y="172642"/>
            <a:ext cx="8442796" cy="598884"/>
          </a:xfrm>
        </p:spPr>
        <p:txBody>
          <a:bodyPr/>
          <a:lstStyle/>
          <a:p>
            <a:pPr algn="ctr"/>
            <a:r>
              <a:rPr lang="en-GB" sz="2400" dirty="0" smtClean="0"/>
              <a:t>Status and trends of the </a:t>
            </a:r>
            <a:r>
              <a:rPr lang="en-GB" sz="2800" u="sng" dirty="0"/>
              <a:t>C</a:t>
            </a:r>
            <a:r>
              <a:rPr lang="en-GB" sz="2800" u="sng" dirty="0" smtClean="0"/>
              <a:t>orals</a:t>
            </a:r>
            <a:r>
              <a:rPr lang="en-GB" sz="2800" dirty="0" smtClean="0"/>
              <a:t> </a:t>
            </a:r>
            <a:r>
              <a:rPr lang="en-GB" sz="2400" dirty="0" smtClean="0"/>
              <a:t>of the </a:t>
            </a:r>
            <a:r>
              <a:rPr lang="en-GB" sz="2400" dirty="0" err="1" smtClean="0"/>
              <a:t>Saba</a:t>
            </a:r>
            <a:r>
              <a:rPr lang="en-GB" sz="2400" dirty="0" smtClean="0"/>
              <a:t> Bank</a:t>
            </a:r>
            <a:endParaRPr lang="en-GB" sz="2400" dirty="0"/>
          </a:p>
        </p:txBody>
      </p:sp>
      <p:pic>
        <p:nvPicPr>
          <p:cNvPr id="3" name="Picture Placeholder 2"/>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a:xfrm>
            <a:off x="476508" y="2150603"/>
            <a:ext cx="2606582" cy="2316030"/>
          </a:xfrm>
        </p:spPr>
      </p:pic>
      <p:pic>
        <p:nvPicPr>
          <p:cNvPr id="12" name="Picture Placeholder 11"/>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a:stretch>
            <a:fillRect/>
          </a:stretch>
        </p:blipFill>
        <p:spPr>
          <a:xfrm>
            <a:off x="6308818" y="2150603"/>
            <a:ext cx="2606582" cy="2316030"/>
          </a:xfrm>
        </p:spPr>
      </p:pic>
      <p:pic>
        <p:nvPicPr>
          <p:cNvPr id="10" name="Picture Placeholder 9"/>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4714655" y="2150603"/>
            <a:ext cx="2606582" cy="2316030"/>
          </a:xfrm>
        </p:spPr>
      </p:pic>
      <p:pic>
        <p:nvPicPr>
          <p:cNvPr id="7" name="Picture Placeholder 6"/>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a:xfrm>
            <a:off x="3120492" y="2150603"/>
            <a:ext cx="2606582" cy="2316030"/>
          </a:xfrm>
        </p:spPr>
      </p:pic>
      <p:sp>
        <p:nvSpPr>
          <p:cNvPr id="5" name="Tijdelijke aanduiding voor tekst 4"/>
          <p:cNvSpPr>
            <a:spLocks noGrp="1"/>
          </p:cNvSpPr>
          <p:nvPr>
            <p:ph type="body" sz="quarter" idx="18"/>
          </p:nvPr>
        </p:nvSpPr>
        <p:spPr>
          <a:xfrm>
            <a:off x="478633" y="1327696"/>
            <a:ext cx="8447087" cy="278606"/>
          </a:xfrm>
        </p:spPr>
        <p:txBody>
          <a:bodyPr/>
          <a:lstStyle/>
          <a:p>
            <a:r>
              <a:rPr lang="en-GB" dirty="0" smtClean="0"/>
              <a:t>Erik Meesters</a:t>
            </a:r>
          </a:p>
          <a:p>
            <a:r>
              <a:rPr lang="en-GB" sz="1800" dirty="0" err="1" smtClean="0"/>
              <a:t>Wageningen</a:t>
            </a:r>
            <a:r>
              <a:rPr lang="en-GB" sz="1800" dirty="0" smtClean="0"/>
              <a:t> Marine Research</a:t>
            </a:r>
            <a:endParaRPr lang="en-GB" sz="1800" dirty="0"/>
          </a:p>
        </p:txBody>
      </p:sp>
      <p:sp>
        <p:nvSpPr>
          <p:cNvPr id="9" name="Tijdelijke aanduiding voor tekst 4"/>
          <p:cNvSpPr txBox="1">
            <a:spLocks/>
          </p:cNvSpPr>
          <p:nvPr/>
        </p:nvSpPr>
        <p:spPr bwMode="black">
          <a:xfrm>
            <a:off x="6355558" y="4772025"/>
            <a:ext cx="2788442"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0000" bIns="45720" numCol="1" anchor="t" anchorCtr="0" compatLnSpc="1">
            <a:prstTxWarp prst="textNoShape">
              <a:avLst/>
            </a:prstTxWarp>
          </a:bodyPr>
          <a:lstStyle>
            <a:lvl1pPr marL="0" indent="0" algn="l" rtl="0" fontAlgn="base">
              <a:lnSpc>
                <a:spcPts val="2500"/>
              </a:lnSpc>
              <a:spcBef>
                <a:spcPts val="1200"/>
              </a:spcBef>
              <a:spcAft>
                <a:spcPct val="0"/>
              </a:spcAft>
              <a:buClr>
                <a:schemeClr val="bg2"/>
              </a:buClr>
              <a:buSzPct val="140000"/>
              <a:buFont typeface="Wingdings" pitchFamily="2" charset="2"/>
              <a:buNone/>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400" dirty="0" smtClean="0"/>
              <a:t>December 2016</a:t>
            </a:r>
            <a:endParaRPr lang="en-GB" sz="1400" dirty="0"/>
          </a:p>
        </p:txBody>
      </p:sp>
    </p:spTree>
    <p:extLst>
      <p:ext uri="{BB962C8B-B14F-4D97-AF65-F5344CB8AC3E}">
        <p14:creationId xmlns:p14="http://schemas.microsoft.com/office/powerpoint/2010/main" val="1983885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 Pictures\Work\2015\sababank2015\jpgs\DP_Transect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879" y="1"/>
            <a:ext cx="770634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My Pictures\Work\2015\sababank2015\jpgs\SB2015_PC_C-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879" y="1"/>
            <a:ext cx="776503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7515" b="21837"/>
          <a:stretch/>
        </p:blipFill>
        <p:spPr bwMode="auto">
          <a:xfrm>
            <a:off x="401879" y="0"/>
            <a:ext cx="8699068"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1642" y="172642"/>
            <a:ext cx="8442796" cy="526001"/>
          </a:xfrm>
        </p:spPr>
        <p:txBody>
          <a:bodyPr/>
          <a:lstStyle/>
          <a:p>
            <a:r>
              <a:rPr lang="en-GB" dirty="0" smtClean="0"/>
              <a:t>Photographing transect lines</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10</a:t>
            </a:fld>
            <a:endParaRPr lang="en-GB" dirty="0"/>
          </a:p>
        </p:txBody>
      </p:sp>
    </p:spTree>
    <p:extLst>
      <p:ext uri="{BB962C8B-B14F-4D97-AF65-F5344CB8AC3E}">
        <p14:creationId xmlns:p14="http://schemas.microsoft.com/office/powerpoint/2010/main" val="18503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12" y="138223"/>
            <a:ext cx="8442796" cy="509477"/>
          </a:xfrm>
        </p:spPr>
        <p:txBody>
          <a:bodyPr/>
          <a:lstStyle/>
          <a:p>
            <a:r>
              <a:rPr lang="en-GB" dirty="0" smtClean="0"/>
              <a:t>Corals of the </a:t>
            </a:r>
            <a:r>
              <a:rPr lang="en-GB" dirty="0" err="1" smtClean="0"/>
              <a:t>Saba</a:t>
            </a:r>
            <a:r>
              <a:rPr lang="en-GB" dirty="0" smtClean="0"/>
              <a:t> Bank</a:t>
            </a:r>
            <a:endParaRPr lang="en-GB" dirty="0"/>
          </a:p>
        </p:txBody>
      </p:sp>
      <p:sp>
        <p:nvSpPr>
          <p:cNvPr id="3" name="Text Placeholder 2"/>
          <p:cNvSpPr>
            <a:spLocks noGrp="1"/>
          </p:cNvSpPr>
          <p:nvPr>
            <p:ph type="body"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11</a:t>
            </a:fld>
            <a:endParaRPr lang="en-GB" dirty="0"/>
          </a:p>
        </p:txBody>
      </p:sp>
      <p:pic>
        <p:nvPicPr>
          <p:cNvPr id="10" name="Picture 2" descr="G:\Saba Bank 2011\Frank\benthos\DIVE 1 23 october 2011 AM\dive 1 october 23 am transect B FMazeas_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8831" y="768671"/>
            <a:ext cx="7029926" cy="42722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Saba Bank 2011\Frank\benthos\DIVE 2 23 october 2011 PM\dive 2 october 23 pm _transect B FMazeas_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8831" y="768670"/>
            <a:ext cx="7290112" cy="427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6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791650"/>
          </a:xfrm>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12</a:t>
            </a:fld>
            <a:endParaRPr lang="en-GB" dirty="0"/>
          </a:p>
        </p:txBody>
      </p:sp>
      <p:pic>
        <p:nvPicPr>
          <p:cNvPr id="5" name="Picture 4" descr="G:\Saba Bank 2011\Frank\benthos\DIVE 2 23 october 2011 PM\dive 2 october 23 pm _transect B FMazeas_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66699" y="247650"/>
            <a:ext cx="82899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93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513158"/>
          </a:xfrm>
        </p:spPr>
        <p:txBody>
          <a:bodyPr/>
          <a:lstStyle/>
          <a:p>
            <a:r>
              <a:rPr lang="en-GB" dirty="0" smtClean="0"/>
              <a:t>2011 survey: main bottom cover </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13</a:t>
            </a:fld>
            <a:endParaRPr lang="en-GB" dirty="0"/>
          </a:p>
        </p:txBody>
      </p:sp>
      <p:grpSp>
        <p:nvGrpSpPr>
          <p:cNvPr id="10" name="Group 9"/>
          <p:cNvGrpSpPr/>
          <p:nvPr/>
        </p:nvGrpSpPr>
        <p:grpSpPr>
          <a:xfrm>
            <a:off x="523875" y="1190625"/>
            <a:ext cx="8115300" cy="3295650"/>
            <a:chOff x="523875" y="1190625"/>
            <a:chExt cx="8115300" cy="329565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875" y="1190625"/>
              <a:ext cx="81153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0800000">
              <a:off x="7058025" y="1771650"/>
              <a:ext cx="2476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05675" y="1771650"/>
              <a:ext cx="1333500" cy="2631490"/>
            </a:xfrm>
            <a:prstGeom prst="rect">
              <a:avLst/>
            </a:prstGeom>
            <a:solidFill>
              <a:schemeClr val="bg2"/>
            </a:solidFill>
          </p:spPr>
          <p:txBody>
            <a:bodyPr wrap="square" rtlCol="0">
              <a:spAutoFit/>
            </a:bodyPr>
            <a:lstStyle/>
            <a:p>
              <a:pPr>
                <a:lnSpc>
                  <a:spcPts val="1800"/>
                </a:lnSpc>
              </a:pPr>
              <a:r>
                <a:rPr lang="en-GB" sz="1100" dirty="0" smtClean="0">
                  <a:solidFill>
                    <a:srgbClr val="000000"/>
                  </a:solidFill>
                  <a:latin typeface="Verdana" pitchFamily="34" charset="0"/>
                </a:rPr>
                <a:t>Sand, rubble, pavement</a:t>
              </a:r>
            </a:p>
            <a:p>
              <a:pPr>
                <a:lnSpc>
                  <a:spcPts val="1800"/>
                </a:lnSpc>
              </a:pPr>
              <a:r>
                <a:rPr lang="en-GB" sz="1100" dirty="0" smtClean="0">
                  <a:solidFill>
                    <a:srgbClr val="000000"/>
                  </a:solidFill>
                  <a:latin typeface="Verdana" pitchFamily="34" charset="0"/>
                </a:rPr>
                <a:t>Algae</a:t>
              </a:r>
            </a:p>
            <a:p>
              <a:pPr>
                <a:lnSpc>
                  <a:spcPts val="1800"/>
                </a:lnSpc>
              </a:pPr>
              <a:endParaRPr lang="en-GB" sz="1100" dirty="0" smtClean="0">
                <a:solidFill>
                  <a:srgbClr val="000000"/>
                </a:solidFill>
                <a:latin typeface="Verdana" pitchFamily="34" charset="0"/>
              </a:endParaRPr>
            </a:p>
            <a:p>
              <a:pPr>
                <a:lnSpc>
                  <a:spcPts val="1800"/>
                </a:lnSpc>
              </a:pPr>
              <a:r>
                <a:rPr lang="en-GB" sz="1100" dirty="0" smtClean="0">
                  <a:solidFill>
                    <a:srgbClr val="000000"/>
                  </a:solidFill>
                  <a:latin typeface="Verdana" pitchFamily="34" charset="0"/>
                </a:rPr>
                <a:t>Sponges</a:t>
              </a:r>
            </a:p>
            <a:p>
              <a:pPr>
                <a:lnSpc>
                  <a:spcPts val="1800"/>
                </a:lnSpc>
              </a:pPr>
              <a:endParaRPr lang="en-GB" sz="1100" dirty="0" smtClean="0">
                <a:solidFill>
                  <a:srgbClr val="000000"/>
                </a:solidFill>
                <a:latin typeface="Verdana" pitchFamily="34" charset="0"/>
              </a:endParaRPr>
            </a:p>
            <a:p>
              <a:pPr>
                <a:lnSpc>
                  <a:spcPts val="1800"/>
                </a:lnSpc>
              </a:pPr>
              <a:r>
                <a:rPr lang="en-GB" sz="1100" dirty="0" smtClean="0">
                  <a:solidFill>
                    <a:srgbClr val="000000"/>
                  </a:solidFill>
                  <a:latin typeface="Verdana" pitchFamily="34" charset="0"/>
                </a:rPr>
                <a:t>Soft Corals</a:t>
              </a:r>
            </a:p>
            <a:p>
              <a:pPr>
                <a:lnSpc>
                  <a:spcPts val="1800"/>
                </a:lnSpc>
              </a:pPr>
              <a:endParaRPr lang="en-GB" sz="1100" dirty="0" smtClean="0">
                <a:solidFill>
                  <a:srgbClr val="000000"/>
                </a:solidFill>
                <a:latin typeface="Verdana" pitchFamily="34" charset="0"/>
              </a:endParaRPr>
            </a:p>
            <a:p>
              <a:pPr>
                <a:lnSpc>
                  <a:spcPts val="1800"/>
                </a:lnSpc>
              </a:pPr>
              <a:r>
                <a:rPr lang="en-GB" sz="1100" dirty="0" smtClean="0">
                  <a:solidFill>
                    <a:srgbClr val="000000"/>
                  </a:solidFill>
                  <a:latin typeface="Verdana" pitchFamily="34" charset="0"/>
                </a:rPr>
                <a:t>Stony corals</a:t>
              </a:r>
            </a:p>
            <a:p>
              <a:pPr>
                <a:lnSpc>
                  <a:spcPts val="1800"/>
                </a:lnSpc>
              </a:pPr>
              <a:endParaRPr lang="en-GB" sz="1100" dirty="0">
                <a:solidFill>
                  <a:srgbClr val="000000"/>
                </a:solidFill>
                <a:latin typeface="Verdana" pitchFamily="34" charset="0"/>
              </a:endParaRPr>
            </a:p>
            <a:p>
              <a:pPr>
                <a:lnSpc>
                  <a:spcPts val="1800"/>
                </a:lnSpc>
              </a:pPr>
              <a:endParaRPr lang="en-GB" sz="1100" dirty="0" smtClean="0">
                <a:solidFill>
                  <a:srgbClr val="000000"/>
                </a:solidFill>
                <a:latin typeface="Verdana" pitchFamily="34" charset="0"/>
              </a:endParaRPr>
            </a:p>
          </p:txBody>
        </p:sp>
        <p:sp>
          <p:nvSpPr>
            <p:cNvPr id="9" name="Rectangle 8"/>
            <p:cNvSpPr/>
            <p:nvPr/>
          </p:nvSpPr>
          <p:spPr>
            <a:xfrm>
              <a:off x="1181100" y="3905250"/>
              <a:ext cx="447675" cy="56197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err="1" smtClean="0">
                <a:solidFill>
                  <a:schemeClr val="tx1"/>
                </a:solidFill>
              </a:endParaRPr>
            </a:p>
          </p:txBody>
        </p:sp>
      </p:grpSp>
    </p:spTree>
    <p:extLst>
      <p:ext uri="{BB962C8B-B14F-4D97-AF65-F5344CB8AC3E}">
        <p14:creationId xmlns:p14="http://schemas.microsoft.com/office/powerpoint/2010/main" val="778830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490905"/>
          </a:xfrm>
        </p:spPr>
        <p:txBody>
          <a:bodyPr/>
          <a:lstStyle/>
          <a:p>
            <a:r>
              <a:rPr lang="en-GB" sz="2800" dirty="0" smtClean="0"/>
              <a:t>Status and trends of corals of the </a:t>
            </a:r>
            <a:r>
              <a:rPr lang="en-GB" sz="2800" dirty="0" err="1" smtClean="0"/>
              <a:t>Saba</a:t>
            </a:r>
            <a:r>
              <a:rPr lang="en-GB" sz="2800" dirty="0" smtClean="0"/>
              <a:t> Bank</a:t>
            </a:r>
            <a:endParaRPr lang="en-GB" sz="2800" dirty="0"/>
          </a:p>
        </p:txBody>
      </p:sp>
      <p:sp>
        <p:nvSpPr>
          <p:cNvPr id="3" name="Text Placeholder 2"/>
          <p:cNvSpPr>
            <a:spLocks noGrp="1"/>
          </p:cNvSpPr>
          <p:nvPr>
            <p:ph type="body"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14</a:t>
            </a:fld>
            <a:endParaRPr lang="en-GB" dirty="0"/>
          </a:p>
        </p:txBody>
      </p:sp>
      <p:pic>
        <p:nvPicPr>
          <p:cNvPr id="5"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5" y="805648"/>
            <a:ext cx="4283848" cy="3208655"/>
          </a:xfrm>
          <a:prstGeom prst="rect">
            <a:avLst/>
          </a:prstGeom>
          <a:noFill/>
          <a:ln w="9525">
            <a:noFill/>
            <a:miter lim="800000"/>
            <a:headEnd/>
            <a:tailEnd/>
          </a:ln>
        </p:spPr>
      </p:pic>
      <p:pic>
        <p:nvPicPr>
          <p:cNvPr id="6" name="Afbeelding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120" y="805649"/>
            <a:ext cx="4212287" cy="3208656"/>
          </a:xfrm>
          <a:prstGeom prst="rect">
            <a:avLst/>
          </a:prstGeom>
          <a:noFill/>
          <a:ln w="9525">
            <a:noFill/>
            <a:miter lim="800000"/>
            <a:headEnd/>
            <a:tailEnd/>
          </a:ln>
        </p:spPr>
      </p:pic>
      <p:pic>
        <p:nvPicPr>
          <p:cNvPr id="7" name="Afbeelding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169" y="3743324"/>
            <a:ext cx="1076325" cy="1400175"/>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811291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64" y="257660"/>
            <a:ext cx="7199376" cy="4803648"/>
          </a:xfrm>
          <a:prstGeom prst="rect">
            <a:avLst/>
          </a:prstGeom>
        </p:spPr>
      </p:pic>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15</a:t>
            </a:fld>
            <a:endParaRPr lang="en-GB" dirty="0"/>
          </a:p>
        </p:txBody>
      </p:sp>
      <p:pic>
        <p:nvPicPr>
          <p:cNvPr id="3074" name="Picture 2" descr="D:\Downloads\21595730290_189938c987_k.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32630" t="8385" r="27674" b="51553"/>
          <a:stretch/>
        </p:blipFill>
        <p:spPr bwMode="auto">
          <a:xfrm>
            <a:off x="1850064" y="257660"/>
            <a:ext cx="7253011" cy="4885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1642" y="172642"/>
            <a:ext cx="8442796" cy="536275"/>
          </a:xfrm>
        </p:spPr>
        <p:txBody>
          <a:bodyPr/>
          <a:lstStyle/>
          <a:p>
            <a:r>
              <a:rPr lang="en-GB" dirty="0" smtClean="0"/>
              <a:t>What has happened?</a:t>
            </a:r>
            <a:endParaRPr lang="en-GB" dirty="0"/>
          </a:p>
        </p:txBody>
      </p:sp>
    </p:spTree>
    <p:extLst>
      <p:ext uri="{BB962C8B-B14F-4D97-AF65-F5344CB8AC3E}">
        <p14:creationId xmlns:p14="http://schemas.microsoft.com/office/powerpoint/2010/main" val="324778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1113895"/>
          </a:xfrm>
        </p:spPr>
        <p:txBody>
          <a:bodyPr/>
          <a:lstStyle/>
          <a:p>
            <a:r>
              <a:rPr lang="en-GB" dirty="0" smtClean="0"/>
              <a:t>Historic data for</a:t>
            </a:r>
            <a:br>
              <a:rPr lang="en-GB" dirty="0" smtClean="0"/>
            </a:br>
            <a:r>
              <a:rPr lang="en-GB" dirty="0" smtClean="0"/>
              <a:t>coral cover</a:t>
            </a:r>
            <a:endParaRPr lang="en-GB" dirty="0"/>
          </a:p>
        </p:txBody>
      </p:sp>
      <p:sp>
        <p:nvSpPr>
          <p:cNvPr id="3" name="Text Placeholder 2"/>
          <p:cNvSpPr>
            <a:spLocks noGrp="1"/>
          </p:cNvSpPr>
          <p:nvPr>
            <p:ph type="body" sz="quarter" idx="10"/>
          </p:nvPr>
        </p:nvSpPr>
        <p:spPr>
          <a:xfrm>
            <a:off x="476251" y="1561202"/>
            <a:ext cx="3784526" cy="3067200"/>
          </a:xfrm>
          <a:ln>
            <a:solidFill>
              <a:schemeClr val="bg1">
                <a:lumMod val="65000"/>
              </a:schemeClr>
            </a:solidFill>
          </a:ln>
        </p:spPr>
        <p:txBody>
          <a:bodyPr/>
          <a:lstStyle/>
          <a:p>
            <a:pPr marL="0" indent="0">
              <a:buNone/>
            </a:pPr>
            <a:r>
              <a:rPr lang="en-GB" sz="1600" dirty="0" smtClean="0"/>
              <a:t>The last </a:t>
            </a:r>
            <a:r>
              <a:rPr lang="en-GB" sz="1600" dirty="0"/>
              <a:t>2</a:t>
            </a:r>
            <a:r>
              <a:rPr lang="en-GB" sz="1600" dirty="0" smtClean="0"/>
              <a:t>0 years severe events have severely reduced the coral cover of the </a:t>
            </a:r>
            <a:r>
              <a:rPr lang="en-GB" sz="1600" dirty="0" err="1" smtClean="0"/>
              <a:t>Saba</a:t>
            </a:r>
            <a:r>
              <a:rPr lang="en-GB" sz="1600" dirty="0" smtClean="0"/>
              <a:t> Bank. </a:t>
            </a:r>
          </a:p>
          <a:p>
            <a:pPr marL="0" indent="0">
              <a:buNone/>
            </a:pPr>
            <a:r>
              <a:rPr lang="en-GB" sz="1600" dirty="0" smtClean="0"/>
              <a:t>It is not clear if the coral community will be able to recover nor do we know the exact impact of fishing on the capacity of corals to bounce back.</a:t>
            </a:r>
            <a:endParaRPr lang="en-GB" sz="1600"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16</a:t>
            </a:fld>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451" y="200245"/>
            <a:ext cx="4742121" cy="4742121"/>
          </a:xfrm>
          <a:prstGeom prst="rect">
            <a:avLst/>
          </a:prstGeom>
          <a:solidFill>
            <a:schemeClr val="bg1"/>
          </a:solidFill>
          <a:ln>
            <a:noFill/>
          </a:ln>
          <a:effectLst/>
        </p:spPr>
      </p:pic>
      <p:sp>
        <p:nvSpPr>
          <p:cNvPr id="5" name="Down Arrow 4"/>
          <p:cNvSpPr/>
          <p:nvPr/>
        </p:nvSpPr>
        <p:spPr>
          <a:xfrm>
            <a:off x="5429693" y="1501849"/>
            <a:ext cx="191386" cy="72301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err="1" smtClean="0">
              <a:solidFill>
                <a:schemeClr val="tx1"/>
              </a:solidFill>
            </a:endParaRPr>
          </a:p>
        </p:txBody>
      </p:sp>
      <p:sp>
        <p:nvSpPr>
          <p:cNvPr id="6" name="TextBox 5"/>
          <p:cNvSpPr txBox="1"/>
          <p:nvPr/>
        </p:nvSpPr>
        <p:spPr>
          <a:xfrm>
            <a:off x="5475763" y="1286537"/>
            <a:ext cx="2286075" cy="553998"/>
          </a:xfrm>
          <a:prstGeom prst="rect">
            <a:avLst/>
          </a:prstGeom>
          <a:noFill/>
        </p:spPr>
        <p:txBody>
          <a:bodyPr wrap="none" rtlCol="0">
            <a:spAutoFit/>
          </a:bodyPr>
          <a:lstStyle/>
          <a:p>
            <a:pPr>
              <a:lnSpc>
                <a:spcPts val="1800"/>
              </a:lnSpc>
            </a:pPr>
            <a:r>
              <a:rPr lang="en-GB" sz="1400" dirty="0" smtClean="0">
                <a:solidFill>
                  <a:srgbClr val="000000"/>
                </a:solidFill>
                <a:latin typeface="Verdana" pitchFamily="34" charset="0"/>
              </a:rPr>
              <a:t>Bleaching (‘98)</a:t>
            </a:r>
            <a:br>
              <a:rPr lang="en-GB" sz="1400" dirty="0" smtClean="0">
                <a:solidFill>
                  <a:srgbClr val="000000"/>
                </a:solidFill>
                <a:latin typeface="Verdana" pitchFamily="34" charset="0"/>
              </a:rPr>
            </a:br>
            <a:r>
              <a:rPr lang="en-GB" sz="1400" dirty="0" smtClean="0">
                <a:solidFill>
                  <a:srgbClr val="000000"/>
                </a:solidFill>
                <a:latin typeface="Verdana" pitchFamily="34" charset="0"/>
              </a:rPr>
              <a:t>  Hurricane Lenny (‘99)</a:t>
            </a:r>
          </a:p>
        </p:txBody>
      </p:sp>
      <p:sp>
        <p:nvSpPr>
          <p:cNvPr id="8" name="Down Arrow 7"/>
          <p:cNvSpPr/>
          <p:nvPr/>
        </p:nvSpPr>
        <p:spPr>
          <a:xfrm>
            <a:off x="6659528" y="2884967"/>
            <a:ext cx="191386" cy="72301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err="1" smtClean="0">
              <a:solidFill>
                <a:schemeClr val="tx1"/>
              </a:solidFill>
            </a:endParaRPr>
          </a:p>
        </p:txBody>
      </p:sp>
      <p:sp>
        <p:nvSpPr>
          <p:cNvPr id="9" name="TextBox 8"/>
          <p:cNvSpPr txBox="1"/>
          <p:nvPr/>
        </p:nvSpPr>
        <p:spPr>
          <a:xfrm>
            <a:off x="6648891" y="2629783"/>
            <a:ext cx="1556836" cy="323165"/>
          </a:xfrm>
          <a:prstGeom prst="rect">
            <a:avLst/>
          </a:prstGeom>
          <a:noFill/>
        </p:spPr>
        <p:txBody>
          <a:bodyPr wrap="none" rtlCol="0">
            <a:spAutoFit/>
          </a:bodyPr>
          <a:lstStyle/>
          <a:p>
            <a:pPr>
              <a:lnSpc>
                <a:spcPts val="1800"/>
              </a:lnSpc>
            </a:pPr>
            <a:r>
              <a:rPr lang="en-GB" sz="1400" dirty="0" smtClean="0">
                <a:solidFill>
                  <a:srgbClr val="000000"/>
                </a:solidFill>
                <a:latin typeface="Verdana" pitchFamily="34" charset="0"/>
              </a:rPr>
              <a:t>Bleaching (‘05)</a:t>
            </a:r>
          </a:p>
        </p:txBody>
      </p:sp>
      <p:sp>
        <p:nvSpPr>
          <p:cNvPr id="10" name="Down Arrow 9"/>
          <p:cNvSpPr/>
          <p:nvPr/>
        </p:nvSpPr>
        <p:spPr>
          <a:xfrm>
            <a:off x="5525386" y="1663774"/>
            <a:ext cx="191386" cy="72301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err="1" smtClean="0">
              <a:solidFill>
                <a:schemeClr val="tx1"/>
              </a:solidFill>
            </a:endParaRPr>
          </a:p>
        </p:txBody>
      </p:sp>
      <p:sp>
        <p:nvSpPr>
          <p:cNvPr id="7" name="TextBox 6"/>
          <p:cNvSpPr txBox="1"/>
          <p:nvPr/>
        </p:nvSpPr>
        <p:spPr>
          <a:xfrm>
            <a:off x="5267325" y="457200"/>
            <a:ext cx="3063659" cy="302712"/>
          </a:xfrm>
          <a:prstGeom prst="rect">
            <a:avLst/>
          </a:prstGeom>
          <a:noFill/>
        </p:spPr>
        <p:txBody>
          <a:bodyPr wrap="none" rtlCol="0">
            <a:spAutoFit/>
          </a:bodyPr>
          <a:lstStyle/>
          <a:p>
            <a:pPr>
              <a:lnSpc>
                <a:spcPts val="1800"/>
              </a:lnSpc>
            </a:pPr>
            <a:r>
              <a:rPr lang="en-GB" sz="1400" dirty="0" smtClean="0">
                <a:solidFill>
                  <a:srgbClr val="000000"/>
                </a:solidFill>
                <a:latin typeface="Verdana" pitchFamily="34" charset="0"/>
              </a:rPr>
              <a:t>Range in coral cover estimates</a:t>
            </a:r>
          </a:p>
        </p:txBody>
      </p:sp>
    </p:spTree>
    <p:extLst>
      <p:ext uri="{BB962C8B-B14F-4D97-AF65-F5344CB8AC3E}">
        <p14:creationId xmlns:p14="http://schemas.microsoft.com/office/powerpoint/2010/main" val="1309800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505452"/>
          </a:xfrm>
        </p:spPr>
        <p:txBody>
          <a:bodyPr/>
          <a:lstStyle/>
          <a:p>
            <a:r>
              <a:rPr lang="en-GB" dirty="0" smtClean="0"/>
              <a:t>Any reasons for optimism?</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17</a:t>
            </a:fld>
            <a:endParaRPr lang="en-GB" dirty="0"/>
          </a:p>
        </p:txBody>
      </p:sp>
      <p:pic>
        <p:nvPicPr>
          <p:cNvPr id="6" name="Afbeelding 4"/>
          <p:cNvPicPr/>
          <p:nvPr/>
        </p:nvPicPr>
        <p:blipFill rotWithShape="1">
          <a:blip r:embed="rId2" cstate="print">
            <a:extLst>
              <a:ext uri="{28A0092B-C50C-407E-A947-70E740481C1C}">
                <a14:useLocalDpi xmlns:a14="http://schemas.microsoft.com/office/drawing/2010/main" val="0"/>
              </a:ext>
            </a:extLst>
          </a:blip>
          <a:srcRect t="32944"/>
          <a:stretch/>
        </p:blipFill>
        <p:spPr bwMode="auto">
          <a:xfrm>
            <a:off x="2473075" y="842480"/>
            <a:ext cx="6709025" cy="4301019"/>
          </a:xfrm>
          <a:prstGeom prst="rect">
            <a:avLst/>
          </a:prstGeom>
          <a:noFill/>
          <a:ln w="9525">
            <a:noFill/>
            <a:miter lim="800000"/>
            <a:headEnd/>
            <a:tailEnd/>
          </a:ln>
        </p:spPr>
      </p:pic>
      <p:sp>
        <p:nvSpPr>
          <p:cNvPr id="5" name="TextBox 4"/>
          <p:cNvSpPr txBox="1"/>
          <p:nvPr/>
        </p:nvSpPr>
        <p:spPr>
          <a:xfrm>
            <a:off x="66675" y="1190625"/>
            <a:ext cx="2406400" cy="2631490"/>
          </a:xfrm>
          <a:prstGeom prst="rect">
            <a:avLst/>
          </a:prstGeom>
          <a:noFill/>
        </p:spPr>
        <p:txBody>
          <a:bodyPr wrap="square" rtlCol="0">
            <a:spAutoFit/>
          </a:bodyPr>
          <a:lstStyle/>
          <a:p>
            <a:pPr>
              <a:lnSpc>
                <a:spcPts val="1800"/>
              </a:lnSpc>
            </a:pPr>
            <a:r>
              <a:rPr lang="en-GB" sz="1200" dirty="0" smtClean="0">
                <a:solidFill>
                  <a:schemeClr val="bg1"/>
                </a:solidFill>
                <a:latin typeface="Verdana" pitchFamily="34" charset="0"/>
              </a:rPr>
              <a:t>+No land based pollution</a:t>
            </a:r>
          </a:p>
          <a:p>
            <a:pPr>
              <a:lnSpc>
                <a:spcPts val="1800"/>
              </a:lnSpc>
            </a:pPr>
            <a:r>
              <a:rPr lang="en-GB" sz="1200" dirty="0" smtClean="0">
                <a:solidFill>
                  <a:schemeClr val="bg1"/>
                </a:solidFill>
                <a:latin typeface="Verdana" pitchFamily="34" charset="0"/>
              </a:rPr>
              <a:t>+Little disease</a:t>
            </a:r>
          </a:p>
          <a:p>
            <a:pPr>
              <a:lnSpc>
                <a:spcPts val="1800"/>
              </a:lnSpc>
            </a:pPr>
            <a:r>
              <a:rPr lang="en-GB" sz="1200" dirty="0" smtClean="0">
                <a:solidFill>
                  <a:schemeClr val="bg1"/>
                </a:solidFill>
                <a:latin typeface="Verdana" pitchFamily="34" charset="0"/>
              </a:rPr>
              <a:t>+Large predators</a:t>
            </a:r>
          </a:p>
          <a:p>
            <a:pPr>
              <a:lnSpc>
                <a:spcPts val="1800"/>
              </a:lnSpc>
            </a:pPr>
            <a:r>
              <a:rPr lang="en-GB" sz="1200" dirty="0" smtClean="0">
                <a:solidFill>
                  <a:schemeClr val="bg1"/>
                </a:solidFill>
                <a:latin typeface="Verdana" pitchFamily="34" charset="0"/>
              </a:rPr>
              <a:t>+No runoff</a:t>
            </a:r>
          </a:p>
          <a:p>
            <a:pPr>
              <a:lnSpc>
                <a:spcPts val="1800"/>
              </a:lnSpc>
            </a:pPr>
            <a:r>
              <a:rPr lang="en-GB" sz="1200" dirty="0" smtClean="0">
                <a:solidFill>
                  <a:schemeClr val="bg1"/>
                </a:solidFill>
                <a:latin typeface="Verdana" pitchFamily="34" charset="0"/>
              </a:rPr>
              <a:t>+high water exchange</a:t>
            </a:r>
          </a:p>
          <a:p>
            <a:pPr>
              <a:lnSpc>
                <a:spcPts val="1800"/>
              </a:lnSpc>
            </a:pPr>
            <a:endParaRPr lang="en-GB" sz="1200" dirty="0">
              <a:solidFill>
                <a:schemeClr val="bg1"/>
              </a:solidFill>
              <a:latin typeface="Verdana" pitchFamily="34" charset="0"/>
            </a:endParaRPr>
          </a:p>
          <a:p>
            <a:pPr>
              <a:lnSpc>
                <a:spcPts val="1800"/>
              </a:lnSpc>
            </a:pPr>
            <a:r>
              <a:rPr lang="en-GB" sz="1200" dirty="0">
                <a:solidFill>
                  <a:schemeClr val="bg1"/>
                </a:solidFill>
                <a:latin typeface="Verdana" pitchFamily="34" charset="0"/>
              </a:rPr>
              <a:t>-Climate change</a:t>
            </a:r>
          </a:p>
          <a:p>
            <a:pPr>
              <a:lnSpc>
                <a:spcPts val="1800"/>
              </a:lnSpc>
            </a:pPr>
            <a:r>
              <a:rPr lang="en-GB" sz="1200" dirty="0" smtClean="0">
                <a:solidFill>
                  <a:schemeClr val="bg1"/>
                </a:solidFill>
                <a:latin typeface="Verdana" pitchFamily="34" charset="0"/>
              </a:rPr>
              <a:t>-Lion fish</a:t>
            </a:r>
          </a:p>
          <a:p>
            <a:pPr>
              <a:lnSpc>
                <a:spcPts val="1800"/>
              </a:lnSpc>
            </a:pPr>
            <a:r>
              <a:rPr lang="en-GB" sz="1200" dirty="0" smtClean="0">
                <a:solidFill>
                  <a:schemeClr val="bg1"/>
                </a:solidFill>
                <a:latin typeface="Verdana" pitchFamily="34" charset="0"/>
              </a:rPr>
              <a:t>-Fisheries</a:t>
            </a:r>
          </a:p>
          <a:p>
            <a:pPr>
              <a:lnSpc>
                <a:spcPts val="1800"/>
              </a:lnSpc>
            </a:pPr>
            <a:r>
              <a:rPr lang="en-GB" sz="1200" dirty="0" smtClean="0">
                <a:solidFill>
                  <a:schemeClr val="bg1"/>
                </a:solidFill>
                <a:latin typeface="Verdana" pitchFamily="34" charset="0"/>
              </a:rPr>
              <a:t>-Hurricanes</a:t>
            </a:r>
          </a:p>
          <a:p>
            <a:pPr>
              <a:lnSpc>
                <a:spcPts val="1800"/>
              </a:lnSpc>
            </a:pPr>
            <a:r>
              <a:rPr lang="en-GB" sz="1200" dirty="0" smtClean="0">
                <a:solidFill>
                  <a:schemeClr val="bg1"/>
                </a:solidFill>
                <a:latin typeface="Verdana" pitchFamily="34" charset="0"/>
              </a:rPr>
              <a:t>-Few grazing sea urchins</a:t>
            </a:r>
            <a:endParaRPr lang="en-GB" sz="1200" dirty="0">
              <a:solidFill>
                <a:schemeClr val="bg1"/>
              </a:solidFill>
              <a:latin typeface="Verdana" pitchFamily="34" charset="0"/>
            </a:endParaRPr>
          </a:p>
        </p:txBody>
      </p:sp>
    </p:spTree>
    <p:extLst>
      <p:ext uri="{BB962C8B-B14F-4D97-AF65-F5344CB8AC3E}">
        <p14:creationId xmlns:p14="http://schemas.microsoft.com/office/powerpoint/2010/main" val="217163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532208"/>
          </a:xfrm>
        </p:spPr>
        <p:txBody>
          <a:bodyPr/>
          <a:lstStyle/>
          <a:p>
            <a:r>
              <a:rPr lang="en-GB" dirty="0" smtClean="0"/>
              <a:t>Or not?</a:t>
            </a:r>
            <a:endParaRPr lang="en-GB" dirty="0"/>
          </a:p>
        </p:txBody>
      </p:sp>
      <p:sp>
        <p:nvSpPr>
          <p:cNvPr id="3" name="Text Placeholder 2"/>
          <p:cNvSpPr>
            <a:spLocks noGrp="1"/>
          </p:cNvSpPr>
          <p:nvPr>
            <p:ph type="body" sz="quarter" idx="10"/>
          </p:nvPr>
        </p:nvSpPr>
        <p:spPr>
          <a:xfrm>
            <a:off x="421200" y="1376437"/>
            <a:ext cx="2819205" cy="3067200"/>
          </a:xfrm>
        </p:spPr>
        <p:txBody>
          <a:bodyPr/>
          <a:lstStyle/>
          <a:p>
            <a:pPr marL="0" indent="0">
              <a:buNone/>
            </a:pPr>
            <a:r>
              <a:rPr lang="en-GB" sz="2000" dirty="0" smtClean="0"/>
              <a:t>Is the Caribbean becoming </a:t>
            </a:r>
            <a:r>
              <a:rPr lang="en-GB" sz="2000" dirty="0" err="1" smtClean="0"/>
              <a:t>eutrophied</a:t>
            </a:r>
            <a:r>
              <a:rPr lang="en-GB" sz="2000" dirty="0" smtClean="0"/>
              <a:t>?</a:t>
            </a:r>
            <a:endParaRPr lang="en-GB" sz="2000"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18</a:t>
            </a:fld>
            <a:endParaRPr lang="en-GB" dirty="0"/>
          </a:p>
        </p:txBody>
      </p:sp>
      <p:pic>
        <p:nvPicPr>
          <p:cNvPr id="5" name="Afbeelding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405" y="956945"/>
            <a:ext cx="5903595" cy="4186555"/>
          </a:xfrm>
          <a:prstGeom prst="rect">
            <a:avLst/>
          </a:prstGeom>
          <a:noFill/>
          <a:ln w="9525">
            <a:noFill/>
            <a:miter lim="800000"/>
            <a:headEnd/>
            <a:tailEnd/>
          </a:ln>
        </p:spPr>
      </p:pic>
    </p:spTree>
    <p:extLst>
      <p:ext uri="{BB962C8B-B14F-4D97-AF65-F5344CB8AC3E}">
        <p14:creationId xmlns:p14="http://schemas.microsoft.com/office/powerpoint/2010/main" val="607526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21604" y="0"/>
            <a:ext cx="5422395" cy="401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4073" y="960707"/>
            <a:ext cx="4792903" cy="4182793"/>
          </a:xfrm>
          <a:prstGeom prst="rect">
            <a:avLst/>
          </a:prstGeom>
        </p:spPr>
      </p:pic>
      <p:pic>
        <p:nvPicPr>
          <p:cNvPr id="1027" name="Picture 3" descr="D:\Erik\Imares\Texel\Projecten\2016\bo\Sababank\verspreiding over de bank\G0068660_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15001" y="1678858"/>
            <a:ext cx="4539631" cy="346464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Erik\Imares\Texel\Projecten\2016\bo\Sababank\verspreiding over de bank\G0134314.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p:blipFill>
        <p:spPr bwMode="auto">
          <a:xfrm>
            <a:off x="14073" y="0"/>
            <a:ext cx="4965406" cy="414669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Erik\Imares\Texel\Projecten\2016\bo\Sababank\verspreiding over de bank\G0176806.jp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55637" y="0"/>
            <a:ext cx="5097166" cy="3823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1642" y="172642"/>
            <a:ext cx="8442796" cy="490905"/>
          </a:xfrm>
        </p:spPr>
        <p:txBody>
          <a:bodyPr/>
          <a:lstStyle/>
          <a:p>
            <a:r>
              <a:rPr lang="en-GB" dirty="0" smtClean="0"/>
              <a:t>Many different ecosystems on the bank</a:t>
            </a:r>
            <a:endParaRPr lang="en-GB" dirty="0"/>
          </a:p>
        </p:txBody>
      </p:sp>
      <p:sp>
        <p:nvSpPr>
          <p:cNvPr id="3" name="Text Placeholder 2"/>
          <p:cNvSpPr>
            <a:spLocks noGrp="1"/>
          </p:cNvSpPr>
          <p:nvPr>
            <p:ph type="body" sz="quarter" idx="10"/>
          </p:nvPr>
        </p:nvSpPr>
        <p:spPr>
          <a:xfrm>
            <a:off x="421199" y="1376437"/>
            <a:ext cx="3722176" cy="3205088"/>
          </a:xfrm>
        </p:spPr>
        <p:txBody>
          <a:bodyPr/>
          <a:lstStyle/>
          <a:p>
            <a:r>
              <a:rPr lang="en-GB" dirty="0" smtClean="0"/>
              <a:t>Coral reefs</a:t>
            </a:r>
          </a:p>
          <a:p>
            <a:r>
              <a:rPr lang="en-GB" dirty="0"/>
              <a:t>Fields of calcareous algae</a:t>
            </a:r>
          </a:p>
          <a:p>
            <a:r>
              <a:rPr lang="en-GB" dirty="0" err="1" smtClean="0"/>
              <a:t>Sargassum</a:t>
            </a:r>
            <a:r>
              <a:rPr lang="en-GB" dirty="0" smtClean="0"/>
              <a:t> fields</a:t>
            </a:r>
          </a:p>
          <a:p>
            <a:r>
              <a:rPr lang="en-GB" dirty="0" smtClean="0"/>
              <a:t>Algal fields</a:t>
            </a:r>
          </a:p>
          <a:p>
            <a:r>
              <a:rPr lang="en-GB" dirty="0" smtClean="0"/>
              <a:t>Sand plains</a:t>
            </a:r>
          </a:p>
          <a:p>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19</a:t>
            </a:fld>
            <a:endParaRPr lang="en-GB" dirty="0"/>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2" y="4190309"/>
            <a:ext cx="550862" cy="94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4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3">
                                            <p:txEl>
                                              <p:pRg st="1" end="1"/>
                                            </p:txEl>
                                          </p:spTgt>
                                        </p:tgtEl>
                                        <p:attrNameLst>
                                          <p:attrName>style.fontWeight</p:attrName>
                                        </p:attrNameLst>
                                      </p:cBhvr>
                                      <p:to>
                                        <p:strVal val="bold"/>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3">
                                            <p:txEl>
                                              <p:pRg st="2" end="2"/>
                                            </p:txEl>
                                          </p:spTgt>
                                        </p:tgtEl>
                                        <p:attrNameLst>
                                          <p:attrName>style.fontWeight</p:attrName>
                                        </p:attrNameLst>
                                      </p:cBhvr>
                                      <p:to>
                                        <p:strVal val="bold"/>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3">
                                            <p:txEl>
                                              <p:pRg st="3" end="3"/>
                                            </p:txEl>
                                          </p:spTgt>
                                        </p:tgtEl>
                                        <p:attrNameLst>
                                          <p:attrName>style.fontWeight</p:attrName>
                                        </p:attrNameLst>
                                      </p:cBhvr>
                                      <p:to>
                                        <p:strVal val="bold"/>
                                      </p:to>
                                    </p:set>
                                  </p:childTnLst>
                                </p:cTn>
                              </p:par>
                              <p:par>
                                <p:cTn id="25" presetID="1" presetClass="entr" presetSubtype="0"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5" presetClass="emph" presetSubtype="0" nodeType="clickEffect">
                                  <p:stCondLst>
                                    <p:cond delay="0"/>
                                  </p:stCondLst>
                                  <p:iterate type="lt">
                                    <p:tmAbs val="25"/>
                                  </p:iterate>
                                  <p:childTnLst>
                                    <p:set>
                                      <p:cBhvr override="childStyle">
                                        <p:cTn id="30" dur="indefinite"/>
                                        <p:tgtEl>
                                          <p:spTgt spid="3">
                                            <p:txEl>
                                              <p:pRg st="4" end="4"/>
                                            </p:txEl>
                                          </p:spTgt>
                                        </p:tgtEl>
                                        <p:attrNameLst>
                                          <p:attrName>style.fontWeight</p:attrName>
                                        </p:attrNameLst>
                                      </p:cBhvr>
                                      <p:to>
                                        <p:strVal val="bold"/>
                                      </p:to>
                                    </p:set>
                                  </p:childTnLst>
                                </p:cTn>
                              </p:par>
                              <p:par>
                                <p:cTn id="31" presetID="1" presetClass="entr" presetSubtype="0" fill="hold" nodeType="withEffect">
                                  <p:stCondLst>
                                    <p:cond delay="0"/>
                                  </p:stCondLst>
                                  <p:childTnLst>
                                    <p:set>
                                      <p:cBhvr>
                                        <p:cTn id="32"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91642" y="172641"/>
            <a:ext cx="8442796" cy="551259"/>
          </a:xfrm>
        </p:spPr>
        <p:txBody>
          <a:bodyPr/>
          <a:lstStyle/>
          <a:p>
            <a:r>
              <a:rPr lang="en-GB" dirty="0" smtClean="0"/>
              <a:t>The importance of corals: what is a coral?</a:t>
            </a:r>
            <a:endParaRPr lang="en-GB" dirty="0"/>
          </a:p>
        </p:txBody>
      </p:sp>
      <p:sp>
        <p:nvSpPr>
          <p:cNvPr id="2" name="Tijdelijke aanduiding voor dianummer 1"/>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a:t>
            </a:fld>
            <a:endParaRPr lang="en-GB" dirty="0"/>
          </a:p>
        </p:txBody>
      </p:sp>
      <p:pic>
        <p:nvPicPr>
          <p:cNvPr id="6" name="Picture 2" descr="Image result for images the coral polyp v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237" y="897327"/>
            <a:ext cx="4165734" cy="3007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meest004\desktop\UU\untitled-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200" y="3131754"/>
            <a:ext cx="2729788" cy="1968975"/>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4"/>
          <p:cNvSpPr>
            <a:spLocks noGrp="1"/>
          </p:cNvSpPr>
          <p:nvPr>
            <p:ph type="body" sz="quarter" idx="10"/>
          </p:nvPr>
        </p:nvSpPr>
        <p:spPr>
          <a:xfrm>
            <a:off x="421201" y="838274"/>
            <a:ext cx="4246049" cy="2352601"/>
          </a:xfrm>
        </p:spPr>
        <p:txBody>
          <a:bodyPr lIns="36000" tIns="36000" rIns="36000" bIns="36000"/>
          <a:lstStyle/>
          <a:p>
            <a:r>
              <a:rPr lang="en-GB" sz="1600" dirty="0" smtClean="0"/>
              <a:t>Animals with algae!</a:t>
            </a:r>
          </a:p>
          <a:p>
            <a:pPr marL="630238" lvl="1" indent="-268288">
              <a:lnSpc>
                <a:spcPct val="100000"/>
              </a:lnSpc>
            </a:pPr>
            <a:r>
              <a:rPr lang="en-GB" sz="1600" dirty="0" smtClean="0"/>
              <a:t>A symbiosis that leads to high growth (i.e. Calcium carbonate</a:t>
            </a:r>
            <a:r>
              <a:rPr lang="en-GB" sz="1600" dirty="0"/>
              <a:t> </a:t>
            </a:r>
            <a:r>
              <a:rPr lang="en-GB" sz="1600" dirty="0" smtClean="0"/>
              <a:t>production).</a:t>
            </a:r>
          </a:p>
          <a:p>
            <a:pPr marL="715963" lvl="1"/>
            <a:r>
              <a:rPr lang="en-GB" sz="1600" dirty="0" smtClean="0"/>
              <a:t>Dependent </a:t>
            </a:r>
            <a:r>
              <a:rPr lang="en-GB" sz="1600" dirty="0"/>
              <a:t>on </a:t>
            </a:r>
            <a:r>
              <a:rPr lang="en-GB" sz="1600" dirty="0" smtClean="0"/>
              <a:t>light.</a:t>
            </a:r>
          </a:p>
          <a:p>
            <a:pPr marL="715963" lvl="1"/>
            <a:r>
              <a:rPr lang="en-GB" sz="1600" dirty="0" smtClean="0"/>
              <a:t>Clonal: extremely long lived.</a:t>
            </a:r>
            <a:endParaRPr lang="en-GB" sz="1600" dirty="0"/>
          </a:p>
        </p:txBody>
      </p:sp>
    </p:spTree>
    <p:extLst>
      <p:ext uri="{BB962C8B-B14F-4D97-AF65-F5344CB8AC3E}">
        <p14:creationId xmlns:p14="http://schemas.microsoft.com/office/powerpoint/2010/main" val="2038446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preferRelativeResize="0">
            <a:picLocks noGrp="1"/>
          </p:cNvPicPr>
          <p:nvPr>
            <p:ph type="pic" sz="quarter" idx="16"/>
          </p:nvPr>
        </p:nvPicPr>
        <p:blipFill rotWithShape="1">
          <a:blip r:embed="rId2" cstate="print">
            <a:extLst>
              <a:ext uri="{28A0092B-C50C-407E-A947-70E740481C1C}">
                <a14:useLocalDpi xmlns:a14="http://schemas.microsoft.com/office/drawing/2010/main" val="0"/>
              </a:ext>
            </a:extLst>
          </a:blip>
          <a:srcRect l="-223" t="-450" r="-223"/>
          <a:stretch/>
        </p:blipFill>
        <p:spPr>
          <a:xfrm>
            <a:off x="5905215" y="1267499"/>
            <a:ext cx="2892829" cy="2651760"/>
          </a:xfrm>
        </p:spPr>
      </p:pic>
      <p:sp>
        <p:nvSpPr>
          <p:cNvPr id="2" name="Titel 1"/>
          <p:cNvSpPr>
            <a:spLocks noGrp="1"/>
          </p:cNvSpPr>
          <p:nvPr>
            <p:ph type="title"/>
          </p:nvPr>
        </p:nvSpPr>
        <p:spPr>
          <a:xfrm>
            <a:off x="491643" y="172641"/>
            <a:ext cx="8442796" cy="971033"/>
          </a:xfrm>
        </p:spPr>
        <p:txBody>
          <a:bodyPr/>
          <a:lstStyle/>
          <a:p>
            <a:r>
              <a:rPr lang="en-GB" sz="2400" dirty="0" smtClean="0"/>
              <a:t>Concluding on the Status and Trends of the corals of the </a:t>
            </a:r>
            <a:r>
              <a:rPr lang="en-GB" sz="2400" dirty="0" err="1" smtClean="0"/>
              <a:t>Saba</a:t>
            </a:r>
            <a:r>
              <a:rPr lang="en-GB" sz="2400" dirty="0" smtClean="0"/>
              <a:t> Bank</a:t>
            </a:r>
            <a:endParaRPr lang="en-GB" sz="2400" dirty="0"/>
          </a:p>
        </p:txBody>
      </p:sp>
      <p:pic>
        <p:nvPicPr>
          <p:cNvPr id="4" name="Picture Placeholder 3"/>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a:stretch>
            <a:fillRect/>
          </a:stretch>
        </p:blipFill>
        <p:spPr>
          <a:xfrm>
            <a:off x="3204241" y="2220207"/>
            <a:ext cx="2844707" cy="2608263"/>
          </a:xfrm>
        </p:spPr>
      </p:pic>
      <p:pic>
        <p:nvPicPr>
          <p:cNvPr id="7" name="Picture Placeholder 6"/>
          <p:cNvPicPr preferRelativeResize="0">
            <a:picLocks noGrp="1"/>
          </p:cNvPicPr>
          <p:nvPr>
            <p:ph type="pic" sz="quarter" idx="15"/>
          </p:nvPr>
        </p:nvPicPr>
        <p:blipFill>
          <a:blip r:embed="rId4" cstate="print">
            <a:extLst>
              <a:ext uri="{28A0092B-C50C-407E-A947-70E740481C1C}">
                <a14:useLocalDpi xmlns:a14="http://schemas.microsoft.com/office/drawing/2010/main" val="0"/>
              </a:ext>
            </a:extLst>
          </a:blip>
          <a:stretch>
            <a:fillRect/>
          </a:stretch>
        </p:blipFill>
        <p:spPr>
          <a:xfrm>
            <a:off x="442205" y="1246171"/>
            <a:ext cx="2924084" cy="2593641"/>
          </a:xfrm>
        </p:spPr>
      </p:pic>
      <p:sp>
        <p:nvSpPr>
          <p:cNvPr id="8" name="TextBox 7"/>
          <p:cNvSpPr txBox="1"/>
          <p:nvPr/>
        </p:nvSpPr>
        <p:spPr>
          <a:xfrm>
            <a:off x="2938134" y="1143674"/>
            <a:ext cx="3453125" cy="1015663"/>
          </a:xfrm>
          <a:prstGeom prst="rect">
            <a:avLst/>
          </a:prstGeom>
          <a:noFill/>
        </p:spPr>
        <p:txBody>
          <a:bodyPr wrap="none" rtlCol="0">
            <a:spAutoFit/>
          </a:bodyPr>
          <a:lstStyle/>
          <a:p>
            <a:pPr algn="ctr">
              <a:lnSpc>
                <a:spcPts val="1800"/>
              </a:lnSpc>
            </a:pPr>
            <a:r>
              <a:rPr lang="en-GB" sz="1600" dirty="0" smtClean="0">
                <a:solidFill>
                  <a:schemeClr val="bg1"/>
                </a:solidFill>
                <a:latin typeface="Verdana" pitchFamily="34" charset="0"/>
              </a:rPr>
              <a:t>We need to</a:t>
            </a:r>
          </a:p>
          <a:p>
            <a:pPr algn="ctr">
              <a:lnSpc>
                <a:spcPts val="1800"/>
              </a:lnSpc>
            </a:pPr>
            <a:r>
              <a:rPr lang="en-GB" sz="1600" dirty="0" smtClean="0">
                <a:solidFill>
                  <a:schemeClr val="bg1"/>
                </a:solidFill>
                <a:latin typeface="Verdana" pitchFamily="34" charset="0"/>
              </a:rPr>
              <a:t>Improve resilience of </a:t>
            </a:r>
            <a:r>
              <a:rPr lang="en-GB" sz="1600" dirty="0" err="1" smtClean="0">
                <a:solidFill>
                  <a:schemeClr val="bg1"/>
                </a:solidFill>
                <a:latin typeface="Verdana" pitchFamily="34" charset="0"/>
              </a:rPr>
              <a:t>Saba</a:t>
            </a:r>
            <a:r>
              <a:rPr lang="en-GB" sz="1600" dirty="0" err="1">
                <a:solidFill>
                  <a:schemeClr val="bg1"/>
                </a:solidFill>
                <a:latin typeface="Verdana" pitchFamily="34" charset="0"/>
              </a:rPr>
              <a:t>b</a:t>
            </a:r>
            <a:r>
              <a:rPr lang="en-GB" sz="1600" dirty="0" err="1" smtClean="0">
                <a:solidFill>
                  <a:schemeClr val="bg1"/>
                </a:solidFill>
                <a:latin typeface="Verdana" pitchFamily="34" charset="0"/>
              </a:rPr>
              <a:t>ank</a:t>
            </a:r>
            <a:endParaRPr lang="en-GB" sz="1600" dirty="0" smtClean="0">
              <a:solidFill>
                <a:schemeClr val="bg1"/>
              </a:solidFill>
              <a:latin typeface="Verdana" pitchFamily="34" charset="0"/>
            </a:endParaRPr>
          </a:p>
          <a:p>
            <a:pPr algn="ctr">
              <a:lnSpc>
                <a:spcPts val="1800"/>
              </a:lnSpc>
            </a:pPr>
            <a:r>
              <a:rPr lang="en-GB" sz="1600" dirty="0" smtClean="0">
                <a:solidFill>
                  <a:schemeClr val="bg1"/>
                </a:solidFill>
                <a:latin typeface="Verdana" pitchFamily="34" charset="0"/>
              </a:rPr>
              <a:t>to cope with the effects of </a:t>
            </a:r>
          </a:p>
          <a:p>
            <a:pPr algn="ctr">
              <a:lnSpc>
                <a:spcPts val="1800"/>
              </a:lnSpc>
            </a:pPr>
            <a:r>
              <a:rPr lang="en-GB" sz="1600" dirty="0" smtClean="0">
                <a:solidFill>
                  <a:schemeClr val="bg1"/>
                </a:solidFill>
                <a:latin typeface="Verdana" pitchFamily="34" charset="0"/>
              </a:rPr>
              <a:t>Climate change.</a:t>
            </a:r>
          </a:p>
        </p:txBody>
      </p:sp>
      <p:sp>
        <p:nvSpPr>
          <p:cNvPr id="5" name="TextBox 4"/>
          <p:cNvSpPr txBox="1"/>
          <p:nvPr/>
        </p:nvSpPr>
        <p:spPr>
          <a:xfrm>
            <a:off x="828675" y="3829050"/>
            <a:ext cx="2118984" cy="302712"/>
          </a:xfrm>
          <a:prstGeom prst="rect">
            <a:avLst/>
          </a:prstGeom>
          <a:noFill/>
        </p:spPr>
        <p:txBody>
          <a:bodyPr wrap="square" rtlCol="0">
            <a:spAutoFit/>
          </a:bodyPr>
          <a:lstStyle/>
          <a:p>
            <a:pPr algn="ctr">
              <a:lnSpc>
                <a:spcPts val="1800"/>
              </a:lnSpc>
            </a:pPr>
            <a:r>
              <a:rPr lang="en-GB" sz="1400" dirty="0" smtClean="0">
                <a:solidFill>
                  <a:schemeClr val="bg1"/>
                </a:solidFill>
                <a:latin typeface="Verdana" pitchFamily="34" charset="0"/>
              </a:rPr>
              <a:t>Sustainable?</a:t>
            </a:r>
          </a:p>
        </p:txBody>
      </p:sp>
      <p:sp>
        <p:nvSpPr>
          <p:cNvPr id="11" name="TextBox 10"/>
          <p:cNvSpPr txBox="1"/>
          <p:nvPr/>
        </p:nvSpPr>
        <p:spPr>
          <a:xfrm>
            <a:off x="3533775" y="4817461"/>
            <a:ext cx="2118984" cy="302712"/>
          </a:xfrm>
          <a:prstGeom prst="rect">
            <a:avLst/>
          </a:prstGeom>
          <a:noFill/>
        </p:spPr>
        <p:txBody>
          <a:bodyPr wrap="square" rtlCol="0">
            <a:spAutoFit/>
          </a:bodyPr>
          <a:lstStyle/>
          <a:p>
            <a:pPr algn="ctr">
              <a:lnSpc>
                <a:spcPts val="1800"/>
              </a:lnSpc>
            </a:pPr>
            <a:r>
              <a:rPr lang="en-GB" sz="1400" dirty="0" smtClean="0">
                <a:solidFill>
                  <a:schemeClr val="bg1"/>
                </a:solidFill>
                <a:latin typeface="Verdana" pitchFamily="34" charset="0"/>
              </a:rPr>
              <a:t>Improving?</a:t>
            </a:r>
          </a:p>
        </p:txBody>
      </p:sp>
      <p:sp>
        <p:nvSpPr>
          <p:cNvPr id="13" name="TextBox 12"/>
          <p:cNvSpPr txBox="1"/>
          <p:nvPr/>
        </p:nvSpPr>
        <p:spPr>
          <a:xfrm>
            <a:off x="6355558" y="3980406"/>
            <a:ext cx="2118984" cy="302712"/>
          </a:xfrm>
          <a:prstGeom prst="rect">
            <a:avLst/>
          </a:prstGeom>
          <a:noFill/>
        </p:spPr>
        <p:txBody>
          <a:bodyPr wrap="square" rtlCol="0">
            <a:spAutoFit/>
          </a:bodyPr>
          <a:lstStyle/>
          <a:p>
            <a:pPr algn="ctr">
              <a:lnSpc>
                <a:spcPts val="1800"/>
              </a:lnSpc>
            </a:pPr>
            <a:r>
              <a:rPr lang="en-GB" sz="1400" dirty="0" smtClean="0">
                <a:solidFill>
                  <a:schemeClr val="bg1"/>
                </a:solidFill>
                <a:latin typeface="Verdana" pitchFamily="34" charset="0"/>
              </a:rPr>
              <a:t>Resilient enough?</a:t>
            </a:r>
          </a:p>
        </p:txBody>
      </p:sp>
    </p:spTree>
    <p:extLst>
      <p:ext uri="{BB962C8B-B14F-4D97-AF65-F5344CB8AC3E}">
        <p14:creationId xmlns:p14="http://schemas.microsoft.com/office/powerpoint/2010/main" val="2553150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93200" y="172641"/>
            <a:ext cx="3276000" cy="484584"/>
          </a:xfrm>
        </p:spPr>
        <p:txBody>
          <a:bodyPr/>
          <a:lstStyle/>
          <a:p>
            <a:r>
              <a:rPr lang="en-GB" dirty="0" smtClean="0"/>
              <a:t>Thank you</a:t>
            </a:r>
            <a:endParaRPr lang="en-GB" dirty="0"/>
          </a:p>
        </p:txBody>
      </p:sp>
      <p:sp>
        <p:nvSpPr>
          <p:cNvPr id="6" name="Tijdelijke aanduiding voor tekst 5"/>
          <p:cNvSpPr>
            <a:spLocks noGrp="1"/>
          </p:cNvSpPr>
          <p:nvPr>
            <p:ph type="body" sz="quarter" idx="17"/>
          </p:nvPr>
        </p:nvSpPr>
        <p:spPr>
          <a:xfrm>
            <a:off x="390525" y="730525"/>
            <a:ext cx="3381376" cy="3357563"/>
          </a:xfrm>
        </p:spPr>
        <p:txBody>
          <a:bodyPr/>
          <a:lstStyle/>
          <a:p>
            <a:pPr>
              <a:lnSpc>
                <a:spcPct val="100000"/>
              </a:lnSpc>
            </a:pPr>
            <a:r>
              <a:rPr lang="en-GB" sz="1400" dirty="0" smtClean="0"/>
              <a:t>Thanks to: Lisa Becking, Oscar Bos, </a:t>
            </a:r>
            <a:r>
              <a:rPr lang="en-GB" sz="1400" dirty="0" err="1" smtClean="0"/>
              <a:t>Mirthe</a:t>
            </a:r>
            <a:r>
              <a:rPr lang="en-GB" sz="1400" dirty="0" smtClean="0"/>
              <a:t> </a:t>
            </a:r>
            <a:r>
              <a:rPr lang="en-GB" sz="1400" dirty="0" err="1" smtClean="0"/>
              <a:t>Wiltink</a:t>
            </a:r>
            <a:r>
              <a:rPr lang="en-GB" sz="1400" dirty="0" smtClean="0"/>
              <a:t>, Jean Philippe </a:t>
            </a:r>
            <a:r>
              <a:rPr lang="en-GB" sz="1400" dirty="0" err="1" smtClean="0"/>
              <a:t>Marechal</a:t>
            </a:r>
            <a:r>
              <a:rPr lang="en-GB" sz="1400" dirty="0" smtClean="0"/>
              <a:t>, </a:t>
            </a:r>
            <a:r>
              <a:rPr lang="en-GB" sz="1400" dirty="0"/>
              <a:t>Kai Wulf, Fleur van </a:t>
            </a:r>
            <a:r>
              <a:rPr lang="en-GB" sz="1400" dirty="0" err="1"/>
              <a:t>Duyl</a:t>
            </a:r>
            <a:r>
              <a:rPr lang="en-GB" sz="1400" dirty="0"/>
              <a:t>, </a:t>
            </a:r>
            <a:r>
              <a:rPr lang="en-GB" sz="1400" dirty="0" smtClean="0"/>
              <a:t>Ingrid </a:t>
            </a:r>
            <a:r>
              <a:rPr lang="en-GB" sz="1400" dirty="0"/>
              <a:t>Van Beek, Paul </a:t>
            </a:r>
            <a:r>
              <a:rPr lang="en-GB" sz="1400" dirty="0" err="1"/>
              <a:t>Hoetjes</a:t>
            </a:r>
            <a:r>
              <a:rPr lang="en-GB" sz="1400" dirty="0"/>
              <a:t>, </a:t>
            </a:r>
            <a:r>
              <a:rPr lang="en-GB" sz="1400" dirty="0" err="1"/>
              <a:t>Tadzio</a:t>
            </a:r>
            <a:r>
              <a:rPr lang="en-GB" sz="1400" dirty="0"/>
              <a:t> </a:t>
            </a:r>
            <a:r>
              <a:rPr lang="en-GB" sz="1400" dirty="0" err="1"/>
              <a:t>Bervoets</a:t>
            </a:r>
            <a:r>
              <a:rPr lang="en-GB" sz="1400" dirty="0"/>
              <a:t>, Joe Phillipson, </a:t>
            </a:r>
            <a:r>
              <a:rPr lang="en-GB" sz="1400" dirty="0" smtClean="0"/>
              <a:t>Dahlia </a:t>
            </a:r>
            <a:r>
              <a:rPr lang="en-GB" sz="1400" dirty="0"/>
              <a:t>Hassel, Bert </a:t>
            </a:r>
            <a:r>
              <a:rPr lang="en-GB" sz="1400" dirty="0" err="1"/>
              <a:t>Hoeksema</a:t>
            </a:r>
            <a:r>
              <a:rPr lang="en-GB" sz="1400" dirty="0"/>
              <a:t>, </a:t>
            </a:r>
            <a:r>
              <a:rPr lang="en-GB" sz="1400" dirty="0" smtClean="0"/>
              <a:t>Franck </a:t>
            </a:r>
            <a:r>
              <a:rPr lang="en-GB" sz="1400" dirty="0" err="1" smtClean="0"/>
              <a:t>Mazeas</a:t>
            </a:r>
            <a:r>
              <a:rPr lang="en-GB" sz="1400" dirty="0" smtClean="0"/>
              <a:t>, Maggy Nugues, Ewan </a:t>
            </a:r>
            <a:r>
              <a:rPr lang="en-GB" sz="1400" dirty="0" err="1" smtClean="0"/>
              <a:t>Tregarot</a:t>
            </a:r>
            <a:r>
              <a:rPr lang="en-GB" sz="1400" dirty="0" smtClean="0"/>
              <a:t>, Marine </a:t>
            </a:r>
            <a:r>
              <a:rPr lang="en-GB" sz="1400" dirty="0" err="1" smtClean="0"/>
              <a:t>Fumaroli</a:t>
            </a:r>
            <a:r>
              <a:rPr lang="en-GB" sz="1400" dirty="0" smtClean="0"/>
              <a:t>, David </a:t>
            </a:r>
            <a:r>
              <a:rPr lang="en-GB" sz="1400" dirty="0" err="1" smtClean="0"/>
              <a:t>Vermaas</a:t>
            </a:r>
            <a:r>
              <a:rPr lang="en-GB" sz="1400" dirty="0"/>
              <a:t>, Hans </a:t>
            </a:r>
            <a:r>
              <a:rPr lang="en-GB" sz="1400" dirty="0" err="1"/>
              <a:t>Verdaat</a:t>
            </a:r>
            <a:r>
              <a:rPr lang="en-GB" sz="1400" dirty="0"/>
              <a:t>, Klaus </a:t>
            </a:r>
            <a:r>
              <a:rPr lang="en-GB" sz="1400" dirty="0" err="1"/>
              <a:t>Lucke</a:t>
            </a:r>
            <a:r>
              <a:rPr lang="en-GB" sz="1400" dirty="0"/>
              <a:t>, Steve Piontek, Steve Geelhoed</a:t>
            </a:r>
            <a:r>
              <a:rPr lang="en-GB" sz="1400" dirty="0" smtClean="0"/>
              <a:t>,</a:t>
            </a:r>
            <a:r>
              <a:rPr lang="en-GB" sz="1400" dirty="0"/>
              <a:t> David Stevens, </a:t>
            </a:r>
            <a:r>
              <a:rPr lang="en-GB" sz="1400" dirty="0" smtClean="0"/>
              <a:t> </a:t>
            </a:r>
            <a:r>
              <a:rPr lang="en-GB" sz="1400" b="1" dirty="0"/>
              <a:t>Royal </a:t>
            </a:r>
            <a:r>
              <a:rPr lang="en-GB" sz="1400" b="1" dirty="0" smtClean="0"/>
              <a:t>Dutch Navy, WWF, Ministry of Economic Affairs,</a:t>
            </a:r>
            <a:r>
              <a:rPr lang="en-GB" sz="1400" dirty="0" smtClean="0"/>
              <a:t> The different crews of the </a:t>
            </a:r>
            <a:r>
              <a:rPr lang="en-GB" sz="1400" b="1" dirty="0" smtClean="0"/>
              <a:t>Caribbean Explorer</a:t>
            </a:r>
            <a:r>
              <a:rPr lang="en-GB" sz="1400" dirty="0" smtClean="0"/>
              <a:t>, and many more.</a:t>
            </a:r>
          </a:p>
          <a:p>
            <a:pPr>
              <a:lnSpc>
                <a:spcPct val="100000"/>
              </a:lnSpc>
            </a:pPr>
            <a:endParaRPr lang="en-GB" sz="1400" dirty="0"/>
          </a:p>
        </p:txBody>
      </p:sp>
      <p:pic>
        <p:nvPicPr>
          <p:cNvPr id="5" name="Picture Placeholder 4"/>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21</a:t>
            </a:fld>
            <a:endParaRPr lang="en-GB" dirty="0"/>
          </a:p>
        </p:txBody>
      </p:sp>
      <p:pic>
        <p:nvPicPr>
          <p:cNvPr id="307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094" y="4519323"/>
            <a:ext cx="1537854" cy="5893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Erik\Imares\Texel\Projecten\2016\bo\Sababank\presentatie\logowwf.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500" y="4519323"/>
            <a:ext cx="592746" cy="589300"/>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4"/>
          <p:cNvSpPr txBox="1">
            <a:spLocks/>
          </p:cNvSpPr>
          <p:nvPr/>
        </p:nvSpPr>
        <p:spPr bwMode="black">
          <a:xfrm>
            <a:off x="6355558" y="4841567"/>
            <a:ext cx="2788442"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0000" bIns="45720" numCol="1" anchor="t" anchorCtr="0" compatLnSpc="1">
            <a:prstTxWarp prst="textNoShape">
              <a:avLst/>
            </a:prstTxWarp>
          </a:bodyPr>
          <a:lstStyle>
            <a:lvl1pPr marL="0" indent="0" algn="l" rtl="0" fontAlgn="base">
              <a:lnSpc>
                <a:spcPts val="2500"/>
              </a:lnSpc>
              <a:spcBef>
                <a:spcPts val="1200"/>
              </a:spcBef>
              <a:spcAft>
                <a:spcPct val="0"/>
              </a:spcAft>
              <a:buClr>
                <a:schemeClr val="bg2"/>
              </a:buClr>
              <a:buSzPct val="140000"/>
              <a:buFont typeface="Wingdings" pitchFamily="2" charset="2"/>
              <a:buNone/>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700" dirty="0" smtClean="0"/>
              <a:t>December 2016</a:t>
            </a:r>
            <a:endParaRPr lang="en-GB" sz="700" dirty="0"/>
          </a:p>
        </p:txBody>
      </p:sp>
      <p:pic>
        <p:nvPicPr>
          <p:cNvPr id="1026" name="Picture 2" descr="D:\Erik\Imares\Texel\Projecten\2016\RESCQ\logos\NFS-Logo_Blue1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3842" y="4253508"/>
            <a:ext cx="1669996" cy="7040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Erik\Imares\Texel\Projecten\2016\RESCQ\logos\scf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8200" y="4251325"/>
            <a:ext cx="719138" cy="701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rik\Imares\Texel\Projecten\2016\RESCQ\logos\stenapa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247" y="4257373"/>
            <a:ext cx="732394" cy="70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36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91642" y="172643"/>
            <a:ext cx="8442796" cy="522682"/>
          </a:xfrm>
        </p:spPr>
        <p:txBody>
          <a:bodyPr/>
          <a:lstStyle/>
          <a:p>
            <a:r>
              <a:rPr lang="en-GB" dirty="0" smtClean="0"/>
              <a:t>The importance of corals: Habitat builders</a:t>
            </a:r>
            <a:endParaRPr lang="en-GB" dirty="0"/>
          </a:p>
        </p:txBody>
      </p:sp>
      <p:sp>
        <p:nvSpPr>
          <p:cNvPr id="2" name="Tijdelijke aanduiding voor dianummer 1"/>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a:t>
            </a:fld>
            <a:endParaRPr lang="en-GB" dirty="0"/>
          </a:p>
        </p:txBody>
      </p:sp>
      <p:sp>
        <p:nvSpPr>
          <p:cNvPr id="5" name="Tijdelijke aanduiding voor tekst 4"/>
          <p:cNvSpPr>
            <a:spLocks noGrp="1"/>
          </p:cNvSpPr>
          <p:nvPr>
            <p:ph type="body" sz="quarter" idx="10"/>
          </p:nvPr>
        </p:nvSpPr>
        <p:spPr>
          <a:xfrm>
            <a:off x="5164651" y="981149"/>
            <a:ext cx="3912675" cy="3067200"/>
          </a:xfrm>
        </p:spPr>
        <p:txBody>
          <a:bodyPr/>
          <a:lstStyle/>
          <a:p>
            <a:pPr>
              <a:lnSpc>
                <a:spcPct val="100000"/>
              </a:lnSpc>
            </a:pPr>
            <a:r>
              <a:rPr lang="en-GB" sz="1800" dirty="0" smtClean="0"/>
              <a:t>Habitat builders</a:t>
            </a:r>
          </a:p>
          <a:p>
            <a:pPr lvl="1">
              <a:lnSpc>
                <a:spcPct val="100000"/>
              </a:lnSpc>
            </a:pPr>
            <a:r>
              <a:rPr lang="en-GB" sz="1800" dirty="0" smtClean="0"/>
              <a:t>The coral reef is a building and the coral its brick!</a:t>
            </a:r>
          </a:p>
          <a:p>
            <a:pPr>
              <a:lnSpc>
                <a:spcPct val="100000"/>
              </a:lnSpc>
            </a:pPr>
            <a:r>
              <a:rPr lang="en-GB" sz="1800" dirty="0" smtClean="0"/>
              <a:t>Living space and food for numerous fish, plants, invertebrates.</a:t>
            </a:r>
          </a:p>
          <a:p>
            <a:pPr>
              <a:lnSpc>
                <a:spcPct val="100000"/>
              </a:lnSpc>
            </a:pPr>
            <a:r>
              <a:rPr lang="en-GB" sz="1800" dirty="0" smtClean="0"/>
              <a:t>Highly complex with many feedback loops.</a:t>
            </a:r>
          </a:p>
          <a:p>
            <a:pPr>
              <a:lnSpc>
                <a:spcPct val="100000"/>
              </a:lnSpc>
            </a:pPr>
            <a:r>
              <a:rPr lang="en-GB" sz="1800" dirty="0" smtClean="0"/>
              <a:t>Highest biodiversity and productivity of any marine ecosystem.</a:t>
            </a:r>
          </a:p>
          <a:p>
            <a:pPr lvl="1">
              <a:lnSpc>
                <a:spcPct val="100000"/>
              </a:lnSpc>
            </a:pPr>
            <a:endParaRPr lang="en-GB"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6874"/>
            <a:ext cx="5235388" cy="3476625"/>
          </a:xfrm>
          <a:prstGeom prst="rect">
            <a:avLst/>
          </a:prstGeom>
        </p:spPr>
      </p:pic>
    </p:spTree>
    <p:extLst>
      <p:ext uri="{BB962C8B-B14F-4D97-AF65-F5344CB8AC3E}">
        <p14:creationId xmlns:p14="http://schemas.microsoft.com/office/powerpoint/2010/main" val="2367016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91642" y="172643"/>
            <a:ext cx="8442796" cy="1353086"/>
          </a:xfrm>
        </p:spPr>
        <p:txBody>
          <a:bodyPr/>
          <a:lstStyle/>
          <a:p>
            <a:r>
              <a:rPr lang="en-GB" dirty="0" smtClean="0"/>
              <a:t>The importance of corals: Services for humanity?</a:t>
            </a:r>
            <a:endParaRPr lang="en-GB" dirty="0"/>
          </a:p>
        </p:txBody>
      </p:sp>
      <p:sp>
        <p:nvSpPr>
          <p:cNvPr id="5" name="Tijdelijke aanduiding voor tekst 4"/>
          <p:cNvSpPr>
            <a:spLocks noGrp="1"/>
          </p:cNvSpPr>
          <p:nvPr>
            <p:ph type="body" sz="quarter" idx="10"/>
          </p:nvPr>
        </p:nvSpPr>
        <p:spPr>
          <a:xfrm>
            <a:off x="421200" y="1366912"/>
            <a:ext cx="8521188" cy="3067200"/>
          </a:xfrm>
        </p:spPr>
        <p:txBody>
          <a:bodyPr/>
          <a:lstStyle/>
          <a:p>
            <a:r>
              <a:rPr lang="en-GB" sz="1800" dirty="0" smtClean="0"/>
              <a:t>Providing food for many subsistence fishermen and their families as well as commercial fishermen (primary and secondary production).</a:t>
            </a:r>
          </a:p>
          <a:p>
            <a:r>
              <a:rPr lang="en-GB" sz="1800" dirty="0" smtClean="0"/>
              <a:t>Important </a:t>
            </a:r>
            <a:r>
              <a:rPr lang="en-GB" sz="1800" dirty="0"/>
              <a:t>for </a:t>
            </a:r>
            <a:r>
              <a:rPr lang="en-GB" sz="1800" dirty="0" smtClean="0"/>
              <a:t>tourism (aesthetic values, cultural services).</a:t>
            </a:r>
            <a:endParaRPr lang="en-GB" sz="1800" dirty="0"/>
          </a:p>
          <a:p>
            <a:r>
              <a:rPr lang="en-GB" sz="1800" dirty="0" smtClean="0"/>
              <a:t>Important </a:t>
            </a:r>
            <a:r>
              <a:rPr lang="en-GB" sz="1800" dirty="0"/>
              <a:t>for coastal </a:t>
            </a:r>
            <a:r>
              <a:rPr lang="en-GB" sz="1800" dirty="0" smtClean="0"/>
              <a:t>protection (regulating against extreme environmental conditions).</a:t>
            </a:r>
            <a:endParaRPr lang="en-GB" sz="1800" dirty="0"/>
          </a:p>
          <a:p>
            <a:r>
              <a:rPr lang="en-GB" sz="1800" dirty="0" smtClean="0"/>
              <a:t>Important for (undiscovered) medicines/maintenance of biodiversity/genetic resources.</a:t>
            </a:r>
          </a:p>
          <a:p>
            <a:r>
              <a:rPr lang="en-GB" sz="1800" dirty="0" smtClean="0"/>
              <a:t>Important for sand production (e.g. building material).</a:t>
            </a:r>
          </a:p>
          <a:p>
            <a:endParaRPr lang="en-GB" sz="1800" dirty="0"/>
          </a:p>
        </p:txBody>
      </p:sp>
      <p:sp>
        <p:nvSpPr>
          <p:cNvPr id="2" name="Tijdelijke aanduiding voor dianummer 1"/>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a:t>
            </a:fld>
            <a:endParaRPr lang="en-GB" dirty="0"/>
          </a:p>
        </p:txBody>
      </p:sp>
    </p:spTree>
    <p:extLst>
      <p:ext uri="{BB962C8B-B14F-4D97-AF65-F5344CB8AC3E}">
        <p14:creationId xmlns:p14="http://schemas.microsoft.com/office/powerpoint/2010/main" val="2038446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9152" y="1486894"/>
            <a:ext cx="4381278" cy="3627834"/>
            <a:chOff x="4607147" y="1030288"/>
            <a:chExt cx="4381278" cy="4837112"/>
          </a:xfrm>
        </p:grpSpPr>
        <p:pic>
          <p:nvPicPr>
            <p:cNvPr id="6" name="Picture 5" descr="C:\Users\meest004\Downloads\kustzones_benedenw_n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07147" y="1030288"/>
              <a:ext cx="4381278"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156424" y="3079512"/>
              <a:ext cx="12827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t>71.198km</a:t>
              </a:r>
              <a:r>
                <a:rPr lang="en-GB" baseline="30000" dirty="0"/>
                <a:t>2</a:t>
              </a:r>
              <a:endParaRPr lang="en-GB" dirty="0"/>
            </a:p>
          </p:txBody>
        </p:sp>
      </p:grpSp>
      <p:grpSp>
        <p:nvGrpSpPr>
          <p:cNvPr id="8" name="Group 7"/>
          <p:cNvGrpSpPr/>
          <p:nvPr/>
        </p:nvGrpSpPr>
        <p:grpSpPr>
          <a:xfrm>
            <a:off x="4486052" y="1508964"/>
            <a:ext cx="4581748" cy="3590347"/>
            <a:chOff x="0" y="1080271"/>
            <a:chExt cx="4581748" cy="4787129"/>
          </a:xfrm>
        </p:grpSpPr>
        <p:pic>
          <p:nvPicPr>
            <p:cNvPr id="9" name="Picture 4" descr="C:\Users\meest004\Downloads\kustzones_bovenw_nl (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080271"/>
              <a:ext cx="4581748" cy="478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1447800" y="4096265"/>
              <a:ext cx="12827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t>21.803km</a:t>
              </a:r>
              <a:r>
                <a:rPr lang="en-GB" baseline="30000" dirty="0"/>
                <a:t>2</a:t>
              </a:r>
              <a:endParaRPr lang="en-GB" dirty="0"/>
            </a:p>
          </p:txBody>
        </p:sp>
      </p:grpSp>
      <p:sp>
        <p:nvSpPr>
          <p:cNvPr id="2" name="Title 1"/>
          <p:cNvSpPr>
            <a:spLocks noGrp="1"/>
          </p:cNvSpPr>
          <p:nvPr>
            <p:ph type="title"/>
          </p:nvPr>
        </p:nvSpPr>
        <p:spPr>
          <a:xfrm>
            <a:off x="491642" y="339226"/>
            <a:ext cx="8442796" cy="629840"/>
          </a:xfrm>
        </p:spPr>
        <p:txBody>
          <a:bodyPr>
            <a:normAutofit fontScale="90000"/>
          </a:bodyPr>
          <a:lstStyle/>
          <a:p>
            <a:r>
              <a:rPr lang="en-GB" dirty="0" smtClean="0"/>
              <a:t>Exclusive Economic Zone (EEZ)Dutch Caribbean</a:t>
            </a:r>
            <a:br>
              <a:rPr lang="en-GB" dirty="0" smtClean="0"/>
            </a:br>
            <a:endParaRPr lang="en-GB" dirty="0"/>
          </a:p>
        </p:txBody>
      </p:sp>
      <p:sp>
        <p:nvSpPr>
          <p:cNvPr id="13" name="Freeform 12"/>
          <p:cNvSpPr/>
          <p:nvPr/>
        </p:nvSpPr>
        <p:spPr>
          <a:xfrm>
            <a:off x="6343650" y="3004668"/>
            <a:ext cx="1141301" cy="691033"/>
          </a:xfrm>
          <a:custGeom>
            <a:avLst/>
            <a:gdLst>
              <a:gd name="connsiteX0" fmla="*/ 31750 w 2946400"/>
              <a:gd name="connsiteY0" fmla="*/ 1371600 h 2660650"/>
              <a:gd name="connsiteX1" fmla="*/ 120650 w 2946400"/>
              <a:gd name="connsiteY1" fmla="*/ 1327150 h 2660650"/>
              <a:gd name="connsiteX2" fmla="*/ 412750 w 2946400"/>
              <a:gd name="connsiteY2" fmla="*/ 1390650 h 2660650"/>
              <a:gd name="connsiteX3" fmla="*/ 508000 w 2946400"/>
              <a:gd name="connsiteY3" fmla="*/ 1504950 h 2660650"/>
              <a:gd name="connsiteX4" fmla="*/ 939800 w 2946400"/>
              <a:gd name="connsiteY4" fmla="*/ 1339850 h 2660650"/>
              <a:gd name="connsiteX5" fmla="*/ 1371600 w 2946400"/>
              <a:gd name="connsiteY5" fmla="*/ 971550 h 2660650"/>
              <a:gd name="connsiteX6" fmla="*/ 1727200 w 2946400"/>
              <a:gd name="connsiteY6" fmla="*/ 704850 h 2660650"/>
              <a:gd name="connsiteX7" fmla="*/ 1936750 w 2946400"/>
              <a:gd name="connsiteY7" fmla="*/ 558800 h 2660650"/>
              <a:gd name="connsiteX8" fmla="*/ 1562100 w 2946400"/>
              <a:gd name="connsiteY8" fmla="*/ 273050 h 2660650"/>
              <a:gd name="connsiteX9" fmla="*/ 1416050 w 2946400"/>
              <a:gd name="connsiteY9" fmla="*/ 0 h 2660650"/>
              <a:gd name="connsiteX10" fmla="*/ 1644650 w 2946400"/>
              <a:gd name="connsiteY10" fmla="*/ 6350 h 2660650"/>
              <a:gd name="connsiteX11" fmla="*/ 1987550 w 2946400"/>
              <a:gd name="connsiteY11" fmla="*/ 381000 h 2660650"/>
              <a:gd name="connsiteX12" fmla="*/ 2266950 w 2946400"/>
              <a:gd name="connsiteY12" fmla="*/ 450850 h 2660650"/>
              <a:gd name="connsiteX13" fmla="*/ 2476500 w 2946400"/>
              <a:gd name="connsiteY13" fmla="*/ 768350 h 2660650"/>
              <a:gd name="connsiteX14" fmla="*/ 2705100 w 2946400"/>
              <a:gd name="connsiteY14" fmla="*/ 1111250 h 2660650"/>
              <a:gd name="connsiteX15" fmla="*/ 2933700 w 2946400"/>
              <a:gd name="connsiteY15" fmla="*/ 1104900 h 2660650"/>
              <a:gd name="connsiteX16" fmla="*/ 2946400 w 2946400"/>
              <a:gd name="connsiteY16" fmla="*/ 1187450 h 2660650"/>
              <a:gd name="connsiteX17" fmla="*/ 2755900 w 2946400"/>
              <a:gd name="connsiteY17" fmla="*/ 1257300 h 2660650"/>
              <a:gd name="connsiteX18" fmla="*/ 2901950 w 2946400"/>
              <a:gd name="connsiteY18" fmla="*/ 1638300 h 2660650"/>
              <a:gd name="connsiteX19" fmla="*/ 2762250 w 2946400"/>
              <a:gd name="connsiteY19" fmla="*/ 1816100 h 2660650"/>
              <a:gd name="connsiteX20" fmla="*/ 2622550 w 2946400"/>
              <a:gd name="connsiteY20" fmla="*/ 2114550 h 2660650"/>
              <a:gd name="connsiteX21" fmla="*/ 2603500 w 2946400"/>
              <a:gd name="connsiteY21" fmla="*/ 2324100 h 2660650"/>
              <a:gd name="connsiteX22" fmla="*/ 2349500 w 2946400"/>
              <a:gd name="connsiteY22" fmla="*/ 2286000 h 2660650"/>
              <a:gd name="connsiteX23" fmla="*/ 2171700 w 2946400"/>
              <a:gd name="connsiteY23" fmla="*/ 2362200 h 2660650"/>
              <a:gd name="connsiteX24" fmla="*/ 2032000 w 2946400"/>
              <a:gd name="connsiteY24" fmla="*/ 2298700 h 2660650"/>
              <a:gd name="connsiteX25" fmla="*/ 1784350 w 2946400"/>
              <a:gd name="connsiteY25" fmla="*/ 2476500 h 2660650"/>
              <a:gd name="connsiteX26" fmla="*/ 1638300 w 2946400"/>
              <a:gd name="connsiteY26" fmla="*/ 2476500 h 2660650"/>
              <a:gd name="connsiteX27" fmla="*/ 1549400 w 2946400"/>
              <a:gd name="connsiteY27" fmla="*/ 2343150 h 2660650"/>
              <a:gd name="connsiteX28" fmla="*/ 1403350 w 2946400"/>
              <a:gd name="connsiteY28" fmla="*/ 2343150 h 2660650"/>
              <a:gd name="connsiteX29" fmla="*/ 1174750 w 2946400"/>
              <a:gd name="connsiteY29" fmla="*/ 2317750 h 2660650"/>
              <a:gd name="connsiteX30" fmla="*/ 1079500 w 2946400"/>
              <a:gd name="connsiteY30" fmla="*/ 2520950 h 2660650"/>
              <a:gd name="connsiteX31" fmla="*/ 742950 w 2946400"/>
              <a:gd name="connsiteY31" fmla="*/ 2660650 h 2660650"/>
              <a:gd name="connsiteX32" fmla="*/ 577850 w 2946400"/>
              <a:gd name="connsiteY32" fmla="*/ 2641600 h 2660650"/>
              <a:gd name="connsiteX33" fmla="*/ 527050 w 2946400"/>
              <a:gd name="connsiteY33" fmla="*/ 2520950 h 2660650"/>
              <a:gd name="connsiteX34" fmla="*/ 552450 w 2946400"/>
              <a:gd name="connsiteY34" fmla="*/ 2349500 h 2660650"/>
              <a:gd name="connsiteX35" fmla="*/ 412750 w 2946400"/>
              <a:gd name="connsiteY35" fmla="*/ 2298700 h 2660650"/>
              <a:gd name="connsiteX36" fmla="*/ 368300 w 2946400"/>
              <a:gd name="connsiteY36" fmla="*/ 2222500 h 2660650"/>
              <a:gd name="connsiteX37" fmla="*/ 317500 w 2946400"/>
              <a:gd name="connsiteY37" fmla="*/ 2089150 h 2660650"/>
              <a:gd name="connsiteX38" fmla="*/ 190500 w 2946400"/>
              <a:gd name="connsiteY38" fmla="*/ 1968500 h 2660650"/>
              <a:gd name="connsiteX39" fmla="*/ 19050 w 2946400"/>
              <a:gd name="connsiteY39" fmla="*/ 1911350 h 2660650"/>
              <a:gd name="connsiteX40" fmla="*/ 88900 w 2946400"/>
              <a:gd name="connsiteY40" fmla="*/ 1689100 h 2660650"/>
              <a:gd name="connsiteX41" fmla="*/ 0 w 2946400"/>
              <a:gd name="connsiteY41" fmla="*/ 1428750 h 2660650"/>
              <a:gd name="connsiteX42" fmla="*/ 69850 w 2946400"/>
              <a:gd name="connsiteY42" fmla="*/ 1327150 h 266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46400" h="2660650">
                <a:moveTo>
                  <a:pt x="31750" y="1371600"/>
                </a:moveTo>
                <a:lnTo>
                  <a:pt x="120650" y="1327150"/>
                </a:lnTo>
                <a:lnTo>
                  <a:pt x="412750" y="1390650"/>
                </a:lnTo>
                <a:lnTo>
                  <a:pt x="508000" y="1504950"/>
                </a:lnTo>
                <a:lnTo>
                  <a:pt x="939800" y="1339850"/>
                </a:lnTo>
                <a:lnTo>
                  <a:pt x="1371600" y="971550"/>
                </a:lnTo>
                <a:lnTo>
                  <a:pt x="1727200" y="704850"/>
                </a:lnTo>
                <a:lnTo>
                  <a:pt x="1936750" y="558800"/>
                </a:lnTo>
                <a:lnTo>
                  <a:pt x="1562100" y="273050"/>
                </a:lnTo>
                <a:lnTo>
                  <a:pt x="1416050" y="0"/>
                </a:lnTo>
                <a:lnTo>
                  <a:pt x="1644650" y="6350"/>
                </a:lnTo>
                <a:lnTo>
                  <a:pt x="1987550" y="381000"/>
                </a:lnTo>
                <a:lnTo>
                  <a:pt x="2266950" y="450850"/>
                </a:lnTo>
                <a:lnTo>
                  <a:pt x="2476500" y="768350"/>
                </a:lnTo>
                <a:lnTo>
                  <a:pt x="2705100" y="1111250"/>
                </a:lnTo>
                <a:lnTo>
                  <a:pt x="2933700" y="1104900"/>
                </a:lnTo>
                <a:lnTo>
                  <a:pt x="2946400" y="1187450"/>
                </a:lnTo>
                <a:lnTo>
                  <a:pt x="2755900" y="1257300"/>
                </a:lnTo>
                <a:lnTo>
                  <a:pt x="2901950" y="1638300"/>
                </a:lnTo>
                <a:lnTo>
                  <a:pt x="2762250" y="1816100"/>
                </a:lnTo>
                <a:lnTo>
                  <a:pt x="2622550" y="2114550"/>
                </a:lnTo>
                <a:lnTo>
                  <a:pt x="2603500" y="2324100"/>
                </a:lnTo>
                <a:lnTo>
                  <a:pt x="2349500" y="2286000"/>
                </a:lnTo>
                <a:lnTo>
                  <a:pt x="2171700" y="2362200"/>
                </a:lnTo>
                <a:lnTo>
                  <a:pt x="2032000" y="2298700"/>
                </a:lnTo>
                <a:lnTo>
                  <a:pt x="1784350" y="2476500"/>
                </a:lnTo>
                <a:lnTo>
                  <a:pt x="1638300" y="2476500"/>
                </a:lnTo>
                <a:lnTo>
                  <a:pt x="1549400" y="2343150"/>
                </a:lnTo>
                <a:lnTo>
                  <a:pt x="1403350" y="2343150"/>
                </a:lnTo>
                <a:lnTo>
                  <a:pt x="1174750" y="2317750"/>
                </a:lnTo>
                <a:lnTo>
                  <a:pt x="1079500" y="2520950"/>
                </a:lnTo>
                <a:lnTo>
                  <a:pt x="742950" y="2660650"/>
                </a:lnTo>
                <a:lnTo>
                  <a:pt x="577850" y="2641600"/>
                </a:lnTo>
                <a:lnTo>
                  <a:pt x="527050" y="2520950"/>
                </a:lnTo>
                <a:lnTo>
                  <a:pt x="552450" y="2349500"/>
                </a:lnTo>
                <a:lnTo>
                  <a:pt x="412750" y="2298700"/>
                </a:lnTo>
                <a:lnTo>
                  <a:pt x="368300" y="2222500"/>
                </a:lnTo>
                <a:lnTo>
                  <a:pt x="317500" y="2089150"/>
                </a:lnTo>
                <a:lnTo>
                  <a:pt x="190500" y="1968500"/>
                </a:lnTo>
                <a:lnTo>
                  <a:pt x="19050" y="1911350"/>
                </a:lnTo>
                <a:lnTo>
                  <a:pt x="88900" y="1689100"/>
                </a:lnTo>
                <a:lnTo>
                  <a:pt x="0" y="1428750"/>
                </a:lnTo>
                <a:lnTo>
                  <a:pt x="69850" y="132715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383452765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380109" y="133350"/>
            <a:ext cx="5763891"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1642" y="172642"/>
            <a:ext cx="8442796" cy="840125"/>
          </a:xfrm>
        </p:spPr>
        <p:txBody>
          <a:bodyPr/>
          <a:lstStyle/>
          <a:p>
            <a:r>
              <a:rPr lang="en-GB" dirty="0" smtClean="0"/>
              <a:t>The size of the </a:t>
            </a:r>
            <a:r>
              <a:rPr lang="en-GB" dirty="0" err="1" smtClean="0"/>
              <a:t>Saba</a:t>
            </a:r>
            <a:r>
              <a:rPr lang="en-GB" dirty="0" smtClean="0"/>
              <a:t> Bank</a:t>
            </a:r>
            <a:endParaRPr lang="en-GB" dirty="0"/>
          </a:p>
        </p:txBody>
      </p:sp>
      <p:sp>
        <p:nvSpPr>
          <p:cNvPr id="3" name="Text Placeholder 2"/>
          <p:cNvSpPr>
            <a:spLocks noGrp="1"/>
          </p:cNvSpPr>
          <p:nvPr>
            <p:ph type="body" sz="quarter" idx="10"/>
          </p:nvPr>
        </p:nvSpPr>
        <p:spPr>
          <a:xfrm>
            <a:off x="421200" y="1376437"/>
            <a:ext cx="3798375" cy="3067200"/>
          </a:xfrm>
        </p:spPr>
        <p:txBody>
          <a:bodyPr/>
          <a:lstStyle/>
          <a:p>
            <a:r>
              <a:rPr lang="en-GB" sz="2000" dirty="0" smtClean="0"/>
              <a:t>Compared to the Netherlands</a:t>
            </a:r>
            <a:endParaRPr lang="en-GB" sz="2000"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6</a:t>
            </a:fld>
            <a:endParaRPr lang="en-GB" dirty="0"/>
          </a:p>
        </p:txBody>
      </p:sp>
    </p:spTree>
    <p:extLst>
      <p:ext uri="{BB962C8B-B14F-4D97-AF65-F5344CB8AC3E}">
        <p14:creationId xmlns:p14="http://schemas.microsoft.com/office/powerpoint/2010/main" val="1875687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575"/>
            <a:ext cx="9144000" cy="5114925"/>
          </a:xfrm>
          <a:prstGeom prst="rect">
            <a:avLst/>
          </a:prstGeom>
        </p:spPr>
      </p:pic>
      <p:sp>
        <p:nvSpPr>
          <p:cNvPr id="8" name="Text Placeholder 2"/>
          <p:cNvSpPr>
            <a:spLocks noGrp="1"/>
          </p:cNvSpPr>
          <p:nvPr>
            <p:ph type="body" sz="quarter" idx="10"/>
          </p:nvPr>
        </p:nvSpPr>
        <p:spPr>
          <a:xfrm>
            <a:off x="5183166" y="2586037"/>
            <a:ext cx="3798375" cy="2413445"/>
          </a:xfrm>
        </p:spPr>
        <p:txBody>
          <a:bodyPr/>
          <a:lstStyle/>
          <a:p>
            <a:r>
              <a:rPr lang="en-GB" sz="2000" dirty="0" smtClean="0"/>
              <a:t>2200km</a:t>
            </a:r>
            <a:r>
              <a:rPr lang="en-GB" sz="2000" baseline="30000" dirty="0" smtClean="0"/>
              <a:t>2</a:t>
            </a:r>
          </a:p>
          <a:p>
            <a:r>
              <a:rPr lang="en-GB" sz="2000" dirty="0" smtClean="0"/>
              <a:t>Surrounding seafloor is down to 1000m deep!</a:t>
            </a:r>
          </a:p>
          <a:p>
            <a:r>
              <a:rPr lang="en-GB" sz="2000" dirty="0" smtClean="0"/>
              <a:t>The </a:t>
            </a:r>
            <a:r>
              <a:rPr lang="en-GB" sz="2000" dirty="0" err="1" smtClean="0"/>
              <a:t>Sababank</a:t>
            </a:r>
            <a:r>
              <a:rPr lang="en-GB" sz="2000" dirty="0" smtClean="0"/>
              <a:t> is a very big mountain with a flat top.</a:t>
            </a:r>
            <a:endParaRPr lang="en-GB" sz="2000" dirty="0"/>
          </a:p>
        </p:txBody>
      </p:sp>
      <p:grpSp>
        <p:nvGrpSpPr>
          <p:cNvPr id="5" name="Group 4"/>
          <p:cNvGrpSpPr/>
          <p:nvPr/>
        </p:nvGrpSpPr>
        <p:grpSpPr>
          <a:xfrm>
            <a:off x="1842284" y="835473"/>
            <a:ext cx="6901132" cy="4097882"/>
            <a:chOff x="327804" y="890342"/>
            <a:chExt cx="6901132" cy="4097882"/>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38" r="26981" b="16880"/>
            <a:stretch/>
          </p:blipFill>
          <p:spPr bwMode="auto">
            <a:xfrm>
              <a:off x="327804" y="890342"/>
              <a:ext cx="6901132" cy="409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07665" y="4681433"/>
              <a:ext cx="1596912" cy="293350"/>
            </a:xfrm>
            <a:prstGeom prst="rect">
              <a:avLst/>
            </a:prstGeom>
            <a:noFill/>
          </p:spPr>
          <p:txBody>
            <a:bodyPr wrap="none" rtlCol="0">
              <a:spAutoFit/>
            </a:bodyPr>
            <a:lstStyle/>
            <a:p>
              <a:pPr>
                <a:lnSpc>
                  <a:spcPts val="1800"/>
                </a:lnSpc>
              </a:pPr>
              <a:r>
                <a:rPr lang="en-GB" sz="1050" i="1" dirty="0" smtClean="0">
                  <a:solidFill>
                    <a:schemeClr val="bg1"/>
                  </a:solidFill>
                  <a:latin typeface="Verdana" pitchFamily="34" charset="0"/>
                </a:rPr>
                <a:t>Courtesy Royal Navy</a:t>
              </a:r>
            </a:p>
          </p:txBody>
        </p:sp>
      </p:grpSp>
      <p:sp>
        <p:nvSpPr>
          <p:cNvPr id="2" name="Title 1"/>
          <p:cNvSpPr>
            <a:spLocks noGrp="1"/>
          </p:cNvSpPr>
          <p:nvPr>
            <p:ph type="title"/>
          </p:nvPr>
        </p:nvSpPr>
        <p:spPr>
          <a:xfrm>
            <a:off x="491642" y="172642"/>
            <a:ext cx="8442796" cy="791650"/>
          </a:xfrm>
        </p:spPr>
        <p:txBody>
          <a:bodyPr/>
          <a:lstStyle/>
          <a:p>
            <a:r>
              <a:rPr lang="en-GB" dirty="0" smtClean="0"/>
              <a:t>Bathymetry</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7</a:t>
            </a:fld>
            <a:endParaRPr lang="en-GB" dirty="0"/>
          </a:p>
        </p:txBody>
      </p:sp>
    </p:spTree>
    <p:extLst>
      <p:ext uri="{BB962C8B-B14F-4D97-AF65-F5344CB8AC3E}">
        <p14:creationId xmlns:p14="http://schemas.microsoft.com/office/powerpoint/2010/main" val="23570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72642"/>
            <a:ext cx="8442796" cy="484583"/>
          </a:xfrm>
        </p:spPr>
        <p:txBody>
          <a:bodyPr/>
          <a:lstStyle/>
          <a:p>
            <a:r>
              <a:rPr lang="en-GB" dirty="0" err="1" smtClean="0"/>
              <a:t>Saba</a:t>
            </a:r>
            <a:r>
              <a:rPr lang="en-GB" dirty="0" smtClean="0"/>
              <a:t> Bank expeditions </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8</a:t>
            </a:fld>
            <a:endParaRPr lang="en-GB" dirty="0"/>
          </a:p>
        </p:txBody>
      </p:sp>
      <p:sp>
        <p:nvSpPr>
          <p:cNvPr id="3" name="Text Placeholder 2"/>
          <p:cNvSpPr>
            <a:spLocks noGrp="1"/>
          </p:cNvSpPr>
          <p:nvPr>
            <p:ph type="body" sz="quarter" idx="10"/>
          </p:nvPr>
        </p:nvSpPr>
        <p:spPr>
          <a:xfrm>
            <a:off x="421200" y="847925"/>
            <a:ext cx="8521188" cy="3067200"/>
          </a:xfrm>
        </p:spPr>
        <p:txBody>
          <a:bodyPr/>
          <a:lstStyle/>
          <a:p>
            <a:pPr>
              <a:lnSpc>
                <a:spcPct val="100000"/>
              </a:lnSpc>
            </a:pPr>
            <a:r>
              <a:rPr lang="en-GB" sz="1600" dirty="0" smtClean="0"/>
              <a:t>Now surveyed:</a:t>
            </a:r>
          </a:p>
          <a:p>
            <a:pPr lvl="1">
              <a:lnSpc>
                <a:spcPct val="100000"/>
              </a:lnSpc>
            </a:pPr>
            <a:r>
              <a:rPr lang="en-GB" sz="1600" dirty="0" smtClean="0"/>
              <a:t>1977, 25 diving stations (Van der Land)</a:t>
            </a:r>
          </a:p>
          <a:p>
            <a:pPr lvl="1">
              <a:lnSpc>
                <a:spcPct val="100000"/>
              </a:lnSpc>
            </a:pPr>
            <a:r>
              <a:rPr lang="en-GB" sz="1600" dirty="0" smtClean="0"/>
              <a:t>1996, 7 dive locations (Meesters)</a:t>
            </a:r>
          </a:p>
          <a:p>
            <a:pPr lvl="1">
              <a:lnSpc>
                <a:spcPct val="100000"/>
              </a:lnSpc>
            </a:pPr>
            <a:r>
              <a:rPr lang="en-GB" sz="1600" dirty="0" smtClean="0"/>
              <a:t>1999, 3 dive sites (</a:t>
            </a:r>
            <a:r>
              <a:rPr lang="en-GB" sz="1600" dirty="0" err="1" smtClean="0"/>
              <a:t>Klomp</a:t>
            </a:r>
            <a:r>
              <a:rPr lang="en-GB" sz="1600" dirty="0" smtClean="0"/>
              <a:t> &amp; Kooistra)</a:t>
            </a:r>
          </a:p>
          <a:p>
            <a:pPr lvl="1">
              <a:lnSpc>
                <a:spcPct val="100000"/>
              </a:lnSpc>
            </a:pPr>
            <a:r>
              <a:rPr lang="en-GB" sz="1600" dirty="0" smtClean="0"/>
              <a:t>2006, 17 dive sites (Conservation International)</a:t>
            </a:r>
          </a:p>
          <a:p>
            <a:pPr lvl="1">
              <a:lnSpc>
                <a:spcPct val="100000"/>
              </a:lnSpc>
            </a:pPr>
            <a:r>
              <a:rPr lang="en-GB" sz="1600" dirty="0" smtClean="0"/>
              <a:t>2010, 200 video drops (CARIPES)</a:t>
            </a:r>
          </a:p>
          <a:p>
            <a:pPr lvl="1">
              <a:lnSpc>
                <a:spcPct val="100000"/>
              </a:lnSpc>
            </a:pPr>
            <a:r>
              <a:rPr lang="en-GB" sz="1600" dirty="0" smtClean="0"/>
              <a:t>2011, 10 sites, app. 1500m (IMARES)</a:t>
            </a:r>
          </a:p>
          <a:p>
            <a:pPr lvl="1">
              <a:lnSpc>
                <a:spcPct val="100000"/>
              </a:lnSpc>
            </a:pPr>
            <a:r>
              <a:rPr lang="en-GB" sz="1600" dirty="0" smtClean="0"/>
              <a:t>2013, 11 sites, app. 1650m (IMARES)</a:t>
            </a:r>
          </a:p>
          <a:p>
            <a:pPr lvl="1">
              <a:lnSpc>
                <a:spcPct val="100000"/>
              </a:lnSpc>
            </a:pPr>
            <a:r>
              <a:rPr lang="en-GB" sz="1600" dirty="0" smtClean="0"/>
              <a:t>2015</a:t>
            </a:r>
            <a:r>
              <a:rPr lang="en-GB" sz="1600" dirty="0"/>
              <a:t>, </a:t>
            </a:r>
            <a:r>
              <a:rPr lang="en-GB" sz="1600" dirty="0" smtClean="0"/>
              <a:t>11 </a:t>
            </a:r>
            <a:r>
              <a:rPr lang="en-GB" sz="1600" dirty="0"/>
              <a:t>sites, app. </a:t>
            </a:r>
            <a:r>
              <a:rPr lang="en-GB" sz="1600" dirty="0" smtClean="0"/>
              <a:t>1650m (IMARES)</a:t>
            </a:r>
          </a:p>
          <a:p>
            <a:pPr lvl="1">
              <a:lnSpc>
                <a:spcPct val="100000"/>
              </a:lnSpc>
            </a:pPr>
            <a:r>
              <a:rPr lang="en-GB" sz="1600" dirty="0" smtClean="0"/>
              <a:t>2016, 30 sites, app. 20.000m (NIOZ)</a:t>
            </a:r>
            <a:endParaRPr lang="en-GB" sz="1600" dirty="0"/>
          </a:p>
        </p:txBody>
      </p:sp>
    </p:spTree>
    <p:extLst>
      <p:ext uri="{BB962C8B-B14F-4D97-AF65-F5344CB8AC3E}">
        <p14:creationId xmlns:p14="http://schemas.microsoft.com/office/powerpoint/2010/main" val="30425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6" end="6"/>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3">
                                            <p:txEl>
                                              <p:pRg st="7" end="7"/>
                                            </p:txEl>
                                          </p:spTgt>
                                        </p:tgtEl>
                                        <p:attrNameLst>
                                          <p:attrName>style.fontWeight</p:attrName>
                                        </p:attrNameLst>
                                      </p:cBhvr>
                                      <p:to>
                                        <p:strVal val="bold"/>
                                      </p:to>
                                    </p:set>
                                  </p:childTnLst>
                                </p:cTn>
                              </p:par>
                              <p:par>
                                <p:cTn id="9" presetID="15" presetClass="emph" presetSubtype="0" nodeType="withEffect">
                                  <p:stCondLst>
                                    <p:cond delay="0"/>
                                  </p:stCondLst>
                                  <p:iterate type="lt">
                                    <p:tmAbs val="25"/>
                                  </p:iterate>
                                  <p:childTnLst>
                                    <p:set>
                                      <p:cBhvr override="childStyle">
                                        <p:cTn id="10" dur="indefinite"/>
                                        <p:tgtEl>
                                          <p:spTgt spid="3">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14925"/>
          </a:xfrm>
          <a:prstGeom prst="rect">
            <a:avLst/>
          </a:prstGeom>
        </p:spPr>
      </p:pic>
      <p:sp>
        <p:nvSpPr>
          <p:cNvPr id="3" name="Text Placeholder 2"/>
          <p:cNvSpPr>
            <a:spLocks noGrp="1"/>
          </p:cNvSpPr>
          <p:nvPr>
            <p:ph type="body" sz="quarter" idx="10"/>
          </p:nvPr>
        </p:nvSpPr>
        <p:spPr>
          <a:xfrm>
            <a:off x="421200" y="1376437"/>
            <a:ext cx="1540950" cy="1547738"/>
          </a:xfrm>
        </p:spPr>
        <p:txBody>
          <a:bodyPr/>
          <a:lstStyle/>
          <a:p>
            <a:r>
              <a:rPr lang="en-GB" dirty="0" smtClean="0"/>
              <a:t>2011</a:t>
            </a:r>
          </a:p>
          <a:p>
            <a:r>
              <a:rPr lang="en-GB" dirty="0" smtClean="0"/>
              <a:t>2013</a:t>
            </a:r>
          </a:p>
          <a:p>
            <a:r>
              <a:rPr lang="en-GB" dirty="0" smtClean="0"/>
              <a:t>2015</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9</a:t>
            </a:fld>
            <a:endParaRPr lang="en-GB" dirty="0"/>
          </a:p>
        </p:txBody>
      </p:sp>
      <p:sp>
        <p:nvSpPr>
          <p:cNvPr id="2" name="Title 1"/>
          <p:cNvSpPr>
            <a:spLocks noGrp="1"/>
          </p:cNvSpPr>
          <p:nvPr>
            <p:ph type="title"/>
          </p:nvPr>
        </p:nvSpPr>
        <p:spPr>
          <a:xfrm>
            <a:off x="491642" y="172642"/>
            <a:ext cx="8442796" cy="515727"/>
          </a:xfrm>
        </p:spPr>
        <p:txBody>
          <a:bodyPr/>
          <a:lstStyle/>
          <a:p>
            <a:r>
              <a:rPr lang="en-GB" dirty="0" smtClean="0"/>
              <a:t>Research locations</a:t>
            </a:r>
            <a:endParaRPr lang="en-GB" dirty="0"/>
          </a:p>
        </p:txBody>
      </p:sp>
    </p:spTree>
    <p:extLst>
      <p:ext uri="{BB962C8B-B14F-4D97-AF65-F5344CB8AC3E}">
        <p14:creationId xmlns:p14="http://schemas.microsoft.com/office/powerpoint/2010/main" val="4013602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Wageningen UR">
  <a:themeElements>
    <a:clrScheme name="Wageningen UR lichtblauwe achtergrond">
      <a:dk1>
        <a:srgbClr val="005172"/>
      </a:dk1>
      <a:lt1>
        <a:srgbClr val="FFFFFF"/>
      </a:lt1>
      <a:dk2>
        <a:srgbClr val="519FD7"/>
      </a:dk2>
      <a:lt2>
        <a:srgbClr val="FFFFFF"/>
      </a:lt2>
      <a:accent1>
        <a:srgbClr val="34B233"/>
      </a:accent1>
      <a:accent2>
        <a:srgbClr val="005172"/>
      </a:accent2>
      <a:accent3>
        <a:srgbClr val="A59D95"/>
      </a:accent3>
      <a:accent4>
        <a:srgbClr val="D5D2CA"/>
      </a:accent4>
      <a:accent5>
        <a:srgbClr val="FF7900"/>
      </a:accent5>
      <a:accent6>
        <a:srgbClr val="00549F"/>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solidFill>
              <a:schemeClr val="bg1"/>
            </a:solidFill>
            <a:latin typeface="Verdana" pitchFamily="34" charset="0"/>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3352</TotalTime>
  <Words>880</Words>
  <Application>Microsoft Office PowerPoint</Application>
  <PresentationFormat>On-screen Show (16:9)</PresentationFormat>
  <Paragraphs>161</Paragraphs>
  <Slides>21</Slides>
  <Notes>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Wageningen UR</vt:lpstr>
      <vt:lpstr>Status and trends of the Corals of the Saba Bank</vt:lpstr>
      <vt:lpstr>The importance of corals: what is a coral?</vt:lpstr>
      <vt:lpstr>The importance of corals: Habitat builders</vt:lpstr>
      <vt:lpstr>The importance of corals: Services for humanity?</vt:lpstr>
      <vt:lpstr>Exclusive Economic Zone (EEZ)Dutch Caribbean </vt:lpstr>
      <vt:lpstr>The size of the Saba Bank</vt:lpstr>
      <vt:lpstr>Bathymetry</vt:lpstr>
      <vt:lpstr>Saba Bank expeditions </vt:lpstr>
      <vt:lpstr>Research locations</vt:lpstr>
      <vt:lpstr>Photographing transect lines</vt:lpstr>
      <vt:lpstr>Corals of the Saba Bank</vt:lpstr>
      <vt:lpstr>PowerPoint Presentation</vt:lpstr>
      <vt:lpstr>2011 survey: main bottom cover </vt:lpstr>
      <vt:lpstr>Status and trends of corals of the Saba Bank</vt:lpstr>
      <vt:lpstr>What has happened?</vt:lpstr>
      <vt:lpstr>Historic data for coral cover</vt:lpstr>
      <vt:lpstr>Any reasons for optimism?</vt:lpstr>
      <vt:lpstr>Or not?</vt:lpstr>
      <vt:lpstr>Many different ecosystems on the bank</vt:lpstr>
      <vt:lpstr>Concluding on the Status and Trends of the corals of the Saba Bank</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Becking, Lisa</cp:lastModifiedBy>
  <cp:revision>339</cp:revision>
  <dcterms:created xsi:type="dcterms:W3CDTF">2011-09-29T08:30:03Z</dcterms:created>
  <dcterms:modified xsi:type="dcterms:W3CDTF">2016-12-11T19:26:11Z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BLUK.pptx</vt:lpwstr>
  </property>
</Properties>
</file>