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306" r:id="rId3"/>
    <p:sldId id="305" r:id="rId4"/>
    <p:sldId id="308" r:id="rId5"/>
    <p:sldId id="320" r:id="rId6"/>
    <p:sldId id="311" r:id="rId7"/>
    <p:sldId id="315" r:id="rId8"/>
    <p:sldId id="316" r:id="rId9"/>
    <p:sldId id="309" r:id="rId10"/>
    <p:sldId id="318" r:id="rId11"/>
    <p:sldId id="319" r:id="rId12"/>
    <p:sldId id="307" r:id="rId13"/>
    <p:sldId id="302" r:id="rId14"/>
    <p:sldId id="301" r:id="rId15"/>
    <p:sldId id="314" r:id="rId16"/>
    <p:sldId id="30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15A9FF"/>
    <a:srgbClr val="FF99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landed (#)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239351862980594"/>
          <c:y val="0.18431212703588645"/>
          <c:w val="0.74839838568566031"/>
          <c:h val="0.70840763225207537"/>
        </c:manualLayout>
      </c:layout>
      <c:pieChart>
        <c:varyColors val="1"/>
        <c:ser>
          <c:idx val="0"/>
          <c:order val="0"/>
          <c:tx>
            <c:v>species composition number fish</c:v>
          </c:tx>
          <c:dPt>
            <c:idx val="0"/>
            <c:bubble3D val="0"/>
            <c:spPr>
              <a:solidFill>
                <a:schemeClr val="tx1">
                  <a:alpha val="64000"/>
                </a:schemeClr>
              </a:solidFill>
            </c:spPr>
          </c:dPt>
          <c:dPt>
            <c:idx val="1"/>
            <c:bubble3D val="0"/>
            <c:spPr>
              <a:solidFill>
                <a:schemeClr val="tx1">
                  <a:alpha val="20000"/>
                </a:schemeClr>
              </a:solidFill>
            </c:spPr>
          </c:dPt>
          <c:dPt>
            <c:idx val="2"/>
            <c:bubble3D val="0"/>
            <c:spPr>
              <a:solidFill>
                <a:schemeClr val="tx1"/>
              </a:solidFill>
            </c:spPr>
          </c:dPt>
          <c:dPt>
            <c:idx val="3"/>
            <c:bubble3D val="0"/>
            <c:spPr>
              <a:pattFill prst="dashUpDiag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4"/>
            <c:bubble3D val="0"/>
            <c:spPr>
              <a:pattFill prst="dashHorz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5"/>
            <c:bubble3D val="0"/>
            <c:spPr>
              <a:pattFill prst="pct90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6"/>
            <c:bubble3D val="0"/>
            <c:spPr>
              <a:solidFill>
                <a:schemeClr val="tx1">
                  <a:alpha val="24000"/>
                </a:schemeClr>
              </a:solidFill>
            </c:spPr>
          </c:dPt>
          <c:dPt>
            <c:idx val="7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8"/>
            <c:bubble3D val="0"/>
            <c:spPr>
              <a:pattFill prst="pct5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9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10"/>
            <c:bubble3D val="0"/>
            <c:spPr>
              <a:pattFill prst="pct50">
                <a:fgClr>
                  <a:schemeClr val="tx1"/>
                </a:fgClr>
                <a:bgClr>
                  <a:schemeClr val="bg1"/>
                </a:bgClr>
              </a:pattFill>
            </c:spPr>
          </c:dPt>
          <c:dLbls>
            <c:dLbl>
              <c:idx val="0"/>
              <c:layout>
                <c:manualLayout>
                  <c:x val="0.1407097903084695"/>
                  <c:y val="-2.2947513240234284E-4"/>
                </c:manualLayout>
              </c:layout>
              <c:tx>
                <c:rich>
                  <a:bodyPr/>
                  <a:lstStyle/>
                  <a:p>
                    <a:r>
                      <a:rPr lang="en-US" sz="800" i="1"/>
                      <a:t>Acanthostracion polygonia</a:t>
                    </a:r>
                    <a:r>
                      <a:rPr lang="en-US" sz="800"/>
                      <a:t>
6%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6831761179384609E-2"/>
                  <c:y val="-1.7314163785109173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en-US" sz="800" i="1"/>
                      <a:t>Acanthurus bahianus</a:t>
                    </a:r>
                    <a:r>
                      <a:rPr lang="en-US" sz="800"/>
                      <a:t>
3%</a:t>
                    </a:r>
                    <a:endParaRPr lang="en-US"/>
                  </a:p>
                </c:rich>
              </c:tx>
              <c:spPr>
                <a:noFill/>
              </c:sp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800" i="1"/>
                      <a:t>Acanthurus chirurgus</a:t>
                    </a:r>
                    <a:r>
                      <a:rPr lang="en-US" sz="800"/>
                      <a:t>
6%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en-US" sz="800" i="1"/>
                      <a:t>Acanthurus coeruleus</a:t>
                    </a:r>
                    <a:r>
                      <a:rPr lang="en-US" sz="800"/>
                      <a:t>
3%</a:t>
                    </a:r>
                    <a:endParaRPr lang="en-US"/>
                  </a:p>
                </c:rich>
              </c:tx>
              <c:spPr>
                <a:solidFill>
                  <a:schemeClr val="bg1">
                    <a:alpha val="87000"/>
                  </a:schemeClr>
                </a:solidFill>
              </c:sp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800" i="1"/>
                      <a:t>Balistes vetula</a:t>
                    </a:r>
                    <a:r>
                      <a:rPr lang="en-US" sz="800"/>
                      <a:t>
6%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1.5032456788634393E-2"/>
                  <c:y val="-1.7324189928689466E-2"/>
                </c:manualLayout>
              </c:layout>
              <c:tx>
                <c:rich>
                  <a:bodyPr/>
                  <a:lstStyle/>
                  <a:p>
                    <a:r>
                      <a:rPr lang="en-US" sz="800" i="1"/>
                      <a:t>Cephalopholis fulva</a:t>
                    </a:r>
                    <a:r>
                      <a:rPr lang="en-US" sz="800"/>
                      <a:t>
3%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en-US" sz="800" i="1"/>
                      <a:t>Epinephelus guttatus</a:t>
                    </a:r>
                    <a:r>
                      <a:rPr lang="en-US" sz="800"/>
                      <a:t>
11%</a:t>
                    </a:r>
                    <a:endParaRPr lang="en-US"/>
                  </a:p>
                </c:rich>
              </c:tx>
              <c:spPr>
                <a:noFill/>
              </c:sp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5.1822560201559446E-2"/>
                  <c:y val="-1.1362214349755099E-2"/>
                </c:manualLayout>
              </c:layout>
              <c:tx>
                <c:rich>
                  <a:bodyPr/>
                  <a:lstStyle/>
                  <a:p>
                    <a:r>
                      <a:rPr lang="en-US" sz="800" i="1"/>
                      <a:t>Haemulon melanurum</a:t>
                    </a:r>
                    <a:r>
                      <a:rPr lang="en-US" sz="800"/>
                      <a:t>
8%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54104621925321E-2"/>
                  <c:y val="-2.838549174289549E-3"/>
                </c:manualLayout>
              </c:layout>
              <c:tx>
                <c:rich>
                  <a:bodyPr/>
                  <a:lstStyle/>
                  <a:p>
                    <a:r>
                      <a:rPr lang="en-US" sz="800" i="1"/>
                      <a:t>Haemulon plumierii</a:t>
                    </a:r>
                    <a:r>
                      <a:rPr lang="en-US" sz="800"/>
                      <a:t>
27%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en-US" sz="800" i="1"/>
                      <a:t>Pseudopeneus maculatus</a:t>
                    </a:r>
                    <a:r>
                      <a:rPr lang="en-US" sz="800"/>
                      <a:t>
3%</a:t>
                    </a:r>
                    <a:endParaRPr lang="en-US"/>
                  </a:p>
                </c:rich>
              </c:tx>
              <c:spPr>
                <a:solidFill>
                  <a:schemeClr val="bg1">
                    <a:alpha val="93000"/>
                  </a:schemeClr>
                </a:solidFill>
              </c:sp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chemeClr val="bg1">
                  <a:alpha val="75000"/>
                </a:schemeClr>
              </a:solidFill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grafiekgegevens!$F$2:$F$12</c:f>
              <c:strCache>
                <c:ptCount val="11"/>
                <c:pt idx="0">
                  <c:v>Acanthostracion polygonia</c:v>
                </c:pt>
                <c:pt idx="1">
                  <c:v>Acanthurus bahianus</c:v>
                </c:pt>
                <c:pt idx="2">
                  <c:v>Acanthurus chirurgus</c:v>
                </c:pt>
                <c:pt idx="3">
                  <c:v>Acanthurus coeruleus</c:v>
                </c:pt>
                <c:pt idx="4">
                  <c:v>Balistes vetula</c:v>
                </c:pt>
                <c:pt idx="5">
                  <c:v>Cephalopholis fulva</c:v>
                </c:pt>
                <c:pt idx="6">
                  <c:v>Epinephelus guttatus</c:v>
                </c:pt>
                <c:pt idx="7">
                  <c:v>Haemulon melanurum</c:v>
                </c:pt>
                <c:pt idx="8">
                  <c:v>Haemulon plumierii</c:v>
                </c:pt>
                <c:pt idx="9">
                  <c:v>other fish</c:v>
                </c:pt>
                <c:pt idx="10">
                  <c:v>Pseudopeneus maculatus</c:v>
                </c:pt>
              </c:strCache>
            </c:strRef>
          </c:cat>
          <c:val>
            <c:numRef>
              <c:f>grafiekgegevens!$G$2:$G$12</c:f>
              <c:numCache>
                <c:formatCode>0.0</c:formatCode>
                <c:ptCount val="11"/>
                <c:pt idx="0" formatCode="0.00">
                  <c:v>5.9393939393939394</c:v>
                </c:pt>
                <c:pt idx="1">
                  <c:v>3.2121212121212119</c:v>
                </c:pt>
                <c:pt idx="2">
                  <c:v>5.8787878787878789</c:v>
                </c:pt>
                <c:pt idx="3">
                  <c:v>3.2121212121212119</c:v>
                </c:pt>
                <c:pt idx="4" formatCode="0.00">
                  <c:v>6.0606060606060606</c:v>
                </c:pt>
                <c:pt idx="5">
                  <c:v>3.0303030303030303</c:v>
                </c:pt>
                <c:pt idx="6">
                  <c:v>10.909090909090908</c:v>
                </c:pt>
                <c:pt idx="7">
                  <c:v>8.7272727272727284</c:v>
                </c:pt>
                <c:pt idx="8">
                  <c:v>28.363636363636363</c:v>
                </c:pt>
                <c:pt idx="9">
                  <c:v>24.666666666666671</c:v>
                </c:pt>
                <c:pt idx="10" formatCode="0.00">
                  <c:v>2.9696969696969697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81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discarded (#)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v>species composition number discarded</c:v>
          </c:tx>
          <c:dPt>
            <c:idx val="0"/>
            <c:bubble3D val="0"/>
            <c:spPr>
              <a:solidFill>
                <a:schemeClr val="tx1">
                  <a:alpha val="64000"/>
                </a:schemeClr>
              </a:solidFill>
            </c:spPr>
          </c:dPt>
          <c:dPt>
            <c:idx val="1"/>
            <c:bubble3D val="0"/>
            <c:spPr>
              <a:solidFill>
                <a:schemeClr val="tx1">
                  <a:alpha val="39000"/>
                </a:schemeClr>
              </a:solidFill>
            </c:spPr>
          </c:dPt>
          <c:dPt>
            <c:idx val="2"/>
            <c:bubble3D val="0"/>
            <c:spPr>
              <a:solidFill>
                <a:schemeClr val="tx1">
                  <a:alpha val="20000"/>
                </a:schemeClr>
              </a:solidFill>
            </c:spPr>
          </c:dPt>
          <c:dPt>
            <c:idx val="3"/>
            <c:bubble3D val="0"/>
            <c:spPr>
              <a:solidFill>
                <a:schemeClr val="tx1"/>
              </a:solidFill>
            </c:spPr>
          </c:dPt>
          <c:dPt>
            <c:idx val="4"/>
            <c:bubble3D val="0"/>
            <c:spPr>
              <a:pattFill prst="dashUpDiag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6"/>
            <c:bubble3D val="0"/>
            <c:spPr>
              <a:pattFill prst="pct70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7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8"/>
            <c:bubble3D val="0"/>
            <c:spPr>
              <a:pattFill prst="pct5">
                <a:fgClr>
                  <a:schemeClr val="tx1"/>
                </a:fgClr>
                <a:bgClr>
                  <a:schemeClr val="bg1"/>
                </a:bgClr>
              </a:pattFill>
            </c:spPr>
          </c:dPt>
          <c:dPt>
            <c:idx val="9"/>
            <c:bubble3D val="0"/>
            <c:spPr>
              <a:solidFill>
                <a:schemeClr val="tx1">
                  <a:alpha val="73000"/>
                </a:schemeClr>
              </a:solidFill>
            </c:spPr>
          </c:dPt>
          <c:dPt>
            <c:idx val="1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</c:spPr>
          </c:dPt>
          <c:dLbls>
            <c:dLbl>
              <c:idx val="0"/>
              <c:layout>
                <c:manualLayout>
                  <c:x val="6.7214743318375528E-2"/>
                  <c:y val="-5.2485464633376527E-3"/>
                </c:manualLayout>
              </c:layout>
              <c:tx>
                <c:rich>
                  <a:bodyPr/>
                  <a:lstStyle/>
                  <a:p>
                    <a:r>
                      <a:rPr lang="en-US" sz="800" i="1"/>
                      <a:t>Acanthostracion polygonia</a:t>
                    </a:r>
                    <a:r>
                      <a:rPr lang="en-US" sz="800"/>
                      <a:t>
14%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7430107526881719"/>
                  <c:y val="-2.766071962523672E-3"/>
                </c:manualLayout>
              </c:layout>
              <c:tx>
                <c:rich>
                  <a:bodyPr/>
                  <a:lstStyle/>
                  <a:p>
                    <a:r>
                      <a:rPr lang="en-US" sz="800" i="1"/>
                      <a:t>Acanthostracion quadricornis</a:t>
                    </a:r>
                    <a:r>
                      <a:rPr lang="en-US" sz="800"/>
                      <a:t>
6%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0140841148172127E-2"/>
                  <c:y val="-9.3908368692519339E-3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en-US" sz="800" i="1"/>
                      <a:t>Acanthurus bahianus
6%</a:t>
                    </a:r>
                    <a:endParaRPr lang="en-US" i="1"/>
                  </a:p>
                </c:rich>
              </c:tx>
              <c:spPr>
                <a:noFill/>
              </c:sp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800" i="1"/>
                      <a:t>Acanthurus chirurgus</a:t>
                    </a:r>
                    <a:r>
                      <a:rPr lang="en-US" sz="800"/>
                      <a:t>
3%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800" i="1"/>
                      <a:t>Acanthurus coeruleus</a:t>
                    </a:r>
                    <a:r>
                      <a:rPr lang="en-US" sz="800"/>
                      <a:t>
3%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en-US" sz="800" i="1"/>
                      <a:t>Cheatodon striatus</a:t>
                    </a:r>
                    <a:r>
                      <a:rPr lang="en-US" sz="800"/>
                      <a:t>
6%</a:t>
                    </a:r>
                    <a:endParaRPr lang="en-US"/>
                  </a:p>
                </c:rich>
              </c:tx>
              <c:spPr>
                <a:noFill/>
              </c:sp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800" i="1"/>
                      <a:t>Chilomycterus antillarum</a:t>
                    </a:r>
                    <a:r>
                      <a:rPr lang="en-US" sz="800"/>
                      <a:t>
4%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800" i="1"/>
                      <a:t>Haemulon melanurum</a:t>
                    </a:r>
                    <a:r>
                      <a:rPr lang="en-US" sz="800"/>
                      <a:t>
21%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z="800" i="1"/>
                      <a:t>Haemulon plumierii</a:t>
                    </a:r>
                    <a:r>
                      <a:rPr lang="en-US" sz="800"/>
                      <a:t>
14%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z="800" i="1"/>
                      <a:t>Lactophrys triqueter</a:t>
                    </a:r>
                    <a:r>
                      <a:rPr lang="en-US" sz="800"/>
                      <a:t>
3%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4.6594982078853049E-2"/>
                  <c:y val="0.12370803016711519"/>
                </c:manualLayout>
              </c:layout>
              <c:spPr>
                <a:solidFill>
                  <a:schemeClr val="bg1">
                    <a:alpha val="93000"/>
                  </a:schemeClr>
                </a:solidFill>
              </c:spPr>
              <c:txPr>
                <a:bodyPr/>
                <a:lstStyle/>
                <a:p>
                  <a:pPr>
                    <a:defRPr sz="8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chemeClr val="bg1">
                  <a:alpha val="76000"/>
                </a:schemeClr>
              </a:solidFill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grafiekgegevens!$H$2:$H$12</c:f>
              <c:strCache>
                <c:ptCount val="11"/>
                <c:pt idx="0">
                  <c:v>Acanthostracion polygonia</c:v>
                </c:pt>
                <c:pt idx="1">
                  <c:v>Acanthostracion quadricornis</c:v>
                </c:pt>
                <c:pt idx="2">
                  <c:v>Acanthurus bahianus</c:v>
                </c:pt>
                <c:pt idx="3">
                  <c:v>Acanthurus chirurgus</c:v>
                </c:pt>
                <c:pt idx="4">
                  <c:v>Acanthurus coeruleus</c:v>
                </c:pt>
                <c:pt idx="5">
                  <c:v>Cheatodon striatus</c:v>
                </c:pt>
                <c:pt idx="6">
                  <c:v>Chilomycterus antillarum</c:v>
                </c:pt>
                <c:pt idx="7">
                  <c:v>Haemulon melanurum</c:v>
                </c:pt>
                <c:pt idx="8">
                  <c:v>Haemulon plumierii</c:v>
                </c:pt>
                <c:pt idx="9">
                  <c:v>Lactophrys triqueter</c:v>
                </c:pt>
                <c:pt idx="10">
                  <c:v>other fish</c:v>
                </c:pt>
              </c:strCache>
            </c:strRef>
          </c:cat>
          <c:val>
            <c:numRef>
              <c:f>grafiekgegevens!$I$2:$I$12</c:f>
              <c:numCache>
                <c:formatCode>0.00</c:formatCode>
                <c:ptCount val="11"/>
                <c:pt idx="0">
                  <c:v>14.011799410029498</c:v>
                </c:pt>
                <c:pt idx="1">
                  <c:v>5.7522123893805306</c:v>
                </c:pt>
                <c:pt idx="2" formatCode="0.0">
                  <c:v>5.6047197640117989</c:v>
                </c:pt>
                <c:pt idx="3" formatCode="0.0">
                  <c:v>2.6548672566371683</c:v>
                </c:pt>
                <c:pt idx="4" formatCode="0.0">
                  <c:v>2.9498525073746311</c:v>
                </c:pt>
                <c:pt idx="5" formatCode="0.0">
                  <c:v>6.4896755162241888</c:v>
                </c:pt>
                <c:pt idx="6">
                  <c:v>4.1297935103244834</c:v>
                </c:pt>
                <c:pt idx="7" formatCode="0.0">
                  <c:v>20.943952802359885</c:v>
                </c:pt>
                <c:pt idx="8" formatCode="0.0">
                  <c:v>14.601769911504425</c:v>
                </c:pt>
                <c:pt idx="9">
                  <c:v>3.0973451327433628</c:v>
                </c:pt>
                <c:pt idx="10" formatCode="0.0">
                  <c:v>19.764011799410042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4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92E46-E479-458E-880C-53DC13DFAD29}" type="datetimeFigureOut">
              <a:rPr lang="nl-NL" smtClean="0"/>
              <a:t>12/7/2016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AAE93-794F-47A4-A48D-97A83D1C5D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81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5"/>
          <p:cNvSpPr>
            <a:spLocks noChangeShapeType="1"/>
          </p:cNvSpPr>
          <p:nvPr/>
        </p:nvSpPr>
        <p:spPr bwMode="auto">
          <a:xfrm>
            <a:off x="-3175" y="5995988"/>
            <a:ext cx="9147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712913"/>
            <a:ext cx="9147175" cy="0"/>
          </a:xfrm>
          <a:prstGeom prst="line">
            <a:avLst/>
          </a:prstGeom>
          <a:noFill/>
          <a:ln w="12700">
            <a:solidFill>
              <a:srgbClr val="34B2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0" y="6000750"/>
            <a:ext cx="9144000" cy="857250"/>
            <a:chOff x="0" y="3780"/>
            <a:chExt cx="5760" cy="540"/>
          </a:xfrm>
        </p:grpSpPr>
        <p:sp>
          <p:nvSpPr>
            <p:cNvPr id="7" name="Rectangle 63"/>
            <p:cNvSpPr>
              <a:spLocks noChangeArrowheads="1"/>
            </p:cNvSpPr>
            <p:nvPr userDrawn="1"/>
          </p:nvSpPr>
          <p:spPr bwMode="auto">
            <a:xfrm>
              <a:off x="0" y="3780"/>
              <a:ext cx="5760" cy="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</a:endParaRPr>
            </a:p>
          </p:txBody>
        </p:sp>
        <p:pic>
          <p:nvPicPr>
            <p:cNvPr id="8" name="Picture 73" descr="IMARES_BRGB_OF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90"/>
              <a:ext cx="1671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4" descr="introplaatj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10050"/>
            <a:ext cx="91440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86125"/>
            <a:ext cx="8229600" cy="90487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noProof="1"/>
            </a:lvl1pPr>
          </a:lstStyle>
          <a:p>
            <a:pPr lvl="0"/>
            <a:r>
              <a:rPr lang="en-GB" noProof="1" smtClean="0"/>
              <a:t>Click to edit Master subtitle style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1060450"/>
            <a:ext cx="8229600" cy="1849438"/>
          </a:xfrm>
        </p:spPr>
        <p:txBody>
          <a:bodyPr/>
          <a:lstStyle>
            <a:lvl1pPr>
              <a:defRPr sz="4400" noProof="1">
                <a:solidFill>
                  <a:srgbClr val="34B233"/>
                </a:solidFill>
              </a:defRPr>
            </a:lvl1pPr>
          </a:lstStyle>
          <a:p>
            <a:pPr lvl="0"/>
            <a:r>
              <a:rPr lang="en-GB" noProof="1" smtClean="0"/>
              <a:t>Click to edit Master title style</a:t>
            </a:r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4535425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7462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9888"/>
            <a:ext cx="2057400" cy="5345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9888"/>
            <a:ext cx="6019800" cy="5345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5113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69888"/>
            <a:ext cx="8229600" cy="5345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3687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287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9005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1383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2113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554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822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127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6561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C7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1" smtClean="0"/>
              <a:t>click to edit Master text styles</a:t>
            </a:r>
          </a:p>
          <a:p>
            <a:pPr lvl="1"/>
            <a:r>
              <a:rPr lang="en-GB" noProof="1" smtClean="0"/>
              <a:t>second level</a:t>
            </a:r>
          </a:p>
          <a:p>
            <a:pPr lvl="2"/>
            <a:r>
              <a:rPr lang="en-GB" noProof="1" smtClean="0"/>
              <a:t>third level</a:t>
            </a:r>
          </a:p>
          <a:p>
            <a:pPr lvl="3"/>
            <a:r>
              <a:rPr lang="en-GB" noProof="1" smtClean="0"/>
              <a:t>fourth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69888"/>
            <a:ext cx="8229600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C7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1" smtClean="0"/>
              <a:t>click to edit Master title style</a:t>
            </a:r>
          </a:p>
        </p:txBody>
      </p:sp>
      <p:grpSp>
        <p:nvGrpSpPr>
          <p:cNvPr id="1028" name="Group 44"/>
          <p:cNvGrpSpPr>
            <a:grpSpLocks/>
          </p:cNvGrpSpPr>
          <p:nvPr/>
        </p:nvGrpSpPr>
        <p:grpSpPr bwMode="auto">
          <a:xfrm>
            <a:off x="0" y="855663"/>
            <a:ext cx="9144000" cy="5143500"/>
            <a:chOff x="0" y="539"/>
            <a:chExt cx="5760" cy="3240"/>
          </a:xfrm>
        </p:grpSpPr>
        <p:sp>
          <p:nvSpPr>
            <p:cNvPr id="1032" name="Line 39"/>
            <p:cNvSpPr>
              <a:spLocks noChangeShapeType="1"/>
            </p:cNvSpPr>
            <p:nvPr/>
          </p:nvSpPr>
          <p:spPr bwMode="auto">
            <a:xfrm>
              <a:off x="0" y="539"/>
              <a:ext cx="57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</a:endParaRPr>
            </a:p>
          </p:txBody>
        </p:sp>
        <p:sp>
          <p:nvSpPr>
            <p:cNvPr id="1033" name="Line 42"/>
            <p:cNvSpPr>
              <a:spLocks noChangeShapeType="1"/>
            </p:cNvSpPr>
            <p:nvPr/>
          </p:nvSpPr>
          <p:spPr bwMode="auto">
            <a:xfrm>
              <a:off x="0" y="3779"/>
              <a:ext cx="57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1029" name="Group 67"/>
          <p:cNvGrpSpPr>
            <a:grpSpLocks/>
          </p:cNvGrpSpPr>
          <p:nvPr/>
        </p:nvGrpSpPr>
        <p:grpSpPr bwMode="auto">
          <a:xfrm>
            <a:off x="0" y="6000750"/>
            <a:ext cx="9144000" cy="857250"/>
            <a:chOff x="0" y="3780"/>
            <a:chExt cx="5760" cy="540"/>
          </a:xfrm>
        </p:grpSpPr>
        <p:sp>
          <p:nvSpPr>
            <p:cNvPr id="1030" name="Rectangle 68"/>
            <p:cNvSpPr>
              <a:spLocks noChangeArrowheads="1"/>
            </p:cNvSpPr>
            <p:nvPr userDrawn="1"/>
          </p:nvSpPr>
          <p:spPr bwMode="auto">
            <a:xfrm>
              <a:off x="0" y="3780"/>
              <a:ext cx="5760" cy="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</a:endParaRPr>
            </a:p>
          </p:txBody>
        </p:sp>
        <p:pic>
          <p:nvPicPr>
            <p:cNvPr id="1031" name="Picture 69" descr="IMARES_BRGB_O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90"/>
              <a:ext cx="1671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92388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lr>
          <a:schemeClr val="hlink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0000"/>
        </a:spcAft>
        <a:buClr>
          <a:srgbClr val="34B233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2000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News Gothic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News Gothic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News Gothic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News Gothic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News Gothic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chart" Target="../charts/chart1.xml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chart" Target="../charts/chart2.xml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Photo\2011 12 Saba Statia Dec\Pieter met WAHO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62094"/>
            <a:ext cx="9144000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C7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2000" b="1" kern="0" dirty="0" smtClean="0">
                <a:solidFill>
                  <a:srgbClr val="FFFFFF"/>
                </a:solidFill>
                <a:latin typeface="Comic Sans MS" pitchFamily="66" charset="0"/>
              </a:rPr>
              <a:t>FISH AND FISHERIES RESEARCH CARIBBEAN NETHERLANDS</a:t>
            </a:r>
            <a:r>
              <a:rPr lang="en-GB" sz="2000" b="1" kern="0" cap="all" dirty="0" smtClean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GB" sz="2800" b="1" kern="0" dirty="0" smtClean="0">
                <a:solidFill>
                  <a:srgbClr val="FFFFFF"/>
                </a:solidFill>
                <a:latin typeface="Comic Sans MS" pitchFamily="66" charset="0"/>
              </a:rPr>
              <a:t/>
            </a:r>
            <a:br>
              <a:rPr lang="en-GB" sz="2800" b="1" kern="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en-GB" sz="2400" i="1" kern="0" dirty="0" smtClean="0">
                <a:solidFill>
                  <a:srgbClr val="FFFFFF"/>
                </a:solidFill>
                <a:latin typeface="Comic Sans MS" pitchFamily="66" charset="0"/>
              </a:rPr>
              <a:t>“</a:t>
            </a:r>
            <a:r>
              <a:rPr lang="en-GB" sz="2400" i="1" kern="0" cap="small" dirty="0">
                <a:solidFill>
                  <a:srgbClr val="FFFFFF"/>
                </a:solidFill>
                <a:latin typeface="Comic Sans MS" pitchFamily="66" charset="0"/>
              </a:rPr>
              <a:t>s</a:t>
            </a:r>
            <a:r>
              <a:rPr lang="en-GB" sz="2400" i="1" kern="0" cap="small" dirty="0" smtClean="0">
                <a:solidFill>
                  <a:srgbClr val="FFFFFF"/>
                </a:solidFill>
                <a:latin typeface="Comic Sans MS" pitchFamily="66" charset="0"/>
              </a:rPr>
              <a:t>upporting local management</a:t>
            </a:r>
            <a:r>
              <a:rPr lang="en-GB" sz="2400" i="1" kern="0" dirty="0" smtClean="0">
                <a:solidFill>
                  <a:srgbClr val="FFFFFF"/>
                </a:solidFill>
                <a:latin typeface="Comic Sans MS" pitchFamily="66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495800"/>
            <a:ext cx="9144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3800" b="1" cap="all" dirty="0" smtClean="0">
                <a:ln w="12700">
                  <a:solidFill>
                    <a:schemeClr val="accent4">
                      <a:lumMod val="10000"/>
                    </a:schemeClr>
                  </a:solidFill>
                </a:ln>
              </a:rPr>
              <a:t>SABA BANK FISHERIES: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cap="all" dirty="0" smtClean="0">
                <a:ln w="12700">
                  <a:solidFill>
                    <a:schemeClr val="accent4">
                      <a:lumMod val="10000"/>
                    </a:schemeClr>
                  </a:solidFill>
                </a:ln>
              </a:rPr>
              <a:t>Lobster, Reef fish, redfish, ghost fishing, shark, conch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cap="all" dirty="0" smtClean="0">
                <a:ln w="12700">
                  <a:solidFill>
                    <a:schemeClr val="accent4">
                      <a:lumMod val="10000"/>
                    </a:schemeClr>
                  </a:solidFill>
                </a:ln>
              </a:rPr>
              <a:t>M de </a:t>
            </a:r>
            <a:r>
              <a:rPr lang="en-GB" sz="2400" b="1" cap="all" dirty="0" err="1" smtClean="0">
                <a:ln w="12700">
                  <a:solidFill>
                    <a:schemeClr val="accent4">
                      <a:lumMod val="10000"/>
                    </a:schemeClr>
                  </a:solidFill>
                </a:ln>
              </a:rPr>
              <a:t>graaf</a:t>
            </a:r>
            <a:r>
              <a:rPr lang="en-GB" sz="2400" b="1" cap="all" dirty="0" smtClean="0">
                <a:ln w="12700">
                  <a:solidFill>
                    <a:schemeClr val="accent4">
                      <a:lumMod val="10000"/>
                    </a:schemeClr>
                  </a:solidFill>
                </a:ln>
              </a:rPr>
              <a:t>, LAJ NAGELKERKE, E BOMAN, T BRUNEL</a:t>
            </a:r>
            <a:r>
              <a:rPr lang="en-GB" sz="3800" b="1" cap="all" dirty="0" smtClean="0">
                <a:ln w="12700">
                  <a:solidFill>
                    <a:schemeClr val="accent4">
                      <a:lumMod val="10000"/>
                    </a:schemeClr>
                  </a:solidFill>
                </a:ln>
              </a:rPr>
              <a:t> </a:t>
            </a:r>
            <a:endParaRPr lang="en-GB" sz="3800" b="1" cap="all" dirty="0">
              <a:ln w="12700">
                <a:solidFill>
                  <a:schemeClr val="accent4">
                    <a:lumMod val="1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71358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Photo\Statia\DSCF0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2819400" cy="219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33400" y="1066800"/>
            <a:ext cx="6642270" cy="2895600"/>
          </a:xfrm>
          <a:prstGeom prst="rect">
            <a:avLst/>
          </a:prstGeom>
          <a:solidFill>
            <a:srgbClr val="15A9FF">
              <a:alpha val="50196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Sustainable</a:t>
            </a:r>
            <a:r>
              <a:rPr lang="nl-NL" b="1" dirty="0" smtClean="0"/>
              <a:t> </a:t>
            </a:r>
            <a:r>
              <a:rPr lang="nl-NL" b="1" dirty="0" err="1" smtClean="0"/>
              <a:t>traps</a:t>
            </a:r>
            <a:r>
              <a:rPr lang="nl-NL" b="1" dirty="0" smtClean="0"/>
              <a:t>: </a:t>
            </a:r>
            <a:r>
              <a:rPr lang="nl-NL" b="1" dirty="0" err="1" smtClean="0"/>
              <a:t>ghost</a:t>
            </a:r>
            <a:r>
              <a:rPr lang="nl-NL" b="1" dirty="0" smtClean="0"/>
              <a:t> </a:t>
            </a:r>
            <a:r>
              <a:rPr lang="nl-NL" b="1" dirty="0" err="1" smtClean="0"/>
              <a:t>fishing</a:t>
            </a:r>
            <a:endParaRPr lang="nl-NL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1875" y="4549676"/>
            <a:ext cx="5507739" cy="2308324"/>
          </a:xfrm>
          <a:prstGeom prst="rect">
            <a:avLst/>
          </a:prstGeom>
          <a:solidFill>
            <a:srgbClr val="15A9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l-NL" b="1" u="sng" dirty="0" smtClean="0"/>
              <a:t>SABA BANK:</a:t>
            </a:r>
          </a:p>
          <a:p>
            <a:endParaRPr lang="nl-NL" dirty="0" smtClean="0"/>
          </a:p>
          <a:p>
            <a:r>
              <a:rPr lang="en-GB" dirty="0" smtClean="0"/>
              <a:t>0.6 lost </a:t>
            </a:r>
            <a:r>
              <a:rPr lang="en-GB" dirty="0"/>
              <a:t>traps </a:t>
            </a:r>
            <a:r>
              <a:rPr lang="en-GB" dirty="0" smtClean="0"/>
              <a:t>per trip, 400-600 annually</a:t>
            </a:r>
            <a:endParaRPr lang="nl-NL" dirty="0"/>
          </a:p>
          <a:p>
            <a:endParaRPr lang="nl-NL" dirty="0" smtClean="0"/>
          </a:p>
          <a:p>
            <a:r>
              <a:rPr lang="nl-NL" dirty="0"/>
              <a:t>FISH: 2160-4680 kg  or $23000 - $51000 </a:t>
            </a:r>
          </a:p>
          <a:p>
            <a:r>
              <a:rPr lang="nl-NL" dirty="0"/>
              <a:t>LOBSTER: </a:t>
            </a:r>
            <a:r>
              <a:rPr lang="nl-NL" dirty="0" smtClean="0"/>
              <a:t>2600-10000 kg  </a:t>
            </a:r>
            <a:r>
              <a:rPr lang="nl-NL" dirty="0"/>
              <a:t>or $</a:t>
            </a:r>
            <a:r>
              <a:rPr lang="nl-NL" dirty="0" smtClean="0"/>
              <a:t>46000-$176000 </a:t>
            </a:r>
          </a:p>
          <a:p>
            <a:endParaRPr lang="nl-NL" dirty="0" smtClean="0"/>
          </a:p>
          <a:p>
            <a:r>
              <a:rPr lang="nl-NL" b="1" dirty="0" err="1" smtClean="0">
                <a:solidFill>
                  <a:srgbClr val="FFFF00"/>
                </a:solidFill>
              </a:rPr>
              <a:t>Ghost</a:t>
            </a:r>
            <a:r>
              <a:rPr lang="nl-NL" b="1" dirty="0" smtClean="0">
                <a:solidFill>
                  <a:srgbClr val="FFFF00"/>
                </a:solidFill>
              </a:rPr>
              <a:t> </a:t>
            </a:r>
            <a:r>
              <a:rPr lang="nl-NL" b="1" dirty="0" err="1" smtClean="0">
                <a:solidFill>
                  <a:srgbClr val="FFFF00"/>
                </a:solidFill>
              </a:rPr>
              <a:t>fishing</a:t>
            </a:r>
            <a:r>
              <a:rPr lang="nl-NL" b="1" dirty="0" smtClean="0">
                <a:solidFill>
                  <a:srgbClr val="FFFF00"/>
                </a:solidFill>
              </a:rPr>
              <a:t> a </a:t>
            </a:r>
            <a:r>
              <a:rPr lang="nl-NL" b="1" dirty="0" err="1" smtClean="0">
                <a:solidFill>
                  <a:srgbClr val="FFFF00"/>
                </a:solidFill>
              </a:rPr>
              <a:t>problem</a:t>
            </a:r>
            <a:r>
              <a:rPr lang="nl-NL" b="1" dirty="0" smtClean="0">
                <a:solidFill>
                  <a:srgbClr val="FFFF00"/>
                </a:solidFill>
              </a:rPr>
              <a:t>?</a:t>
            </a:r>
            <a:endParaRPr lang="nl-NL" b="1" dirty="0">
              <a:solidFill>
                <a:srgbClr val="FFFF00"/>
              </a:solidFill>
            </a:endParaRPr>
          </a:p>
        </p:txBody>
      </p:sp>
      <p:pic>
        <p:nvPicPr>
          <p:cNvPr id="2052" name="Picture 4" descr="stack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3671"/>
            <a:ext cx="651369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874395"/>
              </p:ext>
            </p:extLst>
          </p:nvPr>
        </p:nvGraphicFramePr>
        <p:xfrm>
          <a:off x="152585" y="953370"/>
          <a:ext cx="7010215" cy="35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9174"/>
                <a:gridCol w="1530347"/>
                <a:gridCol w="1530347"/>
                <a:gridCol w="1530347"/>
              </a:tblGrid>
              <a:tr h="645840">
                <a:tc>
                  <a:txBody>
                    <a:bodyPr/>
                    <a:lstStyle/>
                    <a:p>
                      <a:pPr marL="71755" marR="71755">
                        <a:lnSpc>
                          <a:spcPts val="1300"/>
                        </a:lnSpc>
                        <a:spcBef>
                          <a:spcPts val="550"/>
                        </a:spcBef>
                        <a:spcAft>
                          <a:spcPts val="55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1300"/>
                        </a:lnSpc>
                        <a:spcBef>
                          <a:spcPts val="550"/>
                        </a:spcBef>
                        <a:spcAft>
                          <a:spcPts val="550"/>
                        </a:spcAft>
                      </a:pPr>
                      <a:r>
                        <a:rPr lang="en-GB" sz="1400">
                          <a:effectLst/>
                        </a:rPr>
                        <a:t>This study</a:t>
                      </a:r>
                      <a:endParaRPr lang="en-GB" sz="140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1300"/>
                        </a:lnSpc>
                        <a:spcBef>
                          <a:spcPts val="550"/>
                        </a:spcBef>
                        <a:spcAft>
                          <a:spcPts val="550"/>
                        </a:spcAft>
                      </a:pPr>
                      <a:r>
                        <a:rPr lang="en-GB" sz="1400" dirty="0">
                          <a:effectLst/>
                        </a:rPr>
                        <a:t>Butler &amp; Matthews (2015)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1300"/>
                        </a:lnSpc>
                        <a:spcBef>
                          <a:spcPts val="550"/>
                        </a:spcBef>
                        <a:spcAft>
                          <a:spcPts val="550"/>
                        </a:spcAft>
                      </a:pPr>
                      <a:r>
                        <a:rPr lang="en-GB" sz="1400" dirty="0" err="1">
                          <a:effectLst/>
                        </a:rPr>
                        <a:t>Renchen</a:t>
                      </a:r>
                      <a:r>
                        <a:rPr lang="en-GB" sz="1400" dirty="0">
                          <a:effectLst/>
                        </a:rPr>
                        <a:t> et al. (2014)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327600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Duration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FF00"/>
                          </a:solidFill>
                          <a:effectLst/>
                        </a:rPr>
                        <a:t>3 months</a:t>
                      </a:r>
                      <a:endParaRPr lang="en-GB" sz="14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FF00"/>
                          </a:solidFill>
                          <a:effectLst/>
                        </a:rPr>
                        <a:t>32 months</a:t>
                      </a:r>
                      <a:endParaRPr lang="en-GB" sz="14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FF00"/>
                          </a:solidFill>
                          <a:effectLst/>
                        </a:rPr>
                        <a:t>6 months</a:t>
                      </a:r>
                      <a:endParaRPr lang="en-GB" sz="14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215280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1" u="none" dirty="0">
                          <a:effectLst/>
                        </a:rPr>
                        <a:t>Reef fish</a:t>
                      </a:r>
                      <a:endParaRPr lang="en-GB" sz="1400" b="1" i="1" u="none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4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4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Avg</a:t>
                      </a:r>
                      <a:r>
                        <a:rPr lang="en-GB" sz="1400" dirty="0">
                          <a:effectLst/>
                        </a:rPr>
                        <a:t> no live fish per trap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2.3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2.9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FF00"/>
                          </a:solidFill>
                          <a:effectLst/>
                        </a:rPr>
                        <a:t>1.8</a:t>
                      </a:r>
                      <a:endParaRPr lang="en-GB" sz="18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Mortality (%)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2%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1.7%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FF00"/>
                          </a:solidFill>
                          <a:effectLst/>
                        </a:rPr>
                        <a:t>2%</a:t>
                      </a:r>
                      <a:endParaRPr lang="en-GB" sz="18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Kg </a:t>
                      </a:r>
                      <a:r>
                        <a:rPr lang="en-GB" sz="1400" dirty="0" smtClean="0">
                          <a:effectLst/>
                        </a:rPr>
                        <a:t>dead</a:t>
                      </a:r>
                      <a:r>
                        <a:rPr lang="en-GB" sz="1400" baseline="0" dirty="0" smtClean="0">
                          <a:effectLst/>
                        </a:rPr>
                        <a:t> / </a:t>
                      </a:r>
                      <a:r>
                        <a:rPr lang="en-GB" sz="1400" dirty="0" smtClean="0">
                          <a:effectLst/>
                        </a:rPr>
                        <a:t>trap / year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FF00"/>
                          </a:solidFill>
                          <a:effectLst/>
                        </a:rPr>
                        <a:t>2.7</a:t>
                      </a:r>
                      <a:endParaRPr lang="en-GB" sz="18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3.9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215280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</a:rPr>
                        <a:t>Lobster</a:t>
                      </a:r>
                      <a:endParaRPr lang="en-GB" sz="1400" i="1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8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383760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Avg</a:t>
                      </a:r>
                      <a:r>
                        <a:rPr lang="en-GB" sz="1400" dirty="0">
                          <a:effectLst/>
                        </a:rPr>
                        <a:t> no live lobster per trap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FF00"/>
                          </a:solidFill>
                          <a:effectLst/>
                        </a:rPr>
                        <a:t>3.5</a:t>
                      </a:r>
                      <a:endParaRPr lang="en-GB" sz="18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3.9-4.8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356280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Mortality (%)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FF00"/>
                          </a:solidFill>
                          <a:effectLst/>
                        </a:rPr>
                        <a:t>0.8%</a:t>
                      </a:r>
                      <a:endParaRPr lang="en-GB" sz="18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1.8%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No. dead / trap / year</a:t>
                      </a:r>
                      <a:endParaRPr lang="en-GB" sz="14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2.7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FF00"/>
                          </a:solidFill>
                          <a:effectLst/>
                        </a:rPr>
                        <a:t>3-7</a:t>
                      </a:r>
                      <a:endParaRPr lang="en-GB" sz="1800" b="1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rgbClr val="FFFF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990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Photo\Statia\DSCF0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Sustainable</a:t>
            </a:r>
            <a:r>
              <a:rPr lang="nl-NL" dirty="0" smtClean="0"/>
              <a:t> </a:t>
            </a:r>
            <a:r>
              <a:rPr lang="nl-NL" dirty="0" err="1" smtClean="0"/>
              <a:t>traps</a:t>
            </a:r>
            <a:r>
              <a:rPr lang="nl-NL" dirty="0" smtClean="0"/>
              <a:t>: escape slot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" y="914400"/>
            <a:ext cx="5042055" cy="21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3" r="31877"/>
          <a:stretch/>
        </p:blipFill>
        <p:spPr bwMode="auto">
          <a:xfrm>
            <a:off x="465748" y="3202547"/>
            <a:ext cx="2048816" cy="27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7" r="33188"/>
          <a:stretch/>
        </p:blipFill>
        <p:spPr bwMode="auto">
          <a:xfrm>
            <a:off x="2562225" y="3202547"/>
            <a:ext cx="2016702" cy="277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18437" y="3048000"/>
            <a:ext cx="87716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lobster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12556" y="887406"/>
            <a:ext cx="4084844" cy="5240094"/>
            <a:chOff x="5112556" y="887406"/>
            <a:chExt cx="4084844" cy="5240094"/>
          </a:xfrm>
        </p:grpSpPr>
        <p:pic>
          <p:nvPicPr>
            <p:cNvPr id="1028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556" y="887406"/>
              <a:ext cx="4006857" cy="2499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556" y="3577107"/>
              <a:ext cx="4084844" cy="255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286423" y="106527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chemeClr val="bg1"/>
                  </a:solidFill>
                </a:rPr>
                <a:t>5ft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09075" y="1033009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4</a:t>
              </a:r>
              <a:r>
                <a:rPr lang="nl-NL" b="1" dirty="0" smtClean="0">
                  <a:solidFill>
                    <a:schemeClr val="bg1"/>
                  </a:solidFill>
                </a:rPr>
                <a:t>ft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86423" y="373380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chemeClr val="bg1"/>
                  </a:solidFill>
                </a:rPr>
                <a:t>5ft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09075" y="370153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4</a:t>
              </a:r>
              <a:r>
                <a:rPr lang="nl-NL" b="1" dirty="0" smtClean="0">
                  <a:solidFill>
                    <a:schemeClr val="bg1"/>
                  </a:solidFill>
                </a:rPr>
                <a:t>ft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66" y="838200"/>
            <a:ext cx="4990436" cy="2001831"/>
            <a:chOff x="33966" y="838200"/>
            <a:chExt cx="4990436" cy="2001831"/>
          </a:xfrm>
        </p:grpSpPr>
        <p:pic>
          <p:nvPicPr>
            <p:cNvPr id="1031" name="Picture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00"/>
            <a:stretch>
              <a:fillRect/>
            </a:stretch>
          </p:blipFill>
          <p:spPr bwMode="auto">
            <a:xfrm>
              <a:off x="33966" y="887406"/>
              <a:ext cx="2498725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00"/>
            <a:stretch>
              <a:fillRect/>
            </a:stretch>
          </p:blipFill>
          <p:spPr bwMode="auto">
            <a:xfrm>
              <a:off x="2514564" y="877881"/>
              <a:ext cx="2509838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988991" y="838200"/>
              <a:ext cx="1146468" cy="369332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solidFill>
                    <a:schemeClr val="bg1">
                      <a:lumMod val="50000"/>
                    </a:schemeClr>
                  </a:solidFill>
                </a:rPr>
                <a:t>herbivore</a:t>
              </a:r>
              <a:endParaRPr lang="nl-NL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6534" y="109906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chemeClr val="bg1"/>
                  </a:solidFill>
                </a:rPr>
                <a:t>5ft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2197" y="115466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4</a:t>
              </a:r>
              <a:r>
                <a:rPr lang="nl-NL" b="1" dirty="0" smtClean="0">
                  <a:solidFill>
                    <a:schemeClr val="bg1"/>
                  </a:solidFill>
                </a:rPr>
                <a:t>ft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86644" y="109906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chemeClr val="bg1"/>
                  </a:solidFill>
                </a:rPr>
                <a:t>5ft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09296" y="106680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4</a:t>
              </a:r>
              <a:r>
                <a:rPr lang="nl-NL" b="1" dirty="0" smtClean="0">
                  <a:solidFill>
                    <a:schemeClr val="bg1"/>
                  </a:solidFill>
                </a:rPr>
                <a:t>ft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8877" y="4293275"/>
            <a:ext cx="7513595" cy="20313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b="1" i="1" u="sng" dirty="0" err="1" smtClean="0"/>
              <a:t>Lobster</a:t>
            </a:r>
            <a:r>
              <a:rPr lang="nl-NL" b="1" i="1" u="sng" dirty="0" smtClean="0"/>
              <a:t> </a:t>
            </a:r>
            <a:r>
              <a:rPr lang="nl-NL" b="1" dirty="0" smtClean="0"/>
              <a:t>: </a:t>
            </a:r>
            <a:r>
              <a:rPr lang="nl-NL" dirty="0" smtClean="0"/>
              <a:t>no effect trap </a:t>
            </a:r>
            <a:r>
              <a:rPr lang="nl-NL" dirty="0" smtClean="0"/>
              <a:t>type</a:t>
            </a:r>
            <a:r>
              <a:rPr lang="nl-NL" dirty="0"/>
              <a:t> </a:t>
            </a:r>
            <a:r>
              <a:rPr lang="nl-NL" dirty="0" smtClean="0"/>
              <a:t>or escape slot on catch</a:t>
            </a:r>
          </a:p>
          <a:p>
            <a:endParaRPr lang="nl-NL" dirty="0" smtClean="0"/>
          </a:p>
          <a:p>
            <a:r>
              <a:rPr lang="nl-NL" b="1" i="1" u="sng" dirty="0" smtClean="0"/>
              <a:t>Fish: </a:t>
            </a:r>
            <a:r>
              <a:rPr lang="nl-NL" dirty="0" smtClean="0"/>
              <a:t>effect trap </a:t>
            </a:r>
            <a:r>
              <a:rPr lang="nl-NL" dirty="0" err="1" smtClean="0"/>
              <a:t>size</a:t>
            </a:r>
            <a:r>
              <a:rPr lang="nl-NL" dirty="0"/>
              <a:t> </a:t>
            </a:r>
            <a:r>
              <a:rPr lang="nl-NL" dirty="0" smtClean="0"/>
              <a:t>and 38mm slot, 25mm slot </a:t>
            </a:r>
            <a:r>
              <a:rPr lang="nl-NL" dirty="0" err="1" smtClean="0"/>
              <a:t>ambiguous</a:t>
            </a:r>
            <a:r>
              <a:rPr lang="nl-NL" dirty="0" smtClean="0"/>
              <a:t> </a:t>
            </a:r>
          </a:p>
          <a:p>
            <a:endParaRPr lang="nl-NL" dirty="0" smtClean="0"/>
          </a:p>
          <a:p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b="1" i="1" u="sng" dirty="0" err="1" smtClean="0"/>
              <a:t>lobster</a:t>
            </a:r>
            <a:r>
              <a:rPr lang="nl-NL" dirty="0" smtClean="0"/>
              <a:t>,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b="1" i="1" u="sng" dirty="0" smtClean="0"/>
              <a:t>fish</a:t>
            </a:r>
            <a:r>
              <a:rPr lang="nl-NL" dirty="0" smtClean="0"/>
              <a:t> </a:t>
            </a:r>
            <a:r>
              <a:rPr lang="nl-NL" dirty="0" err="1" smtClean="0"/>
              <a:t>main</a:t>
            </a:r>
            <a:r>
              <a:rPr lang="nl-NL" dirty="0" err="1" smtClean="0"/>
              <a:t>target</a:t>
            </a:r>
            <a:r>
              <a:rPr lang="nl-NL" dirty="0" smtClean="0"/>
              <a:t> -&gt; 38mm slot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biodegradable</a:t>
            </a:r>
            <a:r>
              <a:rPr lang="nl-NL" dirty="0" smtClean="0"/>
              <a:t> </a:t>
            </a:r>
            <a:r>
              <a:rPr lang="nl-NL" dirty="0" err="1" smtClean="0"/>
              <a:t>material</a:t>
            </a:r>
            <a:endParaRPr lang="nl-NL" dirty="0" smtClean="0"/>
          </a:p>
          <a:p>
            <a:endParaRPr lang="nl-NL" dirty="0" smtClean="0"/>
          </a:p>
          <a:p>
            <a:pPr algn="ctr"/>
            <a:r>
              <a:rPr lang="nl-NL" b="1" dirty="0" smtClean="0"/>
              <a:t>DO NOT REMOVE TRAPS: HABITAT &amp; DAMAGE BY REMOVAL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376990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17781" r="23777" b="234"/>
          <a:stretch/>
        </p:blipFill>
        <p:spPr bwMode="auto">
          <a:xfrm>
            <a:off x="0" y="-19664"/>
            <a:ext cx="9146458" cy="68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G:\Photo\Saba WORK\Cuban dog fish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97" y="5007179"/>
            <a:ext cx="2467761" cy="18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</a:t>
            </a:r>
            <a:r>
              <a:rPr lang="nl-NL" dirty="0" err="1" smtClean="0"/>
              <a:t>hark</a:t>
            </a:r>
            <a:r>
              <a:rPr lang="nl-NL" dirty="0" smtClean="0"/>
              <a:t> catch &amp; </a:t>
            </a:r>
            <a:r>
              <a:rPr lang="nl-NL" dirty="0" err="1" smtClean="0"/>
              <a:t>discards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2971800"/>
          </a:xfrm>
          <a:solidFill>
            <a:srgbClr val="15A9FF">
              <a:alpha val="40000"/>
            </a:srgbClr>
          </a:solidFill>
        </p:spPr>
        <p:txBody>
          <a:bodyPr/>
          <a:lstStyle/>
          <a:p>
            <a:r>
              <a:rPr lang="nl-NL" dirty="0" smtClean="0"/>
              <a:t>LANDINGS</a:t>
            </a:r>
          </a:p>
          <a:p>
            <a:pPr lvl="1"/>
            <a:r>
              <a:rPr lang="nl-NL" sz="2000" dirty="0" smtClean="0"/>
              <a:t>0.5% in </a:t>
            </a:r>
            <a:r>
              <a:rPr lang="nl-NL" sz="2000" dirty="0" err="1" smtClean="0"/>
              <a:t>weight</a:t>
            </a:r>
            <a:r>
              <a:rPr lang="nl-NL" sz="2000" dirty="0" smtClean="0"/>
              <a:t> = ~50-100 kg </a:t>
            </a:r>
            <a:r>
              <a:rPr lang="nl-NL" sz="2000" dirty="0" err="1" smtClean="0"/>
              <a:t>shark</a:t>
            </a:r>
            <a:r>
              <a:rPr lang="nl-NL" sz="2000" dirty="0" smtClean="0"/>
              <a:t> -&gt; </a:t>
            </a:r>
            <a:r>
              <a:rPr lang="nl-NL" sz="2000" dirty="0" err="1" smtClean="0"/>
              <a:t>negligible</a:t>
            </a:r>
            <a:endParaRPr lang="nl-NL" sz="2000" dirty="0" smtClean="0"/>
          </a:p>
          <a:p>
            <a:pPr lvl="1"/>
            <a:endParaRPr lang="nl-NL" dirty="0" smtClean="0"/>
          </a:p>
          <a:p>
            <a:r>
              <a:rPr lang="nl-NL" dirty="0" smtClean="0"/>
              <a:t>DISCARD</a:t>
            </a:r>
          </a:p>
          <a:p>
            <a:pPr lvl="1"/>
            <a:r>
              <a:rPr lang="nl-NL" sz="2000" dirty="0" smtClean="0"/>
              <a:t>0.01 (sampling) – 0.013 (interviews) nurse </a:t>
            </a:r>
            <a:r>
              <a:rPr lang="nl-NL" sz="2000" dirty="0" err="1" smtClean="0"/>
              <a:t>sharks</a:t>
            </a:r>
            <a:r>
              <a:rPr lang="nl-NL" sz="2000" dirty="0" smtClean="0"/>
              <a:t> per trap lift</a:t>
            </a:r>
          </a:p>
          <a:p>
            <a:pPr lvl="1"/>
            <a:r>
              <a:rPr lang="nl-NL" sz="2000" dirty="0" smtClean="0"/>
              <a:t>50 000 – 75 000 trap </a:t>
            </a:r>
            <a:r>
              <a:rPr lang="nl-NL" sz="2000" dirty="0" err="1" smtClean="0"/>
              <a:t>lifts</a:t>
            </a:r>
            <a:r>
              <a:rPr lang="nl-NL" sz="2000" dirty="0" smtClean="0"/>
              <a:t> -&gt; 500 – 950 nurse </a:t>
            </a:r>
            <a:r>
              <a:rPr lang="nl-NL" sz="2000" dirty="0" err="1" smtClean="0"/>
              <a:t>sharks</a:t>
            </a:r>
            <a:endParaRPr lang="nl-NL" sz="2000" dirty="0" smtClean="0"/>
          </a:p>
          <a:p>
            <a:pPr lvl="1"/>
            <a:r>
              <a:rPr lang="nl-NL" sz="2000" dirty="0" err="1" smtClean="0"/>
              <a:t>problem</a:t>
            </a:r>
            <a:r>
              <a:rPr lang="nl-NL" sz="2000" dirty="0" smtClean="0"/>
              <a:t> </a:t>
            </a:r>
            <a:r>
              <a:rPr lang="nl-NL" sz="2000" dirty="0" err="1" smtClean="0"/>
              <a:t>for</a:t>
            </a:r>
            <a:r>
              <a:rPr lang="nl-NL" sz="2000" dirty="0" smtClean="0"/>
              <a:t> </a:t>
            </a:r>
            <a:r>
              <a:rPr lang="nl-NL" sz="2000" dirty="0" err="1" smtClean="0"/>
              <a:t>shark</a:t>
            </a:r>
            <a:r>
              <a:rPr lang="nl-NL" sz="2000" dirty="0" smtClean="0"/>
              <a:t> </a:t>
            </a:r>
            <a:r>
              <a:rPr lang="nl-NL" sz="2000" dirty="0" err="1" smtClean="0"/>
              <a:t>population</a:t>
            </a:r>
            <a:r>
              <a:rPr lang="nl-NL" sz="2000" dirty="0" smtClean="0"/>
              <a:t> or </a:t>
            </a:r>
            <a:r>
              <a:rPr lang="nl-NL" sz="2000" dirty="0" err="1" smtClean="0"/>
              <a:t>predominantly</a:t>
            </a:r>
            <a:r>
              <a:rPr lang="nl-NL" sz="2000" dirty="0" smtClean="0"/>
              <a:t> </a:t>
            </a:r>
            <a:r>
              <a:rPr lang="nl-NL" sz="2000" dirty="0" err="1" smtClean="0"/>
              <a:t>nuisance</a:t>
            </a:r>
            <a:r>
              <a:rPr lang="nl-NL" sz="2000" dirty="0" smtClean="0"/>
              <a:t> </a:t>
            </a:r>
            <a:r>
              <a:rPr lang="nl-NL" sz="2000" dirty="0" err="1" smtClean="0"/>
              <a:t>fishery</a:t>
            </a:r>
            <a:r>
              <a:rPr lang="nl-NL" sz="2000" dirty="0" smtClean="0"/>
              <a:t>?</a:t>
            </a:r>
            <a:endParaRPr lang="nl-NL" sz="2000" dirty="0"/>
          </a:p>
        </p:txBody>
      </p:sp>
      <p:pic>
        <p:nvPicPr>
          <p:cNvPr id="7171" name="Picture 3" descr="G:\Photo\2012 7 Saba JUL 2012\MartinNurseshar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65" y="5007179"/>
            <a:ext cx="2447981" cy="183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14347" r="11110" b="14799"/>
          <a:stretch/>
        </p:blipFill>
        <p:spPr bwMode="auto">
          <a:xfrm>
            <a:off x="0" y="5007179"/>
            <a:ext cx="2443930" cy="189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0" r="16865"/>
          <a:stretch/>
        </p:blipFill>
        <p:spPr bwMode="auto">
          <a:xfrm>
            <a:off x="2470969" y="5007179"/>
            <a:ext cx="2437996" cy="18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649712">
            <a:off x="7408800" y="6166558"/>
            <a:ext cx="1617751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sz="1600" i="1" cap="all" dirty="0" smtClean="0"/>
              <a:t>DW Handline</a:t>
            </a:r>
          </a:p>
          <a:p>
            <a:pPr algn="ctr"/>
            <a:r>
              <a:rPr lang="nl-NL" sz="1600" i="1" cap="all" dirty="0" smtClean="0"/>
              <a:t>Few trips!</a:t>
            </a:r>
            <a:endParaRPr lang="nl-NL" sz="1600" i="1" cap="all" dirty="0"/>
          </a:p>
        </p:txBody>
      </p:sp>
    </p:spTree>
    <p:extLst>
      <p:ext uri="{BB962C8B-B14F-4D97-AF65-F5344CB8AC3E}">
        <p14:creationId xmlns:p14="http://schemas.microsoft.com/office/powerpoint/2010/main" val="1828615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0" y="18260"/>
            <a:ext cx="9246560" cy="693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59" y="5046786"/>
            <a:ext cx="2822793" cy="180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0" y="4027207"/>
            <a:ext cx="2590800" cy="283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0" y="3931898"/>
            <a:ext cx="27797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001712"/>
          </a:xfrm>
        </p:spPr>
        <p:txBody>
          <a:bodyPr/>
          <a:lstStyle/>
          <a:p>
            <a:r>
              <a:rPr lang="nl-NL" sz="6000" b="1" dirty="0">
                <a:ln>
                  <a:solidFill>
                    <a:srgbClr val="FFFFFF"/>
                  </a:solidFill>
                </a:ln>
                <a:solidFill>
                  <a:srgbClr val="FF99CC"/>
                </a:solidFill>
                <a:latin typeface="Freestyle Script" panose="030804020302050B0404" pitchFamily="66" charset="0"/>
              </a:rPr>
              <a:t>QUEEN CONCH</a:t>
            </a:r>
            <a:endParaRPr lang="nl-NL" sz="6000" dirty="0">
              <a:latin typeface="Freestyle Script" panose="030804020302050B04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399"/>
            <a:ext cx="5370514" cy="32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256" y="6002750"/>
            <a:ext cx="3473014" cy="87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050" y="4133060"/>
            <a:ext cx="2590800" cy="158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85" y="675660"/>
            <a:ext cx="1554163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152400"/>
            <a:ext cx="139541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494273">
            <a:off x="7874724" y="4559736"/>
            <a:ext cx="126188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dirty="0" err="1" smtClean="0">
                <a:solidFill>
                  <a:schemeClr val="bg1"/>
                </a:solidFill>
              </a:rPr>
              <a:t>Spawning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dirty="0" err="1" smtClean="0">
                <a:solidFill>
                  <a:schemeClr val="bg1"/>
                </a:solidFill>
              </a:rPr>
              <a:t>Season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494273">
            <a:off x="6217979" y="4481816"/>
            <a:ext cx="100540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dirty="0" err="1" smtClean="0">
                <a:solidFill>
                  <a:schemeClr val="bg1"/>
                </a:solidFill>
              </a:rPr>
              <a:t>Size</a:t>
            </a:r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 smtClean="0">
                <a:solidFill>
                  <a:schemeClr val="bg1"/>
                </a:solidFill>
              </a:rPr>
              <a:t>At</a:t>
            </a:r>
          </a:p>
          <a:p>
            <a:pPr algn="ctr"/>
            <a:r>
              <a:rPr lang="nl-NL" dirty="0" err="1" smtClean="0">
                <a:solidFill>
                  <a:schemeClr val="bg1"/>
                </a:solidFill>
              </a:rPr>
              <a:t>Maturity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494273">
            <a:off x="1710171" y="5151079"/>
            <a:ext cx="140294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Distribution </a:t>
            </a:r>
          </a:p>
          <a:p>
            <a:pPr algn="ctr"/>
            <a:r>
              <a:rPr lang="nl-NL" dirty="0" smtClean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nl-NL" dirty="0" err="1" smtClean="0">
                <a:solidFill>
                  <a:schemeClr val="bg1"/>
                </a:solidFill>
              </a:rPr>
              <a:t>Abundance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34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17"/>
            <a:ext cx="9166863" cy="68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001712"/>
          </a:xfrm>
        </p:spPr>
        <p:txBody>
          <a:bodyPr/>
          <a:lstStyle/>
          <a:p>
            <a:r>
              <a:rPr lang="nl-NL" sz="60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latin typeface="Freestyle Script" panose="030804020302050B0404" pitchFamily="66" charset="0"/>
              </a:rPr>
              <a:t>QUEEN CONCH</a:t>
            </a:r>
            <a:endParaRPr lang="nl-NL" sz="6000" b="1" dirty="0">
              <a:ln>
                <a:solidFill>
                  <a:schemeClr val="tx1"/>
                </a:solidFill>
              </a:ln>
              <a:solidFill>
                <a:srgbClr val="FF99CC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199"/>
            <a:ext cx="3810000" cy="5105401"/>
          </a:xfrm>
          <a:solidFill>
            <a:srgbClr val="15A9FF">
              <a:alpha val="60000"/>
            </a:srgbClr>
          </a:solidFill>
        </p:spPr>
        <p:txBody>
          <a:bodyPr/>
          <a:lstStyle/>
          <a:p>
            <a:r>
              <a:rPr lang="en-GB" dirty="0" smtClean="0"/>
              <a:t>Spawning season:</a:t>
            </a:r>
          </a:p>
          <a:p>
            <a:pPr lvl="1"/>
            <a:r>
              <a:rPr lang="en-GB" dirty="0" smtClean="0"/>
              <a:t>JUN-SEP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Size-at-maturity:</a:t>
            </a:r>
          </a:p>
          <a:p>
            <a:pPr lvl="1"/>
            <a:r>
              <a:rPr lang="en-GB" dirty="0" smtClean="0"/>
              <a:t>LT50% = 10mm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Stock:</a:t>
            </a:r>
          </a:p>
          <a:p>
            <a:pPr lvl="1"/>
            <a:r>
              <a:rPr lang="en-GB" dirty="0" smtClean="0"/>
              <a:t>14 million</a:t>
            </a:r>
          </a:p>
          <a:p>
            <a:pPr lvl="1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1603"/>
            <a:ext cx="4532086" cy="402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17"/>
            <a:ext cx="2537263" cy="156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399" cy="15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572000" y="5339232"/>
            <a:ext cx="4608286" cy="14366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4"/>
          <a:stretch/>
        </p:blipFill>
        <p:spPr bwMode="auto">
          <a:xfrm>
            <a:off x="4577445" y="5421313"/>
            <a:ext cx="4680856" cy="14366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xtLst/>
        </p:spPr>
      </p:pic>
      <p:sp>
        <p:nvSpPr>
          <p:cNvPr id="5" name="Rectangle 4"/>
          <p:cNvSpPr/>
          <p:nvPr/>
        </p:nvSpPr>
        <p:spPr bwMode="auto">
          <a:xfrm>
            <a:off x="7315200" y="6477000"/>
            <a:ext cx="1676400" cy="29891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38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62"/>
            <a:ext cx="9166863" cy="68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199"/>
            <a:ext cx="3810000" cy="5105401"/>
          </a:xfrm>
          <a:solidFill>
            <a:srgbClr val="15A9FF">
              <a:alpha val="60000"/>
            </a:srgbClr>
          </a:solidFill>
        </p:spPr>
        <p:txBody>
          <a:bodyPr/>
          <a:lstStyle/>
          <a:p>
            <a:r>
              <a:rPr lang="en-GB" dirty="0" smtClean="0"/>
              <a:t>Spawning season:</a:t>
            </a:r>
          </a:p>
          <a:p>
            <a:pPr lvl="1"/>
            <a:r>
              <a:rPr lang="en-GB" dirty="0" smtClean="0"/>
              <a:t>JUN-SEP</a:t>
            </a:r>
          </a:p>
          <a:p>
            <a:pPr lvl="1"/>
            <a:r>
              <a:rPr lang="en-GB" b="1" cap="all" dirty="0" smtClean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latin typeface="Comic Sans MS" panose="030F0702030302020204" pitchFamily="66" charset="0"/>
              </a:rPr>
              <a:t>Policy: season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Size-at-maturity:</a:t>
            </a:r>
          </a:p>
          <a:p>
            <a:pPr lvl="1"/>
            <a:r>
              <a:rPr lang="en-GB" dirty="0" smtClean="0"/>
              <a:t>LT50% = 10mm</a:t>
            </a:r>
          </a:p>
          <a:p>
            <a:pPr lvl="1"/>
            <a:r>
              <a:rPr lang="en-GB" b="1" cap="all" dirty="0" smtClean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latin typeface="Comic Sans MS" panose="030F0702030302020204" pitchFamily="66" charset="0"/>
              </a:rPr>
              <a:t>Policy: min size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Stock:</a:t>
            </a:r>
          </a:p>
          <a:p>
            <a:pPr lvl="1"/>
            <a:r>
              <a:rPr lang="en-GB" dirty="0" smtClean="0"/>
              <a:t>14 million</a:t>
            </a:r>
          </a:p>
          <a:p>
            <a:pPr lvl="1"/>
            <a:r>
              <a:rPr lang="en-GB" b="1" cap="all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Policy: quota</a:t>
            </a:r>
            <a:endParaRPr lang="en-GB" b="1" cap="all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1603"/>
            <a:ext cx="4532086" cy="402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17"/>
            <a:ext cx="2537263" cy="156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399" cy="15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572000" y="5339232"/>
            <a:ext cx="4608286" cy="14366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400" smtClean="0">
              <a:solidFill>
                <a:srgbClr val="FFFFFF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4"/>
          <a:stretch/>
        </p:blipFill>
        <p:spPr bwMode="auto">
          <a:xfrm>
            <a:off x="4577445" y="5421313"/>
            <a:ext cx="4680856" cy="14366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xtLst/>
        </p:spPr>
      </p:pic>
      <p:sp>
        <p:nvSpPr>
          <p:cNvPr id="6" name="TextBox 5"/>
          <p:cNvSpPr txBox="1"/>
          <p:nvPr/>
        </p:nvSpPr>
        <p:spPr>
          <a:xfrm rot="969602">
            <a:off x="3958090" y="2765023"/>
            <a:ext cx="3560708" cy="156966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800" b="1" cap="all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“Policy package”</a:t>
            </a:r>
            <a:endParaRPr lang="nl-NL" sz="4800" b="1" cap="all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001712"/>
          </a:xfrm>
        </p:spPr>
        <p:txBody>
          <a:bodyPr/>
          <a:lstStyle/>
          <a:p>
            <a:r>
              <a:rPr lang="nl-NL" sz="60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latin typeface="Freestyle Script" panose="030804020302050B0404" pitchFamily="66" charset="0"/>
              </a:rPr>
              <a:t>QUEEN CONCH</a:t>
            </a:r>
            <a:endParaRPr lang="nl-NL" sz="6000" b="1" dirty="0">
              <a:ln>
                <a:solidFill>
                  <a:schemeClr val="tx1"/>
                </a:solidFill>
              </a:ln>
              <a:solidFill>
                <a:srgbClr val="FF99CC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2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084461" y="3084460"/>
            <a:ext cx="6854723" cy="685802"/>
          </a:xfrm>
        </p:spPr>
        <p:txBody>
          <a:bodyPr/>
          <a:lstStyle/>
          <a:p>
            <a:pPr algn="ctr"/>
            <a:r>
              <a:rPr lang="nl-NL" b="1" cap="all" dirty="0" err="1" smtClean="0"/>
              <a:t>Acknowledgements</a:t>
            </a:r>
            <a:endParaRPr lang="nl-NL" b="1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610600" cy="4343400"/>
          </a:xfrm>
        </p:spPr>
        <p:txBody>
          <a:bodyPr/>
          <a:lstStyle/>
          <a:p>
            <a:r>
              <a:rPr lang="nl-NL" dirty="0" err="1" smtClean="0"/>
              <a:t>Saban</a:t>
            </a:r>
            <a:r>
              <a:rPr lang="nl-NL" dirty="0" smtClean="0"/>
              <a:t> </a:t>
            </a:r>
            <a:r>
              <a:rPr lang="nl-NL" dirty="0" err="1" smtClean="0"/>
              <a:t>fishers</a:t>
            </a:r>
            <a:endParaRPr lang="nl-NL" dirty="0" smtClean="0"/>
          </a:p>
          <a:p>
            <a:r>
              <a:rPr lang="nl-NL" dirty="0" err="1" smtClean="0"/>
              <a:t>Students</a:t>
            </a:r>
            <a:r>
              <a:rPr lang="nl-NL" dirty="0" smtClean="0"/>
              <a:t>: Michelle, Imke, Melanie, Jimmy, Dagmar, Sander, Wouter</a:t>
            </a:r>
          </a:p>
          <a:p>
            <a:r>
              <a:rPr lang="nl-NL" dirty="0" smtClean="0"/>
              <a:t>SBMU: Jimmy, Dahlia, Melanie, Brooke, Pouchie</a:t>
            </a:r>
          </a:p>
          <a:p>
            <a:r>
              <a:rPr lang="nl-NL" dirty="0" smtClean="0"/>
              <a:t>Saba </a:t>
            </a:r>
            <a:r>
              <a:rPr lang="nl-NL" dirty="0" err="1" smtClean="0"/>
              <a:t>Conservation</a:t>
            </a:r>
            <a:r>
              <a:rPr lang="nl-NL" dirty="0" smtClean="0"/>
              <a:t> Foundation: Kai, Jelle, </a:t>
            </a:r>
            <a:r>
              <a:rPr lang="nl-NL" dirty="0" err="1" smtClean="0"/>
              <a:t>Gregoor</a:t>
            </a:r>
            <a:endParaRPr lang="nl-NL" dirty="0" smtClean="0"/>
          </a:p>
          <a:p>
            <a:r>
              <a:rPr lang="nl-NL" dirty="0" err="1" smtClean="0"/>
              <a:t>Ministry</a:t>
            </a:r>
            <a:r>
              <a:rPr lang="nl-NL" dirty="0" smtClean="0"/>
              <a:t> of </a:t>
            </a:r>
            <a:r>
              <a:rPr lang="nl-NL" dirty="0" err="1" smtClean="0"/>
              <a:t>Economic</a:t>
            </a:r>
            <a:r>
              <a:rPr lang="nl-NL" dirty="0" smtClean="0"/>
              <a:t> </a:t>
            </a:r>
            <a:r>
              <a:rPr lang="nl-NL" dirty="0" err="1" smtClean="0"/>
              <a:t>Affairs</a:t>
            </a:r>
            <a:endParaRPr lang="nl-NL" dirty="0"/>
          </a:p>
        </p:txBody>
      </p:sp>
      <p:pic>
        <p:nvPicPr>
          <p:cNvPr id="3074" name="Picture 2" descr="3_Year_eff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657600" cy="243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2117" y="6116287"/>
            <a:ext cx="63350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20m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8153653" y="4964668"/>
            <a:ext cx="76174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200m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63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G:\Photo\2011 12 Saba Statia Dec\DSCF8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accent4">
                    <a:lumMod val="10000"/>
                  </a:schemeClr>
                </a:solidFill>
              </a:rPr>
              <a:t>SABA BANK FISHERIES</a:t>
            </a:r>
            <a:endParaRPr lang="nl-NL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219200"/>
            <a:ext cx="4953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C7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34B233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marL="0" indent="0">
              <a:buNone/>
            </a:pPr>
            <a:endParaRPr lang="en-GB" sz="2000" kern="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lvl="1"/>
            <a:r>
              <a:rPr lang="en-GB" sz="2000" kern="0" dirty="0" smtClean="0">
                <a:solidFill>
                  <a:schemeClr val="accent4">
                    <a:lumMod val="10000"/>
                  </a:schemeClr>
                </a:solidFill>
              </a:rPr>
              <a:t>10 licenses, all catch landed Fort Bay</a:t>
            </a:r>
          </a:p>
          <a:p>
            <a:pPr lvl="1"/>
            <a:r>
              <a:rPr lang="en-GB" sz="2000" kern="0" dirty="0" smtClean="0">
                <a:solidFill>
                  <a:schemeClr val="accent4">
                    <a:lumMod val="10000"/>
                  </a:schemeClr>
                </a:solidFill>
              </a:rPr>
              <a:t>Lobster trap fishery (20m)</a:t>
            </a:r>
          </a:p>
          <a:p>
            <a:pPr lvl="1"/>
            <a:r>
              <a:rPr lang="en-GB" sz="2000" kern="0" dirty="0" smtClean="0">
                <a:solidFill>
                  <a:schemeClr val="accent4">
                    <a:lumMod val="10000"/>
                  </a:schemeClr>
                </a:solidFill>
              </a:rPr>
              <a:t>Snapper trap fishery (200m)</a:t>
            </a:r>
          </a:p>
          <a:p>
            <a:pPr lvl="1"/>
            <a:r>
              <a:rPr lang="en-GB" sz="2000" kern="0" dirty="0" smtClean="0">
                <a:solidFill>
                  <a:schemeClr val="accent4">
                    <a:lumMod val="10000"/>
                  </a:schemeClr>
                </a:solidFill>
              </a:rPr>
              <a:t>Shallow water Hand lining (red hind)</a:t>
            </a:r>
          </a:p>
          <a:p>
            <a:pPr lvl="1"/>
            <a:r>
              <a:rPr lang="en-GB" sz="2000" kern="0" dirty="0" smtClean="0"/>
              <a:t>Deep water Hand lining (snapper)</a:t>
            </a:r>
          </a:p>
          <a:p>
            <a:pPr lvl="1"/>
            <a:r>
              <a:rPr lang="en-GB" sz="2000" kern="0" dirty="0" smtClean="0"/>
              <a:t>Trolling (</a:t>
            </a:r>
            <a:r>
              <a:rPr lang="en-GB" sz="2000" kern="0" dirty="0" err="1" smtClean="0"/>
              <a:t>pelagics</a:t>
            </a:r>
            <a:r>
              <a:rPr lang="en-GB" sz="2000" kern="0" dirty="0" smtClean="0"/>
              <a:t>)</a:t>
            </a:r>
          </a:p>
          <a:p>
            <a:pPr lvl="1"/>
            <a:endParaRPr lang="en-GB" sz="2000" kern="0" dirty="0" smtClean="0"/>
          </a:p>
          <a:p>
            <a:pPr lvl="1"/>
            <a:r>
              <a:rPr lang="en-GB" sz="2000" kern="0" dirty="0" smtClean="0"/>
              <a:t>historical data </a:t>
            </a:r>
          </a:p>
          <a:p>
            <a:pPr lvl="2"/>
            <a:r>
              <a:rPr lang="en-GB" kern="0" dirty="0" err="1" smtClean="0"/>
              <a:t>Dilrosun</a:t>
            </a:r>
            <a:r>
              <a:rPr lang="en-GB" kern="0" dirty="0" smtClean="0"/>
              <a:t> (2000) JAN-DEC</a:t>
            </a:r>
          </a:p>
          <a:p>
            <a:pPr lvl="2"/>
            <a:r>
              <a:rPr lang="en-GB" kern="0" dirty="0" smtClean="0"/>
              <a:t>Toller (2007) JUL-DEC</a:t>
            </a:r>
          </a:p>
          <a:p>
            <a:pPr lvl="1"/>
            <a:endParaRPr lang="en-GB" sz="2000" kern="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17" y="5257801"/>
            <a:ext cx="213254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98" y="5270090"/>
            <a:ext cx="2118778" cy="158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1068730">
            <a:off x="178439" y="1351176"/>
            <a:ext cx="9020273" cy="3231654"/>
          </a:xfrm>
          <a:prstGeom prst="rect">
            <a:avLst/>
          </a:prstGeom>
          <a:gradFill flip="none" rotWithShape="1">
            <a:gsLst>
              <a:gs pos="0">
                <a:srgbClr val="000082">
                  <a:alpha val="40000"/>
                  <a:lumMod val="63000"/>
                  <a:lumOff val="37000"/>
                </a:srgbClr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WHY FISHERIES?</a:t>
            </a:r>
          </a:p>
          <a:p>
            <a:endParaRPr lang="en-GB" sz="2800" b="1" dirty="0" smtClean="0">
              <a:latin typeface="Comic Sans MS" panose="030F0702030302020204" pitchFamily="66" charset="0"/>
            </a:endParaRPr>
          </a:p>
          <a:p>
            <a:r>
              <a:rPr lang="en-GB" sz="2800" b="1" u="sng" dirty="0" smtClean="0">
                <a:latin typeface="Comic Sans MS" panose="030F0702030302020204" pitchFamily="66" charset="0"/>
              </a:rPr>
              <a:t>ONLY</a:t>
            </a:r>
            <a:r>
              <a:rPr lang="en-GB" sz="2800" b="1" dirty="0" smtClean="0">
                <a:latin typeface="Comic Sans MS" panose="030F0702030302020204" pitchFamily="66" charset="0"/>
              </a:rPr>
              <a:t> ECONOMIC ACTIVITY</a:t>
            </a:r>
          </a:p>
          <a:p>
            <a:endParaRPr lang="en-GB" sz="2800" b="1" dirty="0" smtClean="0">
              <a:latin typeface="Comic Sans MS" panose="030F0702030302020204" pitchFamily="66" charset="0"/>
            </a:endParaRPr>
          </a:p>
          <a:p>
            <a:r>
              <a:rPr lang="en-GB" sz="2800" b="1" u="sng" dirty="0" smtClean="0">
                <a:latin typeface="Comic Sans MS" panose="030F0702030302020204" pitchFamily="66" charset="0"/>
              </a:rPr>
              <a:t>ONLY</a:t>
            </a:r>
            <a:r>
              <a:rPr lang="en-GB" sz="2800" b="1" dirty="0" smtClean="0">
                <a:latin typeface="Comic Sans MS" panose="030F0702030302020204" pitchFamily="66" charset="0"/>
              </a:rPr>
              <a:t> MANAGEABLE ACTIVITY</a:t>
            </a:r>
          </a:p>
          <a:p>
            <a:endParaRPr lang="en-GB" sz="2800" b="1" dirty="0" smtClean="0">
              <a:latin typeface="Comic Sans MS" panose="030F0702030302020204" pitchFamily="66" charset="0"/>
            </a:endParaRPr>
          </a:p>
          <a:p>
            <a:r>
              <a:rPr lang="en-GB" sz="2800" b="1" u="sng" dirty="0" smtClean="0">
                <a:latin typeface="Comic Sans MS" panose="030F0702030302020204" pitchFamily="66" charset="0"/>
              </a:rPr>
              <a:t>IMPACT</a:t>
            </a:r>
            <a:r>
              <a:rPr lang="en-GB" sz="2800" b="1" dirty="0" smtClean="0">
                <a:latin typeface="Comic Sans MS" panose="030F0702030302020204" pitchFamily="66" charset="0"/>
              </a:rPr>
              <a:t> STOCKS &amp; </a:t>
            </a:r>
            <a:r>
              <a:rPr lang="en-GB" sz="2800" b="1" u="sng" dirty="0" smtClean="0">
                <a:latin typeface="Comic Sans MS" panose="030F0702030302020204" pitchFamily="66" charset="0"/>
              </a:rPr>
              <a:t>INTERACTION</a:t>
            </a:r>
            <a:r>
              <a:rPr lang="en-GB" sz="2800" b="1" dirty="0" smtClean="0">
                <a:latin typeface="Comic Sans MS" panose="030F0702030302020204" pitchFamily="66" charset="0"/>
              </a:rPr>
              <a:t> ECOSYSTEM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43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2"/>
          <a:stretch/>
        </p:blipFill>
        <p:spPr bwMode="auto">
          <a:xfrm>
            <a:off x="1" y="4916"/>
            <a:ext cx="9144000" cy="685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all" dirty="0" err="1" smtClean="0"/>
              <a:t>spiny</a:t>
            </a:r>
            <a:r>
              <a:rPr lang="nl-NL" cap="all" dirty="0" smtClean="0"/>
              <a:t> </a:t>
            </a:r>
            <a:r>
              <a:rPr lang="nl-NL" cap="all" dirty="0" err="1" smtClean="0"/>
              <a:t>lobster</a:t>
            </a:r>
            <a:r>
              <a:rPr lang="nl-NL" cap="all" dirty="0" smtClean="0"/>
              <a:t>....</a:t>
            </a:r>
            <a:r>
              <a:rPr lang="nl-NL" cap="all" dirty="0" err="1" smtClean="0"/>
              <a:t>fishery</a:t>
            </a:r>
            <a:endParaRPr lang="nl-NL" cap="al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3000"/>
            <a:ext cx="27527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157594"/>
            <a:ext cx="27527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160052"/>
            <a:ext cx="27527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309" y="4025900"/>
            <a:ext cx="8826617" cy="2755900"/>
            <a:chOff x="58309" y="4025900"/>
            <a:chExt cx="8826617" cy="2755900"/>
          </a:xfrm>
        </p:grpSpPr>
        <p:pic>
          <p:nvPicPr>
            <p:cNvPr id="4098" name="Picture 2" descr="19_annual effo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9" y="4025900"/>
              <a:ext cx="4132691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2971800" y="4025900"/>
              <a:ext cx="5913126" cy="2755900"/>
              <a:chOff x="2710174" y="4025900"/>
              <a:chExt cx="5913126" cy="2755900"/>
            </a:xfrm>
          </p:grpSpPr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4025900"/>
                <a:ext cx="4584700" cy="2755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Down Arrow 3"/>
              <p:cNvSpPr/>
              <p:nvPr/>
            </p:nvSpPr>
            <p:spPr bwMode="auto">
              <a:xfrm rot="6531768">
                <a:off x="2862574" y="4280870"/>
                <a:ext cx="381000" cy="685800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36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2"/>
          <a:stretch/>
        </p:blipFill>
        <p:spPr bwMode="auto">
          <a:xfrm>
            <a:off x="1" y="4916"/>
            <a:ext cx="9144000" cy="685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all" dirty="0" err="1" smtClean="0"/>
              <a:t>spiny</a:t>
            </a:r>
            <a:r>
              <a:rPr lang="nl-NL" cap="all" dirty="0" smtClean="0"/>
              <a:t> </a:t>
            </a:r>
            <a:r>
              <a:rPr lang="nl-NL" cap="all" dirty="0" err="1" smtClean="0"/>
              <a:t>lobster</a:t>
            </a:r>
            <a:r>
              <a:rPr lang="nl-NL" cap="all" dirty="0" smtClean="0"/>
              <a:t>....stock status</a:t>
            </a:r>
            <a:endParaRPr lang="nl-NL" cap="all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9735"/>
            <a:ext cx="32692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589207" y="1230159"/>
            <a:ext cx="4121866" cy="3200516"/>
            <a:chOff x="2762557" y="1249260"/>
            <a:chExt cx="4121866" cy="3200516"/>
          </a:xfrm>
        </p:grpSpPr>
        <p:pic>
          <p:nvPicPr>
            <p:cNvPr id="2052" name="Picture 25" descr="N:\Projecten\Caribisch Nederland Vis en Visserij\Saba fishery data\Saba Bank report 2016\figures\LF\lobster\mean length plot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557" y="1249260"/>
              <a:ext cx="362349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008752">
              <a:off x="4518070" y="3865001"/>
              <a:ext cx="2366353" cy="584775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nl-NL" sz="1600" b="1" dirty="0" smtClean="0">
                  <a:solidFill>
                    <a:schemeClr val="tx2"/>
                  </a:solidFill>
                </a:rPr>
                <a:t>Legal </a:t>
              </a:r>
              <a:r>
                <a:rPr lang="nl-NL" sz="1600" b="1" dirty="0" err="1" smtClean="0">
                  <a:solidFill>
                    <a:schemeClr val="tx2"/>
                  </a:solidFill>
                </a:rPr>
                <a:t>size</a:t>
              </a:r>
              <a:r>
                <a:rPr lang="nl-NL" sz="1600" b="1" dirty="0" smtClean="0">
                  <a:solidFill>
                    <a:schemeClr val="tx2"/>
                  </a:solidFill>
                </a:rPr>
                <a:t> 95mm</a:t>
              </a:r>
            </a:p>
            <a:p>
              <a:r>
                <a:rPr lang="nl-NL" sz="1600" b="1" dirty="0" err="1" smtClean="0">
                  <a:solidFill>
                    <a:schemeClr val="tx2"/>
                  </a:solidFill>
                </a:rPr>
                <a:t>Size</a:t>
              </a:r>
              <a:r>
                <a:rPr lang="nl-NL" sz="1600" b="1" dirty="0" smtClean="0">
                  <a:solidFill>
                    <a:schemeClr val="tx2"/>
                  </a:solidFill>
                </a:rPr>
                <a:t>-at-</a:t>
              </a:r>
              <a:r>
                <a:rPr lang="nl-NL" sz="1600" b="1" dirty="0" err="1" smtClean="0">
                  <a:solidFill>
                    <a:schemeClr val="tx2"/>
                  </a:solidFill>
                </a:rPr>
                <a:t>Maturity</a:t>
              </a:r>
              <a:r>
                <a:rPr lang="nl-NL" sz="1600" b="1" dirty="0" smtClean="0">
                  <a:solidFill>
                    <a:schemeClr val="tx2"/>
                  </a:solidFill>
                </a:rPr>
                <a:t> 90mm</a:t>
              </a:r>
              <a:endParaRPr lang="nl-NL" sz="16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9468" y="1348113"/>
            <a:ext cx="9153468" cy="5586087"/>
            <a:chOff x="-9468" y="1348113"/>
            <a:chExt cx="9153468" cy="5586087"/>
          </a:xfrm>
        </p:grpSpPr>
        <p:sp>
          <p:nvSpPr>
            <p:cNvPr id="11" name="TextBox 10"/>
            <p:cNvSpPr txBox="1"/>
            <p:nvPr/>
          </p:nvSpPr>
          <p:spPr>
            <a:xfrm>
              <a:off x="-9468" y="4699742"/>
              <a:ext cx="9153468" cy="2234458"/>
            </a:xfrm>
            <a:prstGeom prst="rect">
              <a:avLst/>
            </a:prstGeom>
            <a:solidFill>
              <a:srgbClr val="15A9FF">
                <a:alpha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342900" lvl="0" indent="-3429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rgbClr val="EAB200"/>
                </a:buClr>
                <a:buSzPct val="75000"/>
                <a:buFont typeface="Wingdings" pitchFamily="2" charset="2"/>
                <a:buChar char="n"/>
              </a:pPr>
              <a:r>
                <a:rPr lang="en-GB" sz="2400" kern="0" dirty="0" smtClean="0">
                  <a:solidFill>
                    <a:srgbClr val="FFFFFF"/>
                  </a:solidFill>
                </a:rPr>
                <a:t>Declaration </a:t>
              </a:r>
              <a:r>
                <a:rPr lang="en-GB" sz="2400" kern="0" dirty="0">
                  <a:solidFill>
                    <a:srgbClr val="FFFFFF"/>
                  </a:solidFill>
                </a:rPr>
                <a:t>Caribbean Regional Fisheries Mechanism 2015:</a:t>
              </a:r>
            </a:p>
            <a:p>
              <a:pPr marL="742950" lvl="1" indent="-28575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rgbClr val="34B233"/>
                </a:buClr>
                <a:buSzPct val="75000"/>
                <a:buFont typeface="Wingdings" pitchFamily="2" charset="2"/>
                <a:buChar char="l"/>
              </a:pPr>
              <a:r>
                <a:rPr lang="en-GB" sz="2400" kern="0" dirty="0">
                  <a:solidFill>
                    <a:srgbClr val="FFFFFF"/>
                  </a:solidFill>
                </a:rPr>
                <a:t>one genetic stock, international co-operation </a:t>
              </a:r>
              <a:r>
                <a:rPr lang="en-GB" sz="2400" kern="0" dirty="0" smtClean="0">
                  <a:solidFill>
                    <a:srgbClr val="FFFFFF"/>
                  </a:solidFill>
                </a:rPr>
                <a:t>&amp; management</a:t>
              </a:r>
              <a:endParaRPr lang="en-GB" sz="2400" kern="0" dirty="0">
                <a:solidFill>
                  <a:srgbClr val="FFFFFF"/>
                </a:solidFill>
              </a:endParaRPr>
            </a:p>
            <a:p>
              <a:pPr marL="742950" lvl="1" indent="-28575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rgbClr val="34B233"/>
                </a:buClr>
                <a:buSzPct val="75000"/>
                <a:buFont typeface="Wingdings" pitchFamily="2" charset="2"/>
                <a:buChar char="l"/>
              </a:pPr>
              <a:r>
                <a:rPr lang="en-GB" sz="2400" kern="0" dirty="0">
                  <a:solidFill>
                    <a:srgbClr val="FFFFFF"/>
                  </a:solidFill>
                </a:rPr>
                <a:t>harmonise min size, closed season </a:t>
              </a:r>
              <a:r>
                <a:rPr lang="en-GB" sz="2400" kern="0" dirty="0" err="1">
                  <a:solidFill>
                    <a:srgbClr val="FFFFFF"/>
                  </a:solidFill>
                </a:rPr>
                <a:t>etc</a:t>
              </a:r>
              <a:endParaRPr lang="en-GB" sz="2400" kern="0" dirty="0">
                <a:solidFill>
                  <a:srgbClr val="FFFFFF"/>
                </a:solidFill>
              </a:endParaRPr>
            </a:p>
            <a:p>
              <a:pPr marL="742950" lvl="1" indent="-28575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rgbClr val="34B233"/>
                </a:buClr>
                <a:buSzPct val="75000"/>
                <a:buFont typeface="Wingdings" pitchFamily="2" charset="2"/>
                <a:buChar char="l"/>
              </a:pPr>
              <a:r>
                <a:rPr lang="en-GB" sz="2400" kern="0" dirty="0">
                  <a:solidFill>
                    <a:srgbClr val="FFFFFF"/>
                  </a:solidFill>
                </a:rPr>
                <a:t>regulate effort, no. gear per license</a:t>
              </a:r>
            </a:p>
            <a:p>
              <a:pPr marL="742950" lvl="1" indent="-28575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rgbClr val="34B233"/>
                </a:buClr>
                <a:buSzPct val="75000"/>
                <a:buFont typeface="Wingdings" pitchFamily="2" charset="2"/>
                <a:buChar char="l"/>
              </a:pPr>
              <a:r>
                <a:rPr lang="en-GB" sz="2400" kern="0" dirty="0">
                  <a:solidFill>
                    <a:srgbClr val="FFFFFF"/>
                  </a:solidFill>
                </a:rPr>
                <a:t>recommendation -&gt; follow </a:t>
              </a:r>
              <a:r>
                <a:rPr lang="en-GB" sz="2400" kern="0" dirty="0" smtClean="0">
                  <a:solidFill>
                    <a:srgbClr val="FFFFFF"/>
                  </a:solidFill>
                </a:rPr>
                <a:t>CRFM</a:t>
              </a:r>
              <a:endParaRPr lang="nl-NL" sz="24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13378" y="1348113"/>
              <a:ext cx="8802022" cy="3147687"/>
              <a:chOff x="113378" y="1367217"/>
              <a:chExt cx="8802022" cy="3147687"/>
            </a:xfrm>
          </p:grpSpPr>
          <p:pic>
            <p:nvPicPr>
              <p:cNvPr id="13" name="Picture 3" descr="C:\Users\graaf002\AppData\Local\Microsoft\Windows\Temporary Internet Files\Content.IE5\MPPHFALD\chart.jpe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791" b="19422"/>
              <a:stretch/>
            </p:blipFill>
            <p:spPr bwMode="auto">
              <a:xfrm>
                <a:off x="113378" y="1367217"/>
                <a:ext cx="8802022" cy="3147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 rot="21022860">
                <a:off x="846005" y="1512332"/>
                <a:ext cx="2082621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i="1" dirty="0" smtClean="0"/>
                  <a:t>Saba Bank 0.1 %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616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appsensevirtual\S-1-5-21-602162358-1500820517-839522115-18303\{2114B133-0DC7-4034-AAEC-A0F6CC2F25C9}\Dsktp\registry\Appearance and Personalization\TranscodedWallpap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/>
          <a:stretch/>
        </p:blipFill>
        <p:spPr bwMode="auto">
          <a:xfrm>
            <a:off x="14749" y="-76200"/>
            <a:ext cx="912925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4848" y="952813"/>
            <a:ext cx="9092113" cy="4685987"/>
          </a:xfrm>
          <a:prstGeom prst="rect">
            <a:avLst/>
          </a:prstGeom>
          <a:solidFill>
            <a:srgbClr val="FFFF00">
              <a:alpha val="50196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8" name="Grafiek 379"/>
          <p:cNvGraphicFramePr/>
          <p:nvPr>
            <p:extLst>
              <p:ext uri="{D42A27DB-BD31-4B8C-83A1-F6EECF244321}">
                <p14:modId xmlns:p14="http://schemas.microsoft.com/office/powerpoint/2010/main" val="1115429396"/>
              </p:ext>
            </p:extLst>
          </p:nvPr>
        </p:nvGraphicFramePr>
        <p:xfrm>
          <a:off x="531627" y="1006837"/>
          <a:ext cx="4125433" cy="407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Grafiek 378"/>
          <p:cNvGraphicFramePr/>
          <p:nvPr>
            <p:extLst>
              <p:ext uri="{D42A27DB-BD31-4B8C-83A1-F6EECF244321}">
                <p14:modId xmlns:p14="http://schemas.microsoft.com/office/powerpoint/2010/main" val="3141069546"/>
              </p:ext>
            </p:extLst>
          </p:nvPr>
        </p:nvGraphicFramePr>
        <p:xfrm>
          <a:off x="4603898" y="988829"/>
          <a:ext cx="4367441" cy="3997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955" y="4853136"/>
            <a:ext cx="872795" cy="58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7" y="2412949"/>
            <a:ext cx="751331" cy="49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8" y="3274828"/>
            <a:ext cx="751330" cy="49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800" y="1143000"/>
            <a:ext cx="1433410" cy="76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132" y="1525550"/>
            <a:ext cx="1255241" cy="83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5971558"/>
            <a:ext cx="4087761" cy="86177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4C78"/>
                </a:solidFill>
              </a:rPr>
              <a:t>2012: Landings ~8 t, Discard ~12 t </a:t>
            </a:r>
          </a:p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4C78"/>
                </a:solidFill>
              </a:rPr>
              <a:t>van Gerwen (2013)</a:t>
            </a:r>
            <a:endParaRPr lang="en-GB" sz="2000" dirty="0">
              <a:solidFill>
                <a:srgbClr val="004C78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69888"/>
            <a:ext cx="8229600" cy="1001712"/>
          </a:xfrm>
        </p:spPr>
        <p:txBody>
          <a:bodyPr/>
          <a:lstStyle/>
          <a:p>
            <a:r>
              <a:rPr lang="nl-NL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REEF FISH...FISHERIES</a:t>
            </a:r>
            <a:endParaRPr lang="nl-NL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28" y="1267449"/>
            <a:ext cx="934417" cy="69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3657">
            <a:off x="8003110" y="-76455"/>
            <a:ext cx="1097657" cy="109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3657">
            <a:off x="65594" y="5760599"/>
            <a:ext cx="1097657" cy="109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442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appsensevirtual\S-1-5-21-602162358-1500820517-839522115-18303\{2114B133-0DC7-4034-AAEC-A0F6CC2F25C9}\Dsktp\registry\Appearance and Personalization\TranscodedWallpap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/>
          <a:stretch/>
        </p:blipFill>
        <p:spPr bwMode="auto">
          <a:xfrm>
            <a:off x="14749" y="-76200"/>
            <a:ext cx="912925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REEF FISH...FISHERIES</a:t>
            </a:r>
            <a:endParaRPr lang="nl-NL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82894"/>
            <a:ext cx="5257800" cy="31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4572000"/>
            <a:ext cx="8915400" cy="2215991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EAB200"/>
              </a:buClr>
              <a:buSzPct val="75000"/>
              <a:buFont typeface="Wingdings" pitchFamily="2" charset="2"/>
              <a:buChar char="n"/>
            </a:pPr>
            <a:r>
              <a:rPr lang="en-GB" sz="2400" kern="0" dirty="0" smtClean="0">
                <a:solidFill>
                  <a:srgbClr val="002060"/>
                </a:solidFill>
              </a:rPr>
              <a:t>Reef fish fisheries:</a:t>
            </a:r>
            <a:endParaRPr lang="en-GB" sz="2400" kern="0" dirty="0">
              <a:solidFill>
                <a:srgbClr val="002060"/>
              </a:solidFill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34B233"/>
              </a:buClr>
              <a:buSzPct val="75000"/>
              <a:buFont typeface="Wingdings" pitchFamily="2" charset="2"/>
              <a:buChar char="l"/>
            </a:pPr>
            <a:r>
              <a:rPr lang="en-GB" sz="2000" kern="0" dirty="0" smtClean="0">
                <a:solidFill>
                  <a:srgbClr val="002060"/>
                </a:solidFill>
              </a:rPr>
              <a:t>low annual catch ~12 t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34B233"/>
              </a:buClr>
              <a:buSzPct val="75000"/>
              <a:buFont typeface="Wingdings" pitchFamily="2" charset="2"/>
              <a:buChar char="l"/>
            </a:pPr>
            <a:r>
              <a:rPr lang="en-GB" sz="2000" kern="0" dirty="0" smtClean="0">
                <a:solidFill>
                  <a:srgbClr val="002060"/>
                </a:solidFill>
              </a:rPr>
              <a:t>100-400 km</a:t>
            </a:r>
            <a:r>
              <a:rPr lang="en-GB" sz="2000" kern="0" baseline="30000" dirty="0" smtClean="0">
                <a:solidFill>
                  <a:srgbClr val="002060"/>
                </a:solidFill>
              </a:rPr>
              <a:t>2</a:t>
            </a:r>
            <a:r>
              <a:rPr lang="en-GB" sz="2000" kern="0" dirty="0" smtClean="0">
                <a:solidFill>
                  <a:srgbClr val="002060"/>
                </a:solidFill>
              </a:rPr>
              <a:t> -&gt; 0.12 -0.03 t km</a:t>
            </a:r>
            <a:r>
              <a:rPr lang="en-GB" sz="2000" kern="0" baseline="30000" dirty="0" smtClean="0">
                <a:solidFill>
                  <a:srgbClr val="002060"/>
                </a:solidFill>
              </a:rPr>
              <a:t>2 </a:t>
            </a:r>
            <a:r>
              <a:rPr lang="en-GB" sz="2000" kern="0" dirty="0" smtClean="0">
                <a:solidFill>
                  <a:srgbClr val="002060"/>
                </a:solidFill>
              </a:rPr>
              <a:t>-&gt; VERY LOW (Bonaire 2 t km</a:t>
            </a:r>
            <a:r>
              <a:rPr lang="en-GB" sz="2000" kern="0" baseline="30000" dirty="0" smtClean="0">
                <a:solidFill>
                  <a:srgbClr val="002060"/>
                </a:solidFill>
              </a:rPr>
              <a:t>2</a:t>
            </a:r>
            <a:r>
              <a:rPr lang="en-GB" sz="2000" kern="0" dirty="0" smtClean="0">
                <a:solidFill>
                  <a:srgbClr val="002060"/>
                </a:solidFill>
              </a:rPr>
              <a:t>)</a:t>
            </a:r>
            <a:endParaRPr lang="en-GB" sz="2000" kern="0" baseline="30000" dirty="0">
              <a:solidFill>
                <a:srgbClr val="002060"/>
              </a:solidFill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34B233"/>
              </a:buClr>
              <a:buSzPct val="75000"/>
              <a:buFont typeface="Wingdings" pitchFamily="2" charset="2"/>
              <a:buChar char="l"/>
            </a:pPr>
            <a:r>
              <a:rPr lang="nl-NL" dirty="0" smtClean="0">
                <a:solidFill>
                  <a:srgbClr val="002060"/>
                </a:solidFill>
              </a:rPr>
              <a:t>“</a:t>
            </a:r>
            <a:r>
              <a:rPr lang="nl-NL" dirty="0" err="1">
                <a:solidFill>
                  <a:srgbClr val="002060"/>
                </a:solidFill>
              </a:rPr>
              <a:t>O</a:t>
            </a:r>
            <a:r>
              <a:rPr lang="nl-NL" dirty="0" err="1" smtClean="0">
                <a:solidFill>
                  <a:srgbClr val="002060"/>
                </a:solidFill>
              </a:rPr>
              <a:t>verfished</a:t>
            </a:r>
            <a:r>
              <a:rPr lang="nl-NL" dirty="0" smtClean="0">
                <a:solidFill>
                  <a:srgbClr val="002060"/>
                </a:solidFill>
              </a:rPr>
              <a:t>”? </a:t>
            </a:r>
            <a:endParaRPr lang="nl-NL" dirty="0" smtClean="0">
              <a:solidFill>
                <a:srgbClr val="002060"/>
              </a:solidFill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34B233"/>
              </a:buClr>
              <a:buSzPct val="75000"/>
              <a:buFont typeface="Wingdings" pitchFamily="2" charset="2"/>
              <a:buChar char="l"/>
            </a:pPr>
            <a:r>
              <a:rPr lang="nl-NL" dirty="0" smtClean="0">
                <a:solidFill>
                  <a:srgbClr val="002060"/>
                </a:solidFill>
              </a:rPr>
              <a:t>Low </a:t>
            </a:r>
            <a:r>
              <a:rPr lang="nl-NL" dirty="0" err="1" smtClean="0">
                <a:solidFill>
                  <a:srgbClr val="002060"/>
                </a:solidFill>
              </a:rPr>
              <a:t>natural</a:t>
            </a:r>
            <a:r>
              <a:rPr lang="nl-NL" dirty="0" smtClean="0">
                <a:solidFill>
                  <a:srgbClr val="002060"/>
                </a:solidFill>
              </a:rPr>
              <a:t> </a:t>
            </a:r>
            <a:r>
              <a:rPr lang="nl-NL" dirty="0" err="1" smtClean="0">
                <a:solidFill>
                  <a:srgbClr val="002060"/>
                </a:solidFill>
              </a:rPr>
              <a:t>biomass</a:t>
            </a:r>
            <a:r>
              <a:rPr lang="nl-NL" dirty="0" smtClean="0">
                <a:solidFill>
                  <a:srgbClr val="002060"/>
                </a:solidFill>
              </a:rPr>
              <a:t> (van Beek et al 2014); </a:t>
            </a:r>
            <a:r>
              <a:rPr lang="nl-NL" dirty="0" err="1" smtClean="0">
                <a:solidFill>
                  <a:srgbClr val="002060"/>
                </a:solidFill>
              </a:rPr>
              <a:t>deep</a:t>
            </a:r>
            <a:r>
              <a:rPr lang="nl-NL" dirty="0" smtClean="0">
                <a:solidFill>
                  <a:srgbClr val="002060"/>
                </a:solidFill>
              </a:rPr>
              <a:t> </a:t>
            </a:r>
            <a:r>
              <a:rPr lang="nl-NL" dirty="0" smtClean="0">
                <a:solidFill>
                  <a:srgbClr val="002060"/>
                </a:solidFill>
              </a:rPr>
              <a:t>reef &amp; </a:t>
            </a:r>
            <a:r>
              <a:rPr lang="nl-NL" dirty="0" smtClean="0">
                <a:solidFill>
                  <a:srgbClr val="002060"/>
                </a:solidFill>
              </a:rPr>
              <a:t>low </a:t>
            </a:r>
            <a:r>
              <a:rPr lang="nl-NL" dirty="0" err="1" smtClean="0">
                <a:solidFill>
                  <a:srgbClr val="002060"/>
                </a:solidFill>
              </a:rPr>
              <a:t>complexity</a:t>
            </a:r>
            <a:r>
              <a:rPr lang="nl-NL" dirty="0" smtClean="0">
                <a:solidFill>
                  <a:srgbClr val="002060"/>
                </a:solidFill>
              </a:rPr>
              <a:t>?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34B233"/>
              </a:buClr>
              <a:buSzPct val="75000"/>
              <a:buFont typeface="Wingdings" pitchFamily="2" charset="2"/>
              <a:buChar char="l"/>
            </a:pPr>
            <a:r>
              <a:rPr lang="nl-NL" dirty="0" err="1" smtClean="0">
                <a:solidFill>
                  <a:srgbClr val="002060"/>
                </a:solidFill>
              </a:rPr>
              <a:t>Lobster</a:t>
            </a:r>
            <a:r>
              <a:rPr lang="nl-NL" dirty="0" smtClean="0">
                <a:solidFill>
                  <a:srgbClr val="002060"/>
                </a:solidFill>
              </a:rPr>
              <a:t>, </a:t>
            </a:r>
            <a:r>
              <a:rPr lang="nl-NL" dirty="0" err="1" smtClean="0">
                <a:solidFill>
                  <a:srgbClr val="002060"/>
                </a:solidFill>
              </a:rPr>
              <a:t>not</a:t>
            </a:r>
            <a:r>
              <a:rPr lang="nl-NL" dirty="0" smtClean="0">
                <a:solidFill>
                  <a:srgbClr val="002060"/>
                </a:solidFill>
              </a:rPr>
              <a:t> reef fish, target species? </a:t>
            </a:r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3657">
            <a:off x="8003110" y="-76455"/>
            <a:ext cx="1097657" cy="109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388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4830" r="10870" b="82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001712"/>
          </a:xfrm>
        </p:spPr>
        <p:txBody>
          <a:bodyPr/>
          <a:lstStyle/>
          <a:p>
            <a:pPr algn="ctr"/>
            <a:r>
              <a:rPr lang="nl-NL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10000"/>
                  </a:schemeClr>
                </a:solidFill>
              </a:rPr>
              <a:t>DEEP WATER SNAPPER....FISHERY</a:t>
            </a:r>
            <a:endParaRPr lang="nl-NL" b="1" dirty="0">
              <a:ln>
                <a:solidFill>
                  <a:srgbClr val="FF0000"/>
                </a:solidFill>
              </a:ln>
              <a:solidFill>
                <a:schemeClr val="accent4">
                  <a:lumMod val="1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992813"/>
            <a:ext cx="9144000" cy="865187"/>
            <a:chOff x="0" y="5992813"/>
            <a:chExt cx="9144000" cy="865187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5992813"/>
              <a:ext cx="9144000" cy="86518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92813"/>
              <a:ext cx="9096375" cy="865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 descr="N:\Projecten\Caribisch Nederland Vis en Visserij\Saba fishery data\Saba Bank report 2016\figures\redfish\11_raw data traps per tri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35" y="68580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N:\Projecten\Caribisch Nederland Vis en Visserij\Saba fishery data\Saba Bank report 2016\figures\redfish\13_raw data redfish per tra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42" y="68580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N:\Projecten\Caribisch Nederland Vis en Visserij\Saba fishery data\Saba Bank report 2016\figures\redfish\12_raw data redfish per trip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0" y="685800"/>
            <a:ext cx="2743200" cy="274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508102" y="3499028"/>
            <a:ext cx="7696072" cy="2411413"/>
            <a:chOff x="508102" y="3499028"/>
            <a:chExt cx="7696072" cy="2411413"/>
          </a:xfrm>
        </p:grpSpPr>
        <p:pic>
          <p:nvPicPr>
            <p:cNvPr id="3074" name="Picture 2" descr="19_annual effor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02" y="3499028"/>
              <a:ext cx="3616106" cy="241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Down Arrow 5"/>
            <p:cNvSpPr/>
            <p:nvPr/>
          </p:nvSpPr>
          <p:spPr bwMode="auto">
            <a:xfrm rot="7875999">
              <a:off x="2594683" y="4420113"/>
              <a:ext cx="381000" cy="838200"/>
            </a:xfrm>
            <a:prstGeom prst="downArrow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006" y="3511318"/>
              <a:ext cx="3991168" cy="2399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4611588" y="4556990"/>
              <a:ext cx="83820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err="1" smtClean="0"/>
                <a:t>closure</a:t>
              </a:r>
              <a:endParaRPr lang="nl-NL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2794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4830" r="10870" b="82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>
              <a:solidFill>
                <a:schemeClr val="accent4">
                  <a:lumMod val="1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992813"/>
            <a:ext cx="9144000" cy="865187"/>
            <a:chOff x="0" y="5992813"/>
            <a:chExt cx="9144000" cy="865187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5992813"/>
              <a:ext cx="9144000" cy="86518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92813"/>
              <a:ext cx="9096375" cy="865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33400" y="0"/>
            <a:ext cx="8229600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C7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b="1" kern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10000"/>
                  </a:schemeClr>
                </a:solidFill>
              </a:rPr>
              <a:t>DEEP WATER SNAPPER....FISHERY</a:t>
            </a:r>
            <a:endParaRPr lang="nl-NL" b="1" kern="0" dirty="0">
              <a:ln>
                <a:solidFill>
                  <a:srgbClr val="FF0000"/>
                </a:solidFill>
              </a:ln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1" name="Picture 10" descr="N:\Projecten\Caribisch Nederland Vis en Visserij\Saba fishery data\Saba Bank report 2016\figures\redfish\11.2_GLM_Year_effect long time serie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0" y="914400"/>
            <a:ext cx="3303639" cy="303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914400"/>
            <a:ext cx="5045153" cy="30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4841" y="1045926"/>
            <a:ext cx="8720559" cy="4592874"/>
            <a:chOff x="194841" y="1045926"/>
            <a:chExt cx="8720559" cy="4592874"/>
          </a:xfrm>
        </p:grpSpPr>
        <p:sp>
          <p:nvSpPr>
            <p:cNvPr id="13" name="TextBox 12"/>
            <p:cNvSpPr txBox="1"/>
            <p:nvPr/>
          </p:nvSpPr>
          <p:spPr>
            <a:xfrm>
              <a:off x="194841" y="4426160"/>
              <a:ext cx="8720559" cy="121264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342900" lvl="0" indent="-3429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rgbClr val="EAB200"/>
                </a:buClr>
                <a:buSzPct val="75000"/>
                <a:buFont typeface="Wingdings" pitchFamily="2" charset="2"/>
                <a:buChar char="n"/>
              </a:pPr>
              <a:r>
                <a:rPr lang="en-GB" sz="2400" kern="0" dirty="0" smtClean="0">
                  <a:solidFill>
                    <a:schemeClr val="accent4">
                      <a:lumMod val="10000"/>
                    </a:schemeClr>
                  </a:solidFill>
                </a:rPr>
                <a:t>Declaration Fishers (2016):</a:t>
              </a:r>
              <a:endParaRPr lang="en-GB" sz="2400" kern="0" dirty="0">
                <a:solidFill>
                  <a:schemeClr val="accent4">
                    <a:lumMod val="10000"/>
                  </a:schemeClr>
                </a:solidFill>
              </a:endParaRPr>
            </a:p>
            <a:p>
              <a:pPr marL="742950" lvl="1" indent="-28575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rgbClr val="34B233"/>
                </a:buClr>
                <a:buSzPct val="75000"/>
                <a:buFont typeface="Wingdings" pitchFamily="2" charset="2"/>
                <a:buChar char="l"/>
              </a:pPr>
              <a:r>
                <a:rPr lang="en-GB" sz="2000" kern="0" dirty="0" smtClean="0">
                  <a:solidFill>
                    <a:schemeClr val="accent4">
                      <a:lumMod val="10000"/>
                    </a:schemeClr>
                  </a:solidFill>
                </a:rPr>
                <a:t>closed </a:t>
              </a:r>
              <a:r>
                <a:rPr lang="en-GB" sz="2000" kern="0" dirty="0">
                  <a:solidFill>
                    <a:schemeClr val="accent4">
                      <a:lumMod val="10000"/>
                    </a:schemeClr>
                  </a:solidFill>
                </a:rPr>
                <a:t>season </a:t>
              </a:r>
              <a:r>
                <a:rPr lang="en-GB" sz="2000" kern="0" dirty="0" smtClean="0">
                  <a:solidFill>
                    <a:schemeClr val="accent4">
                      <a:lumMod val="10000"/>
                    </a:schemeClr>
                  </a:solidFill>
                </a:rPr>
                <a:t>6 months; 25 traps per license (?)</a:t>
              </a:r>
            </a:p>
            <a:p>
              <a:pPr marL="742950" lvl="1" indent="-28575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rgbClr val="34B233"/>
                </a:buClr>
                <a:buSzPct val="75000"/>
                <a:buFont typeface="Wingdings" pitchFamily="2" charset="2"/>
                <a:buChar char="l"/>
              </a:pPr>
              <a:r>
                <a:rPr lang="en-GB" sz="2000" kern="0" dirty="0" smtClean="0">
                  <a:solidFill>
                    <a:schemeClr val="accent4">
                      <a:lumMod val="10000"/>
                    </a:schemeClr>
                  </a:solidFill>
                </a:rPr>
                <a:t>develop management framework and tools </a:t>
              </a:r>
              <a:endParaRPr lang="en-GB" sz="2000" kern="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1765">
              <a:off x="1062939" y="1147493"/>
              <a:ext cx="4108293" cy="237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3777">
              <a:off x="5353933" y="1045926"/>
              <a:ext cx="2802748" cy="348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6085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Photo\Statia\pan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Sustainable</a:t>
            </a:r>
            <a:r>
              <a:rPr lang="nl-NL" dirty="0" smtClean="0"/>
              <a:t> </a:t>
            </a:r>
            <a:r>
              <a:rPr lang="nl-NL" dirty="0" err="1" smtClean="0"/>
              <a:t>traps</a:t>
            </a:r>
            <a:r>
              <a:rPr lang="nl-NL" dirty="0" smtClean="0"/>
              <a:t>: </a:t>
            </a:r>
            <a:r>
              <a:rPr lang="nl-NL" dirty="0" err="1" smtClean="0"/>
              <a:t>biodegradable</a:t>
            </a:r>
            <a:r>
              <a:rPr lang="nl-NL" dirty="0" smtClean="0"/>
              <a:t> panel</a:t>
            </a:r>
            <a:endParaRPr lang="nl-NL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2538"/>
            <a:ext cx="4070081" cy="542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222480" y="1075610"/>
            <a:ext cx="4857134" cy="5423714"/>
            <a:chOff x="4222480" y="1075610"/>
            <a:chExt cx="4857134" cy="5423714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481" y="1075610"/>
              <a:ext cx="4857133" cy="2969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222480" y="4191000"/>
              <a:ext cx="4857133" cy="2308324"/>
            </a:xfrm>
            <a:prstGeom prst="rect">
              <a:avLst/>
            </a:prstGeom>
            <a:solidFill>
              <a:srgbClr val="15A9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nl-NL" b="1" u="sng" dirty="0" err="1" smtClean="0"/>
                <a:t>Current</a:t>
              </a:r>
              <a:r>
                <a:rPr lang="nl-NL" b="1" u="sng" dirty="0" smtClean="0"/>
                <a:t> </a:t>
              </a:r>
              <a:r>
                <a:rPr lang="nl-NL" b="1" u="sng" dirty="0" err="1" smtClean="0"/>
                <a:t>regulation</a:t>
              </a:r>
              <a:endParaRPr lang="nl-NL" b="1" u="sng" dirty="0"/>
            </a:p>
            <a:p>
              <a:endParaRPr lang="nl-NL" b="1" u="sng" dirty="0" smtClean="0"/>
            </a:p>
            <a:p>
              <a:r>
                <a:rPr lang="nl-NL" dirty="0" err="1"/>
                <a:t>B</a:t>
              </a:r>
              <a:r>
                <a:rPr lang="nl-NL" dirty="0" err="1" smtClean="0"/>
                <a:t>iodegradable</a:t>
              </a:r>
              <a:r>
                <a:rPr lang="nl-NL" dirty="0" smtClean="0"/>
                <a:t> panel (20 d) </a:t>
              </a:r>
              <a:r>
                <a:rPr lang="nl-NL" dirty="0" err="1" smtClean="0"/>
                <a:t>obligatory</a:t>
              </a:r>
              <a:endParaRPr lang="nl-NL" dirty="0" smtClean="0"/>
            </a:p>
            <a:p>
              <a:endParaRPr lang="nl-NL" dirty="0"/>
            </a:p>
            <a:p>
              <a:r>
                <a:rPr lang="nl-NL" dirty="0" smtClean="0"/>
                <a:t>No </a:t>
              </a:r>
              <a:r>
                <a:rPr lang="nl-NL" dirty="0" err="1" smtClean="0"/>
                <a:t>enforcement</a:t>
              </a:r>
              <a:r>
                <a:rPr lang="nl-NL" dirty="0" smtClean="0"/>
                <a:t> &amp; no compliance (20d) </a:t>
              </a:r>
            </a:p>
            <a:p>
              <a:endParaRPr lang="nl-NL" dirty="0"/>
            </a:p>
            <a:p>
              <a:r>
                <a:rPr lang="nl-NL" dirty="0" err="1" smtClean="0"/>
                <a:t>Ghost</a:t>
              </a:r>
              <a:r>
                <a:rPr lang="nl-NL" dirty="0" smtClean="0"/>
                <a:t> </a:t>
              </a:r>
              <a:r>
                <a:rPr lang="nl-NL" dirty="0" err="1" smtClean="0"/>
                <a:t>fishing</a:t>
              </a:r>
              <a:r>
                <a:rPr lang="nl-NL" dirty="0" smtClean="0"/>
                <a:t> a </a:t>
              </a:r>
              <a:r>
                <a:rPr lang="nl-NL" dirty="0" err="1" smtClean="0"/>
                <a:t>problem</a:t>
              </a:r>
              <a:r>
                <a:rPr lang="nl-NL" dirty="0" smtClean="0"/>
                <a:t>?</a:t>
              </a:r>
            </a:p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209073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MARES-blauw1arial (2)">
  <a:themeElements>
    <a:clrScheme name="IMARES-blauw1arial (2) 1">
      <a:dk1>
        <a:srgbClr val="808080"/>
      </a:dk1>
      <a:lt1>
        <a:srgbClr val="FFFFFF"/>
      </a:lt1>
      <a:dk2>
        <a:srgbClr val="004C78"/>
      </a:dk2>
      <a:lt2>
        <a:srgbClr val="FFFFFF"/>
      </a:lt2>
      <a:accent1>
        <a:srgbClr val="80BA64"/>
      </a:accent1>
      <a:accent2>
        <a:srgbClr val="E75200"/>
      </a:accent2>
      <a:accent3>
        <a:srgbClr val="AAB2BE"/>
      </a:accent3>
      <a:accent4>
        <a:srgbClr val="DADADA"/>
      </a:accent4>
      <a:accent5>
        <a:srgbClr val="C0D9B8"/>
      </a:accent5>
      <a:accent6>
        <a:srgbClr val="D14900"/>
      </a:accent6>
      <a:hlink>
        <a:srgbClr val="EAB200"/>
      </a:hlink>
      <a:folHlink>
        <a:srgbClr val="B2B2B2"/>
      </a:folHlink>
    </a:clrScheme>
    <a:fontScheme name="IMARES-blauw1arial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MARES-blauw1arial (2) 1">
        <a:dk1>
          <a:srgbClr val="808080"/>
        </a:dk1>
        <a:lt1>
          <a:srgbClr val="FFFFFF"/>
        </a:lt1>
        <a:dk2>
          <a:srgbClr val="004C78"/>
        </a:dk2>
        <a:lt2>
          <a:srgbClr val="FFFFFF"/>
        </a:lt2>
        <a:accent1>
          <a:srgbClr val="80BA64"/>
        </a:accent1>
        <a:accent2>
          <a:srgbClr val="E75200"/>
        </a:accent2>
        <a:accent3>
          <a:srgbClr val="AAB2BE"/>
        </a:accent3>
        <a:accent4>
          <a:srgbClr val="DADADA"/>
        </a:accent4>
        <a:accent5>
          <a:srgbClr val="C0D9B8"/>
        </a:accent5>
        <a:accent6>
          <a:srgbClr val="D14900"/>
        </a:accent6>
        <a:hlink>
          <a:srgbClr val="EAB2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15510</TotalTime>
  <Words>669</Words>
  <Application>Microsoft Office PowerPoint</Application>
  <PresentationFormat>On-screen Show (4:3)</PresentationFormat>
  <Paragraphs>198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IMARES-blauw1arial (2)</vt:lpstr>
      <vt:lpstr>PowerPoint Presentation</vt:lpstr>
      <vt:lpstr>SABA BANK FISHERIES</vt:lpstr>
      <vt:lpstr>spiny lobster....fishery</vt:lpstr>
      <vt:lpstr>spiny lobster....stock status</vt:lpstr>
      <vt:lpstr>REEF FISH...FISHERIES</vt:lpstr>
      <vt:lpstr>REEF FISH...FISHERIES</vt:lpstr>
      <vt:lpstr>DEEP WATER SNAPPER....FISHERY</vt:lpstr>
      <vt:lpstr>PowerPoint Presentation</vt:lpstr>
      <vt:lpstr>Sustainable traps: biodegradable panel</vt:lpstr>
      <vt:lpstr>Sustainable traps: ghost fishing</vt:lpstr>
      <vt:lpstr>Sustainable traps: escape slot</vt:lpstr>
      <vt:lpstr>shark catch &amp; discards</vt:lpstr>
      <vt:lpstr>QUEEN CONCH</vt:lpstr>
      <vt:lpstr>QUEEN CONCH</vt:lpstr>
      <vt:lpstr>QUEEN CONCH</vt:lpstr>
      <vt:lpstr>Acknowledgements</vt:lpstr>
    </vt:vector>
  </TitlesOfParts>
  <Company>Wageningen 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Graaf, Martin de</dc:creator>
  <cp:lastModifiedBy>Graaf, Martin de</cp:lastModifiedBy>
  <cp:revision>115</cp:revision>
  <dcterms:created xsi:type="dcterms:W3CDTF">2016-04-01T12:23:59Z</dcterms:created>
  <dcterms:modified xsi:type="dcterms:W3CDTF">2016-12-07T11:22:43Z</dcterms:modified>
</cp:coreProperties>
</file>