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80" r:id="rId17"/>
    <p:sldId id="281" r:id="rId18"/>
    <p:sldId id="279"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083" autoAdjust="0"/>
  </p:normalViewPr>
  <p:slideViewPr>
    <p:cSldViewPr snapToGrid="0">
      <p:cViewPr varScale="1">
        <p:scale>
          <a:sx n="73" d="100"/>
          <a:sy n="73" d="100"/>
        </p:scale>
        <p:origin x="102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5A4FA-40B4-4879-971D-59FEE2829A7B}" type="datetimeFigureOut">
              <a:rPr lang="en-GB" smtClean="0"/>
              <a:t>22/02/2023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997AB-A557-45C2-B524-9F1AD7906348}" type="slidenum">
              <a:rPr lang="en-GB" smtClean="0"/>
              <a:t>‹#›</a:t>
            </a:fld>
            <a:endParaRPr lang="en-GB"/>
          </a:p>
        </p:txBody>
      </p:sp>
    </p:spTree>
    <p:extLst>
      <p:ext uri="{BB962C8B-B14F-4D97-AF65-F5344CB8AC3E}">
        <p14:creationId xmlns:p14="http://schemas.microsoft.com/office/powerpoint/2010/main" val="224880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ur.eu/exchan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1</a:t>
            </a:fld>
            <a:endParaRPr lang="en-GB"/>
          </a:p>
        </p:txBody>
      </p:sp>
    </p:spTree>
    <p:extLst>
      <p:ext uri="{BB962C8B-B14F-4D97-AF65-F5344CB8AC3E}">
        <p14:creationId xmlns:p14="http://schemas.microsoft.com/office/powerpoint/2010/main" val="422866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Learning Agreement has some footnotes that can help you to fill in the required information.</a:t>
            </a:r>
          </a:p>
        </p:txBody>
      </p:sp>
      <p:sp>
        <p:nvSpPr>
          <p:cNvPr id="4" name="Slide Number Placeholder 3"/>
          <p:cNvSpPr>
            <a:spLocks noGrp="1"/>
          </p:cNvSpPr>
          <p:nvPr>
            <p:ph type="sldNum" sz="quarter" idx="10"/>
          </p:nvPr>
        </p:nvSpPr>
        <p:spPr/>
        <p:txBody>
          <a:bodyPr/>
          <a:lstStyle/>
          <a:p>
            <a:fld id="{0A2997AB-A557-45C2-B524-9F1AD7906348}" type="slidenum">
              <a:rPr lang="en-GB" smtClean="0"/>
              <a:t>11</a:t>
            </a:fld>
            <a:endParaRPr lang="en-GB"/>
          </a:p>
        </p:txBody>
      </p:sp>
    </p:spTree>
    <p:extLst>
      <p:ext uri="{BB962C8B-B14F-4D97-AF65-F5344CB8AC3E}">
        <p14:creationId xmlns:p14="http://schemas.microsoft.com/office/powerpoint/2010/main" val="421945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table A you have to fill in the courses that you want to follow at the receiving institution. Your exchange coordinator and the responsible person of the receiving institution will check if you can follow this courses. At table B you only have to fill in for how many ECTS you go on exchange. At WUR we have free choice ECTS in our Bachelors so you don’t have to replace courses during your exchange. For the language competence your can use the OLS test to confirm your level or assume at which level you currently are.</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12</a:t>
            </a:fld>
            <a:endParaRPr lang="en-GB"/>
          </a:p>
        </p:txBody>
      </p:sp>
    </p:spTree>
    <p:extLst>
      <p:ext uri="{BB962C8B-B14F-4D97-AF65-F5344CB8AC3E}">
        <p14:creationId xmlns:p14="http://schemas.microsoft.com/office/powerpoint/2010/main" val="289149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the document yourself after you’’</a:t>
            </a:r>
            <a:r>
              <a:rPr lang="en-US" dirty="0" err="1"/>
              <a:t>ve</a:t>
            </a:r>
            <a:r>
              <a:rPr lang="en-US" dirty="0"/>
              <a:t> filled in everything. Then ask your exchange coordinator to sign or and as third you can send it to the responsible person of the receiving institution.</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13</a:t>
            </a:fld>
            <a:endParaRPr lang="en-GB"/>
          </a:p>
        </p:txBody>
      </p:sp>
    </p:spTree>
    <p:extLst>
      <p:ext uri="{BB962C8B-B14F-4D97-AF65-F5344CB8AC3E}">
        <p14:creationId xmlns:p14="http://schemas.microsoft.com/office/powerpoint/2010/main" val="183493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 in all pages, preferably in 1 pdf. Check information at the printers. Scanners how to make 1 pdf.</a:t>
            </a:r>
            <a:endParaRPr lang="nl-NL" dirty="0"/>
          </a:p>
          <a:p>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14</a:t>
            </a:fld>
            <a:endParaRPr lang="en-GB"/>
          </a:p>
        </p:txBody>
      </p:sp>
    </p:spTree>
    <p:extLst>
      <p:ext uri="{BB962C8B-B14F-4D97-AF65-F5344CB8AC3E}">
        <p14:creationId xmlns:p14="http://schemas.microsoft.com/office/powerpoint/2010/main" val="413817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only needs to be filled in DURING your exchange. After you’ve filled in the changes you have to got it signed again by all parties mentioned on the Learning Agreement.</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15</a:t>
            </a:fld>
            <a:endParaRPr lang="en-GB"/>
          </a:p>
        </p:txBody>
      </p:sp>
    </p:spTree>
    <p:extLst>
      <p:ext uri="{BB962C8B-B14F-4D97-AF65-F5344CB8AC3E}">
        <p14:creationId xmlns:p14="http://schemas.microsoft.com/office/powerpoint/2010/main" val="423871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2844947-46C4-46CD-97B4-6F90ADC542EB}" type="slidenum">
              <a:rPr lang="nl-NL" smtClean="0"/>
              <a:pPr/>
              <a:t>16</a:t>
            </a:fld>
            <a:endParaRPr lang="nl-NL"/>
          </a:p>
        </p:txBody>
      </p:sp>
    </p:spTree>
    <p:extLst>
      <p:ext uri="{BB962C8B-B14F-4D97-AF65-F5344CB8AC3E}">
        <p14:creationId xmlns:p14="http://schemas.microsoft.com/office/powerpoint/2010/main" val="79074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2844947-46C4-46CD-97B4-6F90ADC542EB}" type="slidenum">
              <a:rPr lang="nl-NL" smtClean="0"/>
              <a:pPr/>
              <a:t>17</a:t>
            </a:fld>
            <a:endParaRPr lang="nl-NL"/>
          </a:p>
        </p:txBody>
      </p:sp>
    </p:spTree>
    <p:extLst>
      <p:ext uri="{BB962C8B-B14F-4D97-AF65-F5344CB8AC3E}">
        <p14:creationId xmlns:p14="http://schemas.microsoft.com/office/powerpoint/2010/main" val="237006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send information about the OLS test after you’ve handed in your Grant Agreement.</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19</a:t>
            </a:fld>
            <a:endParaRPr lang="en-GB"/>
          </a:p>
        </p:txBody>
      </p:sp>
    </p:spTree>
    <p:extLst>
      <p:ext uri="{BB962C8B-B14F-4D97-AF65-F5344CB8AC3E}">
        <p14:creationId xmlns:p14="http://schemas.microsoft.com/office/powerpoint/2010/main" val="1348472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still have unclarities after this </a:t>
            </a:r>
            <a:r>
              <a:rPr lang="en-GB" dirty="0" err="1"/>
              <a:t>powerpoint</a:t>
            </a:r>
            <a:r>
              <a:rPr lang="en-GB" dirty="0"/>
              <a:t>, please e-mail us.</a:t>
            </a:r>
          </a:p>
        </p:txBody>
      </p:sp>
      <p:sp>
        <p:nvSpPr>
          <p:cNvPr id="4" name="Slide Number Placeholder 3"/>
          <p:cNvSpPr>
            <a:spLocks noGrp="1"/>
          </p:cNvSpPr>
          <p:nvPr>
            <p:ph type="sldNum" sz="quarter" idx="10"/>
          </p:nvPr>
        </p:nvSpPr>
        <p:spPr/>
        <p:txBody>
          <a:bodyPr/>
          <a:lstStyle/>
          <a:p>
            <a:fld id="{0A2997AB-A557-45C2-B524-9F1AD7906348}" type="slidenum">
              <a:rPr lang="en-GB" smtClean="0"/>
              <a:t>20</a:t>
            </a:fld>
            <a:endParaRPr lang="en-GB"/>
          </a:p>
        </p:txBody>
      </p:sp>
    </p:spTree>
    <p:extLst>
      <p:ext uri="{BB962C8B-B14F-4D97-AF65-F5344CB8AC3E}">
        <p14:creationId xmlns:p14="http://schemas.microsoft.com/office/powerpoint/2010/main" val="222068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month before you return we will send you an e-mail with information about the documents that you’ve to hand in after your return. This information can already be found on our website.</a:t>
            </a:r>
          </a:p>
        </p:txBody>
      </p:sp>
      <p:sp>
        <p:nvSpPr>
          <p:cNvPr id="4" name="Slide Number Placeholder 3"/>
          <p:cNvSpPr>
            <a:spLocks noGrp="1"/>
          </p:cNvSpPr>
          <p:nvPr>
            <p:ph type="sldNum" sz="quarter" idx="10"/>
          </p:nvPr>
        </p:nvSpPr>
        <p:spPr/>
        <p:txBody>
          <a:bodyPr/>
          <a:lstStyle/>
          <a:p>
            <a:fld id="{0A2997AB-A557-45C2-B524-9F1AD7906348}" type="slidenum">
              <a:rPr lang="en-GB" smtClean="0"/>
              <a:t>21</a:t>
            </a:fld>
            <a:endParaRPr lang="en-GB"/>
          </a:p>
        </p:txBody>
      </p:sp>
    </p:spTree>
    <p:extLst>
      <p:ext uri="{BB962C8B-B14F-4D97-AF65-F5344CB8AC3E}">
        <p14:creationId xmlns:p14="http://schemas.microsoft.com/office/powerpoint/2010/main" val="112071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go on study exchange it’s obligatory to fill in the Erasmus+ document. These will give you the Erasmus+ status. So you don’t have to pay tuition fee and your courses are accepted for your study in Wageningen. Moreover you also apply for the Erasmus+ grant.</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3</a:t>
            </a:fld>
            <a:endParaRPr lang="en-GB"/>
          </a:p>
        </p:txBody>
      </p:sp>
    </p:spTree>
    <p:extLst>
      <p:ext uri="{BB962C8B-B14F-4D97-AF65-F5344CB8AC3E}">
        <p14:creationId xmlns:p14="http://schemas.microsoft.com/office/powerpoint/2010/main" val="313541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A2997AB-A557-45C2-B524-9F1AD7906348}" type="slidenum">
              <a:rPr lang="en-GB" smtClean="0"/>
              <a:t>22</a:t>
            </a:fld>
            <a:endParaRPr lang="en-GB"/>
          </a:p>
        </p:txBody>
      </p:sp>
    </p:spTree>
    <p:extLst>
      <p:ext uri="{BB962C8B-B14F-4D97-AF65-F5344CB8AC3E}">
        <p14:creationId xmlns:p14="http://schemas.microsoft.com/office/powerpoint/2010/main" val="402029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deadline for the Erasmus+ documents is June 1</a:t>
            </a:r>
            <a:r>
              <a:rPr lang="en-US" baseline="30000" dirty="0"/>
              <a:t>st</a:t>
            </a:r>
            <a:r>
              <a:rPr lang="en-US" dirty="0"/>
              <a:t>. If you’re too late we cannot guarantee you the Erasmus+ grant, but you still have to hand them in otherwise you cannot go on study exchange with Erasmus+ status.</a:t>
            </a:r>
          </a:p>
          <a:p>
            <a:r>
              <a:rPr lang="en-US" dirty="0"/>
              <a:t>There is 1 exception: the Learning agreement or OLA, sometimes it’s not possible to hand this in before the deadline. You can hand in this later but make sure to hand it in (only hand it in fully signed) before your departure.</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4</a:t>
            </a:fld>
            <a:endParaRPr lang="en-GB"/>
          </a:p>
        </p:txBody>
      </p:sp>
    </p:spTree>
    <p:extLst>
      <p:ext uri="{BB962C8B-B14F-4D97-AF65-F5344CB8AC3E}">
        <p14:creationId xmlns:p14="http://schemas.microsoft.com/office/powerpoint/2010/main" val="414283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the documents (and more information) on our website: </a:t>
            </a:r>
            <a:r>
              <a:rPr lang="en-GB" dirty="0">
                <a:hlinkClick r:id="rId3"/>
              </a:rPr>
              <a:t>www.wur.eu/exchange</a:t>
            </a:r>
            <a:r>
              <a:rPr lang="en-GB" dirty="0"/>
              <a:t>  </a:t>
            </a:r>
            <a:r>
              <a:rPr lang="en-GB" dirty="0">
                <a:sym typeface="Wingdings" panose="05000000000000000000" pitchFamily="2" charset="2"/>
              </a:rPr>
              <a:t> erasmus+ grant (information and application)  procedure Erasmus+ grant application</a:t>
            </a:r>
            <a:endParaRPr lang="en-GB" dirty="0"/>
          </a:p>
        </p:txBody>
      </p:sp>
      <p:sp>
        <p:nvSpPr>
          <p:cNvPr id="4" name="Slide Number Placeholder 3"/>
          <p:cNvSpPr>
            <a:spLocks noGrp="1"/>
          </p:cNvSpPr>
          <p:nvPr>
            <p:ph type="sldNum" sz="quarter" idx="10"/>
          </p:nvPr>
        </p:nvSpPr>
        <p:spPr/>
        <p:txBody>
          <a:bodyPr/>
          <a:lstStyle/>
          <a:p>
            <a:fld id="{0A2997AB-A557-45C2-B524-9F1AD7906348}" type="slidenum">
              <a:rPr lang="en-GB" smtClean="0"/>
              <a:t>5</a:t>
            </a:fld>
            <a:endParaRPr lang="en-GB"/>
          </a:p>
        </p:txBody>
      </p:sp>
    </p:spTree>
    <p:extLst>
      <p:ext uri="{BB962C8B-B14F-4D97-AF65-F5344CB8AC3E}">
        <p14:creationId xmlns:p14="http://schemas.microsoft.com/office/powerpoint/2010/main" val="38716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documents and safe them by following this example above.</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6</a:t>
            </a:fld>
            <a:endParaRPr lang="en-GB"/>
          </a:p>
        </p:txBody>
      </p:sp>
    </p:spTree>
    <p:extLst>
      <p:ext uri="{BB962C8B-B14F-4D97-AF65-F5344CB8AC3E}">
        <p14:creationId xmlns:p14="http://schemas.microsoft.com/office/powerpoint/2010/main" val="130535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Grant agreement can be filled in with the instructions in the document: how to fill in grant agreement. This is found on our website under: </a:t>
            </a:r>
            <a:r>
              <a:rPr lang="en-US" dirty="0"/>
              <a:t>Useful information to fill in the GA and LA.</a:t>
            </a:r>
          </a:p>
          <a:p>
            <a:endParaRPr lang="en-GB" dirty="0"/>
          </a:p>
        </p:txBody>
      </p:sp>
      <p:sp>
        <p:nvSpPr>
          <p:cNvPr id="4" name="Slide Number Placeholder 3"/>
          <p:cNvSpPr>
            <a:spLocks noGrp="1"/>
          </p:cNvSpPr>
          <p:nvPr>
            <p:ph type="sldNum" sz="quarter" idx="10"/>
          </p:nvPr>
        </p:nvSpPr>
        <p:spPr/>
        <p:txBody>
          <a:bodyPr/>
          <a:lstStyle/>
          <a:p>
            <a:fld id="{0A2997AB-A557-45C2-B524-9F1AD7906348}" type="slidenum">
              <a:rPr lang="en-GB" smtClean="0"/>
              <a:t>7</a:t>
            </a:fld>
            <a:endParaRPr lang="en-GB"/>
          </a:p>
        </p:txBody>
      </p:sp>
    </p:spTree>
    <p:extLst>
      <p:ext uri="{BB962C8B-B14F-4D97-AF65-F5344CB8AC3E}">
        <p14:creationId xmlns:p14="http://schemas.microsoft.com/office/powerpoint/2010/main" val="140047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your </a:t>
            </a:r>
            <a:r>
              <a:rPr lang="en-US" dirty="0" err="1"/>
              <a:t>wur</a:t>
            </a:r>
            <a:r>
              <a:rPr lang="en-US" dirty="0"/>
              <a:t> </a:t>
            </a:r>
            <a:r>
              <a:rPr lang="en-US" dirty="0" err="1"/>
              <a:t>ánd</a:t>
            </a:r>
            <a:r>
              <a:rPr lang="en-US" dirty="0"/>
              <a:t> private e-mail address. And cross at which e-mail you want to receive your emails. Use the list with </a:t>
            </a:r>
            <a:r>
              <a:rPr lang="en-US" dirty="0" err="1"/>
              <a:t>isced</a:t>
            </a:r>
            <a:r>
              <a:rPr lang="en-US" dirty="0"/>
              <a:t> codes to pick the correct one. Read the info in red </a:t>
            </a:r>
            <a:r>
              <a:rPr lang="en-US" dirty="0">
                <a:sym typeface="Wingdings" panose="05000000000000000000" pitchFamily="2" charset="2"/>
              </a:rPr>
              <a:t> don’t forget to 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In your current grant agreement you need to cross the box that you’re aware of handing in the Learning Agreement (not yet in this presentation)</a:t>
            </a:r>
            <a:endParaRPr lang="en-US" dirty="0"/>
          </a:p>
          <a:p>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8</a:t>
            </a:fld>
            <a:endParaRPr lang="en-GB"/>
          </a:p>
        </p:txBody>
      </p:sp>
    </p:spTree>
    <p:extLst>
      <p:ext uri="{BB962C8B-B14F-4D97-AF65-F5344CB8AC3E}">
        <p14:creationId xmlns:p14="http://schemas.microsoft.com/office/powerpoint/2010/main" val="236713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possibilities to sign your documents.</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9</a:t>
            </a:fld>
            <a:endParaRPr lang="en-GB"/>
          </a:p>
        </p:txBody>
      </p:sp>
    </p:spTree>
    <p:extLst>
      <p:ext uri="{BB962C8B-B14F-4D97-AF65-F5344CB8AC3E}">
        <p14:creationId xmlns:p14="http://schemas.microsoft.com/office/powerpoint/2010/main" val="281363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in all pages, preferably in 1 pdf. Check information at the printers. Scanners how to make 1 pdf.</a:t>
            </a:r>
            <a:endParaRPr lang="nl-NL" dirty="0"/>
          </a:p>
        </p:txBody>
      </p:sp>
      <p:sp>
        <p:nvSpPr>
          <p:cNvPr id="4" name="Slide Number Placeholder 3"/>
          <p:cNvSpPr>
            <a:spLocks noGrp="1"/>
          </p:cNvSpPr>
          <p:nvPr>
            <p:ph type="sldNum" sz="quarter" idx="10"/>
          </p:nvPr>
        </p:nvSpPr>
        <p:spPr/>
        <p:txBody>
          <a:bodyPr/>
          <a:lstStyle/>
          <a:p>
            <a:fld id="{0A2997AB-A557-45C2-B524-9F1AD7906348}" type="slidenum">
              <a:rPr lang="en-GB" smtClean="0"/>
              <a:t>10</a:t>
            </a:fld>
            <a:endParaRPr lang="en-GB"/>
          </a:p>
        </p:txBody>
      </p:sp>
    </p:spTree>
    <p:extLst>
      <p:ext uri="{BB962C8B-B14F-4D97-AF65-F5344CB8AC3E}">
        <p14:creationId xmlns:p14="http://schemas.microsoft.com/office/powerpoint/2010/main" val="382103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0B7489-55C8-48DF-B4EE-FF95A3EE8F2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306031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B7489-55C8-48DF-B4EE-FF95A3EE8F2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67672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B7489-55C8-48DF-B4EE-FF95A3EE8F2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379551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grote foto">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715200" y="1402557"/>
            <a:ext cx="11203200" cy="455295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2" name="Titel 1"/>
          <p:cNvSpPr>
            <a:spLocks noGrp="1"/>
          </p:cNvSpPr>
          <p:nvPr>
            <p:ph type="title"/>
          </p:nvPr>
        </p:nvSpPr>
        <p:spPr>
          <a:xfrm>
            <a:off x="655523" y="230187"/>
            <a:ext cx="11257061" cy="838800"/>
          </a:xfrm>
        </p:spPr>
        <p:txBody>
          <a:bodyPr/>
          <a:lstStyle/>
          <a:p>
            <a:r>
              <a:rPr lang="en-US"/>
              <a:t>Click to edit Master title style</a:t>
            </a:r>
            <a:endParaRPr lang="nl-NL" dirty="0"/>
          </a:p>
        </p:txBody>
      </p:sp>
      <p:sp>
        <p:nvSpPr>
          <p:cNvPr id="4" name="Tijdelijke aanduiding voor dianummer 3"/>
          <p:cNvSpPr>
            <a:spLocks noGrp="1"/>
          </p:cNvSpPr>
          <p:nvPr>
            <p:ph type="sldNum" sz="quarter" idx="17"/>
          </p:nvPr>
        </p:nvSpPr>
        <p:spPr/>
        <p:txBody>
          <a:bodyPr/>
          <a:lstStyle/>
          <a:p>
            <a:pPr>
              <a:lnSpc>
                <a:spcPts val="1200"/>
              </a:lnSpc>
            </a:pPr>
            <a:fld id="{F25965E0-7062-474C-8671-DB3A3CE669B0}" type="slidenum">
              <a:rPr lang="nl-NL" smtClean="0"/>
              <a:pPr>
                <a:lnSpc>
                  <a:spcPts val="1200"/>
                </a:lnSpc>
              </a:pPr>
              <a:t>‹#›</a:t>
            </a:fld>
            <a:endParaRPr lang="nl-NL" dirty="0"/>
          </a:p>
        </p:txBody>
      </p:sp>
    </p:spTree>
    <p:extLst>
      <p:ext uri="{BB962C8B-B14F-4D97-AF65-F5344CB8AC3E}">
        <p14:creationId xmlns:p14="http://schemas.microsoft.com/office/powerpoint/2010/main" val="415070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kader met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3" name="Tijdelijke aanduiding voor tekst 6"/>
          <p:cNvSpPr>
            <a:spLocks noGrp="1"/>
          </p:cNvSpPr>
          <p:nvPr>
            <p:ph type="body" sz="quarter" idx="10"/>
          </p:nvPr>
        </p:nvSpPr>
        <p:spPr>
          <a:xfrm>
            <a:off x="561600" y="1835249"/>
            <a:ext cx="5520000" cy="4089600"/>
          </a:xfrm>
        </p:spPr>
        <p:txBody>
          <a:bodyPr/>
          <a:lstStyle>
            <a:lvl2pPr>
              <a:buClr>
                <a:schemeClr val="bg2"/>
              </a:buClr>
              <a:defRPr/>
            </a:lvl2pPr>
          </a:lstStyle>
          <a:p>
            <a:pPr lvl="0"/>
            <a:r>
              <a:rPr lang="en-US"/>
              <a:t>Click to edit Master text styles</a:t>
            </a:r>
          </a:p>
          <a:p>
            <a:pPr lvl="1"/>
            <a:r>
              <a:rPr lang="en-US"/>
              <a:t>Second level</a:t>
            </a:r>
          </a:p>
          <a:p>
            <a:pPr lvl="2"/>
            <a:r>
              <a:rPr lang="en-US"/>
              <a:t>Third level</a:t>
            </a:r>
          </a:p>
        </p:txBody>
      </p:sp>
      <p:sp>
        <p:nvSpPr>
          <p:cNvPr id="5" name="Tijdelijke aanduiding voor afbeelding 24"/>
          <p:cNvSpPr>
            <a:spLocks noGrp="1" noChangeAspect="1"/>
          </p:cNvSpPr>
          <p:nvPr>
            <p:ph type="pic" sz="quarter" idx="17"/>
          </p:nvPr>
        </p:nvSpPr>
        <p:spPr>
          <a:xfrm>
            <a:off x="6434881" y="1929600"/>
            <a:ext cx="5472000" cy="403305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4" name="Tijdelijke aanduiding voor dianummer 3"/>
          <p:cNvSpPr>
            <a:spLocks noGrp="1"/>
          </p:cNvSpPr>
          <p:nvPr>
            <p:ph type="sldNum" sz="quarter" idx="18"/>
          </p:nvPr>
        </p:nvSpPr>
        <p:spPr/>
        <p:txBody>
          <a:bodyPr/>
          <a:lstStyle/>
          <a:p>
            <a:pPr>
              <a:lnSpc>
                <a:spcPts val="1200"/>
              </a:lnSpc>
            </a:pPr>
            <a:fld id="{F25965E0-7062-474C-8671-DB3A3CE669B0}" type="slidenum">
              <a:rPr lang="nl-NL" smtClean="0"/>
              <a:pPr>
                <a:lnSpc>
                  <a:spcPts val="1200"/>
                </a:lnSpc>
              </a:pPr>
              <a:t>‹#›</a:t>
            </a:fld>
            <a:endParaRPr lang="nl-NL" dirty="0"/>
          </a:p>
        </p:txBody>
      </p:sp>
    </p:spTree>
    <p:extLst>
      <p:ext uri="{BB962C8B-B14F-4D97-AF65-F5344CB8AC3E}">
        <p14:creationId xmlns:p14="http://schemas.microsoft.com/office/powerpoint/2010/main" val="98392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B7489-55C8-48DF-B4EE-FF95A3EE8F2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337918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0B7489-55C8-48DF-B4EE-FF95A3EE8F2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58514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0B7489-55C8-48DF-B4EE-FF95A3EE8F2B}"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368934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0B7489-55C8-48DF-B4EE-FF95A3EE8F2B}" type="datetimeFigureOut">
              <a:rPr lang="en-GB" smtClean="0"/>
              <a:t>22/02/2023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24927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0B7489-55C8-48DF-B4EE-FF95A3EE8F2B}" type="datetimeFigureOut">
              <a:rPr lang="en-GB" smtClean="0"/>
              <a:t>22/02/2023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365916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B7489-55C8-48DF-B4EE-FF95A3EE8F2B}" type="datetimeFigureOut">
              <a:rPr lang="en-GB" smtClean="0"/>
              <a:t>22/02/2023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25193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B7489-55C8-48DF-B4EE-FF95A3EE8F2B}"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86451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B7489-55C8-48DF-B4EE-FF95A3EE8F2B}"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C03E2-BE91-4F13-B4DE-8FACD7FFD7BC}" type="slidenum">
              <a:rPr lang="en-GB" smtClean="0"/>
              <a:t>‹#›</a:t>
            </a:fld>
            <a:endParaRPr lang="en-GB"/>
          </a:p>
        </p:txBody>
      </p:sp>
    </p:spTree>
    <p:extLst>
      <p:ext uri="{BB962C8B-B14F-4D97-AF65-F5344CB8AC3E}">
        <p14:creationId xmlns:p14="http://schemas.microsoft.com/office/powerpoint/2010/main" val="223908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B7489-55C8-48DF-B4EE-FF95A3EE8F2B}" type="datetimeFigureOut">
              <a:rPr lang="en-GB" smtClean="0"/>
              <a:t>22/02/2023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C03E2-BE91-4F13-B4DE-8FACD7FFD7BC}" type="slidenum">
              <a:rPr lang="en-GB" smtClean="0"/>
              <a:t>‹#›</a:t>
            </a:fld>
            <a:endParaRPr lang="en-GB"/>
          </a:p>
        </p:txBody>
      </p:sp>
    </p:spTree>
    <p:extLst>
      <p:ext uri="{BB962C8B-B14F-4D97-AF65-F5344CB8AC3E}">
        <p14:creationId xmlns:p14="http://schemas.microsoft.com/office/powerpoint/2010/main" val="102739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Erasmus.studentexchange@wur.n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mailto:Erasmus.studentexchange@wur.n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learning-agreement.eu/"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wur.nl/en/article/Departmental-Exchange-Coordinators.htm" TargetMode="External"/><Relationship Id="rId7" Type="http://schemas.openxmlformats.org/officeDocument/2006/relationships/hyperlink" Target="mailto:technology.studentexchange@wur.n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mailto:socialsciences.studentexchange@wur.nl" TargetMode="External"/><Relationship Id="rId11" Type="http://schemas.openxmlformats.org/officeDocument/2006/relationships/image" Target="../media/image25.png"/><Relationship Id="rId5" Type="http://schemas.openxmlformats.org/officeDocument/2006/relationships/hyperlink" Target="mailto:environmentalsciences.studentexchange@wur.nl" TargetMode="External"/><Relationship Id="rId10" Type="http://schemas.openxmlformats.org/officeDocument/2006/relationships/hyperlink" Target="mailto:erasmus.studentexchange@wur.nl" TargetMode="External"/><Relationship Id="rId4" Type="http://schemas.openxmlformats.org/officeDocument/2006/relationships/hyperlink" Target="mailto:lifesciences.studentexchange@wur.nl" TargetMode="Externa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wur.nl/en/education-programmes/study-abroad-and-exchange-students/outgoing-from-wageningen-university/erasmus-grant-for-study-exchange/application-erasmus-grant-study.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rasmus.studentexchange@wur.n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wur.eu/EXCHANGE" TargetMode="External"/><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facebook.com/studyabroadwur/" TargetMode="External"/><Relationship Id="rId5" Type="http://schemas.openxmlformats.org/officeDocument/2006/relationships/image" Target="../media/image31.png"/><Relationship Id="rId4" Type="http://schemas.openxmlformats.org/officeDocument/2006/relationships/hyperlink" Target="https://www.instagram.com/studyabroadwu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ur.eu/exchan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2065"/>
            <a:ext cx="9144000" cy="1021205"/>
          </a:xfrm>
        </p:spPr>
        <p:txBody>
          <a:bodyPr/>
          <a:lstStyle/>
          <a:p>
            <a:r>
              <a:rPr lang="en-GB" dirty="0">
                <a:solidFill>
                  <a:schemeClr val="accent2"/>
                </a:solidFill>
              </a:rPr>
              <a:t>Erasmus+ papers workshop</a:t>
            </a:r>
          </a:p>
        </p:txBody>
      </p:sp>
      <p:sp>
        <p:nvSpPr>
          <p:cNvPr id="3" name="Subtitle 2"/>
          <p:cNvSpPr>
            <a:spLocks noGrp="1"/>
          </p:cNvSpPr>
          <p:nvPr>
            <p:ph type="subTitle" idx="1"/>
          </p:nvPr>
        </p:nvSpPr>
        <p:spPr>
          <a:xfrm>
            <a:off x="5287617" y="2285462"/>
            <a:ext cx="5658678" cy="958671"/>
          </a:xfrm>
        </p:spPr>
        <p:txBody>
          <a:bodyPr/>
          <a:lstStyle/>
          <a:p>
            <a:r>
              <a:rPr lang="en-GB" dirty="0"/>
              <a:t>						First semester 2023-2024</a:t>
            </a:r>
          </a:p>
        </p:txBody>
      </p:sp>
      <p:pic>
        <p:nvPicPr>
          <p:cNvPr id="5" name="Picture Placeholder 23"/>
          <p:cNvPicPr>
            <a:picLocks noChangeAspect="1"/>
          </p:cNvPicPr>
          <p:nvPr/>
        </p:nvPicPr>
        <p:blipFill>
          <a:blip r:embed="rId3" cstate="print">
            <a:extLst>
              <a:ext uri="{28A0092B-C50C-407E-A947-70E740481C1C}">
                <a14:useLocalDpi xmlns:a14="http://schemas.microsoft.com/office/drawing/2010/main" val="0"/>
              </a:ext>
            </a:extLst>
          </a:blip>
          <a:srcRect l="16684" r="16684"/>
          <a:stretch>
            <a:fillRect/>
          </a:stretch>
        </p:blipFill>
        <p:spPr>
          <a:xfrm>
            <a:off x="6992312" y="3618890"/>
            <a:ext cx="1841138" cy="1841138"/>
          </a:xfrm>
          <a:prstGeom prst="ellipse">
            <a:avLst/>
          </a:prstGeom>
        </p:spPr>
      </p:pic>
      <p:pic>
        <p:nvPicPr>
          <p:cNvPr id="7" name="Picture Placeholder 14"/>
          <p:cNvPicPr>
            <a:picLocks noChangeAspect="1"/>
          </p:cNvPicPr>
          <p:nvPr/>
        </p:nvPicPr>
        <p:blipFill>
          <a:blip r:embed="rId4" cstate="print">
            <a:extLst>
              <a:ext uri="{28A0092B-C50C-407E-A947-70E740481C1C}">
                <a14:useLocalDpi xmlns:a14="http://schemas.microsoft.com/office/drawing/2010/main" val="0"/>
              </a:ext>
            </a:extLst>
          </a:blip>
          <a:srcRect l="16684" r="16684"/>
          <a:stretch>
            <a:fillRect/>
          </a:stretch>
        </p:blipFill>
        <p:spPr>
          <a:xfrm>
            <a:off x="2604625" y="3029964"/>
            <a:ext cx="2309294" cy="2309294"/>
          </a:xfrm>
          <a:prstGeom prst="ellipse">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4175" b="32275"/>
          <a:stretch/>
        </p:blipFill>
        <p:spPr>
          <a:xfrm>
            <a:off x="10635058" y="6192529"/>
            <a:ext cx="1336841" cy="28928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718" y="6177993"/>
            <a:ext cx="1604566" cy="47495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6926" y="3720351"/>
            <a:ext cx="2894548" cy="2761464"/>
          </a:xfrm>
          <a:prstGeom prst="ellipse">
            <a:avLst/>
          </a:prstGeom>
        </p:spPr>
      </p:pic>
    </p:spTree>
    <p:extLst>
      <p:ext uri="{BB962C8B-B14F-4D97-AF65-F5344CB8AC3E}">
        <p14:creationId xmlns:p14="http://schemas.microsoft.com/office/powerpoint/2010/main" val="971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0712" y="772338"/>
            <a:ext cx="9685877" cy="917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2"/>
                </a:solidFill>
              </a:rPr>
              <a:t>Sending the Grant Agreement</a:t>
            </a:r>
            <a:endParaRPr lang="nl-NL" b="1" dirty="0">
              <a:solidFill>
                <a:schemeClr val="accent2"/>
              </a:solidFill>
            </a:endParaRPr>
          </a:p>
        </p:txBody>
      </p:sp>
      <p:sp>
        <p:nvSpPr>
          <p:cNvPr id="8" name="Content Placeholder 2"/>
          <p:cNvSpPr txBox="1">
            <a:spLocks/>
          </p:cNvSpPr>
          <p:nvPr/>
        </p:nvSpPr>
        <p:spPr>
          <a:xfrm>
            <a:off x="838200" y="1776953"/>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chemeClr val="accent2"/>
              </a:buClr>
              <a:buFont typeface="Wingdings" panose="05000000000000000000" pitchFamily="2" charset="2"/>
              <a:buChar char="§"/>
            </a:pPr>
            <a:r>
              <a:rPr lang="en-GB" dirty="0"/>
              <a:t>Make sure you send the full document (ALL pages)</a:t>
            </a:r>
          </a:p>
          <a:p>
            <a:pPr>
              <a:lnSpc>
                <a:spcPct val="110000"/>
              </a:lnSpc>
              <a:buClr>
                <a:schemeClr val="accent2"/>
              </a:buClr>
              <a:buFont typeface="Wingdings" panose="05000000000000000000" pitchFamily="2" charset="2"/>
              <a:buChar char="§"/>
            </a:pPr>
            <a:r>
              <a:rPr lang="en-GB" dirty="0"/>
              <a:t>We need to see what you signed! </a:t>
            </a:r>
          </a:p>
          <a:p>
            <a:pPr>
              <a:lnSpc>
                <a:spcPct val="110000"/>
              </a:lnSpc>
              <a:buClr>
                <a:schemeClr val="accent2"/>
              </a:buClr>
              <a:buFont typeface="Wingdings" panose="05000000000000000000" pitchFamily="2" charset="2"/>
              <a:buChar char="§"/>
            </a:pPr>
            <a:r>
              <a:rPr lang="en-GB" dirty="0"/>
              <a:t>See information at the WUR printers/scanners for instruction to scan all pages in one document</a:t>
            </a:r>
          </a:p>
          <a:p>
            <a:pPr>
              <a:lnSpc>
                <a:spcPct val="110000"/>
              </a:lnSpc>
              <a:buClr>
                <a:schemeClr val="accent2"/>
              </a:buClr>
              <a:buFont typeface="Wingdings" panose="05000000000000000000" pitchFamily="2" charset="2"/>
              <a:buChar char="§"/>
            </a:pPr>
            <a:r>
              <a:rPr lang="en-GB" dirty="0"/>
              <a:t>If your exchange period exceeds 6 days or more, then you have to mention it on your Grant Agreement, you also need to ask for an extension. Contact your exchange coordinator &amp; the exchange office</a:t>
            </a:r>
          </a:p>
          <a:p>
            <a:pPr>
              <a:lnSpc>
                <a:spcPct val="110000"/>
              </a:lnSpc>
              <a:buClr>
                <a:schemeClr val="accent2"/>
              </a:buClr>
              <a:buFont typeface="Wingdings" panose="05000000000000000000" pitchFamily="2" charset="2"/>
              <a:buChar char="§"/>
            </a:pPr>
            <a:r>
              <a:rPr lang="en-GB" dirty="0">
                <a:hlinkClick r:id="rId3"/>
              </a:rPr>
              <a:t>erasmus.studentexchange@wur.nl</a:t>
            </a:r>
            <a:r>
              <a:rPr lang="en-GB" dirty="0"/>
              <a:t> </a:t>
            </a:r>
            <a:endParaRPr lang="nl-NL" dirty="0"/>
          </a:p>
          <a:p>
            <a:pPr lvl="1">
              <a:buClr>
                <a:schemeClr val="accent2"/>
              </a:buClr>
            </a:pPr>
            <a:endParaRPr lang="en-GB" sz="2800" dirty="0"/>
          </a:p>
          <a:p>
            <a:pPr lvl="1">
              <a:buClr>
                <a:schemeClr val="accent2"/>
              </a:buClr>
              <a:buFont typeface="Wingdings" panose="05000000000000000000" pitchFamily="2" charset="2"/>
              <a:buChar char="§"/>
            </a:pPr>
            <a:endParaRPr lang="en-GB" sz="2800" dirty="0"/>
          </a:p>
        </p:txBody>
      </p:sp>
    </p:spTree>
    <p:extLst>
      <p:ext uri="{BB962C8B-B14F-4D97-AF65-F5344CB8AC3E}">
        <p14:creationId xmlns:p14="http://schemas.microsoft.com/office/powerpoint/2010/main" val="114727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73847F-F7F8-7906-974A-FF97D29849E5}"/>
              </a:ext>
            </a:extLst>
          </p:cNvPr>
          <p:cNvPicPr>
            <a:picLocks noChangeAspect="1"/>
          </p:cNvPicPr>
          <p:nvPr/>
        </p:nvPicPr>
        <p:blipFill rotWithShape="1">
          <a:blip r:embed="rId3"/>
          <a:srcRect l="56380" t="17634" r="25172" b="8349"/>
          <a:stretch/>
        </p:blipFill>
        <p:spPr>
          <a:xfrm>
            <a:off x="6277608" y="223761"/>
            <a:ext cx="5470431" cy="6172862"/>
          </a:xfrm>
          <a:prstGeom prst="rect">
            <a:avLst/>
          </a:prstGeom>
        </p:spPr>
      </p:pic>
      <p:sp>
        <p:nvSpPr>
          <p:cNvPr id="5" name="Title 1"/>
          <p:cNvSpPr>
            <a:spLocks noGrp="1"/>
          </p:cNvSpPr>
          <p:nvPr>
            <p:ph type="title"/>
          </p:nvPr>
        </p:nvSpPr>
        <p:spPr>
          <a:xfrm>
            <a:off x="570028" y="695409"/>
            <a:ext cx="8442796" cy="791650"/>
          </a:xfrm>
        </p:spPr>
        <p:txBody>
          <a:bodyPr/>
          <a:lstStyle/>
          <a:p>
            <a:r>
              <a:rPr lang="en-GB" b="1" dirty="0">
                <a:solidFill>
                  <a:schemeClr val="accent2"/>
                </a:solidFill>
              </a:rPr>
              <a:t>Learning Agreement</a:t>
            </a:r>
            <a:endParaRPr lang="nl-NL" b="1" dirty="0">
              <a:solidFill>
                <a:schemeClr val="accent2"/>
              </a:solidFill>
            </a:endParaRPr>
          </a:p>
        </p:txBody>
      </p:sp>
      <p:sp>
        <p:nvSpPr>
          <p:cNvPr id="9" name="Text Placeholder 2"/>
          <p:cNvSpPr txBox="1">
            <a:spLocks/>
          </p:cNvSpPr>
          <p:nvPr/>
        </p:nvSpPr>
        <p:spPr>
          <a:xfrm>
            <a:off x="924062" y="2218837"/>
            <a:ext cx="3116084" cy="859824"/>
          </a:xfrm>
          <a:prstGeom prst="rect">
            <a:avLst/>
          </a:prstGeom>
          <a:solidFill>
            <a:schemeClr val="bg1"/>
          </a:solidFill>
          <a:ln w="25400">
            <a:solidFill>
              <a:schemeClr val="accent1"/>
            </a:solid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chemeClr val="tx1"/>
                </a:solidFill>
              </a:rPr>
              <a:t>See page 5 for explanation</a:t>
            </a:r>
            <a:br>
              <a:rPr lang="en-GB" sz="2000" dirty="0">
                <a:solidFill>
                  <a:schemeClr val="tx1"/>
                </a:solidFill>
              </a:rPr>
            </a:br>
            <a:r>
              <a:rPr lang="en-GB" sz="2000" dirty="0">
                <a:solidFill>
                  <a:schemeClr val="tx1"/>
                </a:solidFill>
              </a:rPr>
              <a:t>of the end notes </a:t>
            </a:r>
            <a:endParaRPr lang="nl-NL" sz="2000" dirty="0">
              <a:solidFill>
                <a:schemeClr val="tx1"/>
              </a:solidFill>
            </a:endParaRPr>
          </a:p>
        </p:txBody>
      </p:sp>
      <p:cxnSp>
        <p:nvCxnSpPr>
          <p:cNvPr id="11" name="Straight Arrow Connector 10"/>
          <p:cNvCxnSpPr>
            <a:cxnSpLocks/>
            <a:stCxn id="9" idx="3"/>
          </p:cNvCxnSpPr>
          <p:nvPr/>
        </p:nvCxnSpPr>
        <p:spPr>
          <a:xfrm flipV="1">
            <a:off x="4040146" y="2628680"/>
            <a:ext cx="5554277" cy="2006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575634" y="2540192"/>
            <a:ext cx="391550" cy="3915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47972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679736-A6AE-9C38-42EA-49FE98F9D330}"/>
              </a:ext>
            </a:extLst>
          </p:cNvPr>
          <p:cNvPicPr>
            <a:picLocks noChangeAspect="1"/>
          </p:cNvPicPr>
          <p:nvPr/>
        </p:nvPicPr>
        <p:blipFill rotWithShape="1">
          <a:blip r:embed="rId3"/>
          <a:srcRect l="75344" t="18965" r="8190" b="5632"/>
          <a:stretch/>
        </p:blipFill>
        <p:spPr>
          <a:xfrm>
            <a:off x="515007" y="0"/>
            <a:ext cx="5348505" cy="6888647"/>
          </a:xfrm>
          <a:prstGeom prst="rect">
            <a:avLst/>
          </a:prstGeom>
        </p:spPr>
      </p:pic>
    </p:spTree>
    <p:extLst>
      <p:ext uri="{BB962C8B-B14F-4D97-AF65-F5344CB8AC3E}">
        <p14:creationId xmlns:p14="http://schemas.microsoft.com/office/powerpoint/2010/main" val="2873496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30256" y="478350"/>
            <a:ext cx="4463733" cy="4478149"/>
          </a:xfrm>
          <a:prstGeom prst="rect">
            <a:avLst/>
          </a:prstGeom>
          <a:noFill/>
        </p:spPr>
        <p:txBody>
          <a:bodyPr wrap="square" rtlCol="0">
            <a:spAutoFit/>
          </a:bodyPr>
          <a:lstStyle/>
          <a:p>
            <a:pPr marL="0" indent="0">
              <a:buNone/>
            </a:pPr>
            <a:r>
              <a:rPr lang="en-GB" sz="2400" dirty="0">
                <a:solidFill>
                  <a:schemeClr val="bg1"/>
                </a:solidFill>
              </a:rPr>
              <a:t>Option 1:</a:t>
            </a:r>
          </a:p>
          <a:p>
            <a:pPr marL="228600" indent="-228600">
              <a:lnSpc>
                <a:spcPct val="90000"/>
              </a:lnSpc>
              <a:spcBef>
                <a:spcPts val="1000"/>
              </a:spcBef>
              <a:buClr>
                <a:schemeClr val="accent2"/>
              </a:buClr>
              <a:buFont typeface="Wingdings" panose="05000000000000000000" pitchFamily="2" charset="2"/>
              <a:buChar char="§"/>
            </a:pPr>
            <a:r>
              <a:rPr lang="en-GB" sz="2800" dirty="0"/>
              <a:t>Fill in the document typed by the computer and later print it</a:t>
            </a:r>
          </a:p>
          <a:p>
            <a:pPr marL="228600" indent="-228600">
              <a:lnSpc>
                <a:spcPct val="90000"/>
              </a:lnSpc>
              <a:spcBef>
                <a:spcPts val="1000"/>
              </a:spcBef>
              <a:buClr>
                <a:schemeClr val="accent2"/>
              </a:buClr>
              <a:buFont typeface="Wingdings" panose="05000000000000000000" pitchFamily="2" charset="2"/>
              <a:buChar char="§"/>
            </a:pPr>
            <a:r>
              <a:rPr lang="en-GB" sz="2800" dirty="0"/>
              <a:t>Sign with your handwriting </a:t>
            </a:r>
          </a:p>
          <a:p>
            <a:pPr marL="228600" indent="-228600">
              <a:lnSpc>
                <a:spcPct val="90000"/>
              </a:lnSpc>
              <a:spcBef>
                <a:spcPts val="1000"/>
              </a:spcBef>
              <a:buClr>
                <a:schemeClr val="accent2"/>
              </a:buClr>
              <a:buFont typeface="Wingdings" panose="05000000000000000000" pitchFamily="2" charset="2"/>
              <a:buChar char="§"/>
            </a:pPr>
            <a:r>
              <a:rPr lang="en-GB" sz="2800" dirty="0"/>
              <a:t>Scan the full document </a:t>
            </a:r>
          </a:p>
          <a:p>
            <a:endParaRPr lang="en-GB" sz="2400" dirty="0">
              <a:solidFill>
                <a:schemeClr val="bg1"/>
              </a:solidFill>
            </a:endParaRPr>
          </a:p>
          <a:p>
            <a:pPr marL="0" indent="0">
              <a:buNone/>
            </a:pPr>
            <a:r>
              <a:rPr lang="en-GB" sz="2400" dirty="0">
                <a:solidFill>
                  <a:schemeClr val="bg1"/>
                </a:solidFill>
              </a:rPr>
              <a:t>Option 2:</a:t>
            </a:r>
          </a:p>
          <a:p>
            <a:r>
              <a:rPr lang="en-GB" sz="2400" dirty="0">
                <a:solidFill>
                  <a:schemeClr val="bg1"/>
                </a:solidFill>
              </a:rPr>
              <a:t>Sign by scanning/making a picture of your signature</a:t>
            </a:r>
          </a:p>
          <a:p>
            <a:pPr marL="0" indent="0">
              <a:buNone/>
            </a:pPr>
            <a:r>
              <a:rPr lang="en-GB" sz="1400" dirty="0"/>
              <a:t> </a:t>
            </a:r>
            <a:endParaRPr lang="nl-NL" sz="1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217" y="4652824"/>
            <a:ext cx="1685900" cy="1317110"/>
          </a:xfrm>
          <a:prstGeom prst="rect">
            <a:avLst/>
          </a:prstGeom>
          <a:ln w="47625">
            <a:solidFill>
              <a:schemeClr val="accent1"/>
            </a:solidFill>
          </a:ln>
        </p:spPr>
      </p:pic>
      <p:sp>
        <p:nvSpPr>
          <p:cNvPr id="9" name="Rectangle 8"/>
          <p:cNvSpPr/>
          <p:nvPr/>
        </p:nvSpPr>
        <p:spPr>
          <a:xfrm>
            <a:off x="768520" y="4791798"/>
            <a:ext cx="6814099" cy="1532727"/>
          </a:xfrm>
          <a:prstGeom prst="rect">
            <a:avLst/>
          </a:prstGeom>
        </p:spPr>
        <p:txBody>
          <a:bodyPr wrap="square">
            <a:spAutoFit/>
          </a:bodyPr>
          <a:lstStyle/>
          <a:p>
            <a:pPr marL="228600" indent="-228600">
              <a:lnSpc>
                <a:spcPct val="90000"/>
              </a:lnSpc>
              <a:spcBef>
                <a:spcPts val="1000"/>
              </a:spcBef>
              <a:buClr>
                <a:schemeClr val="accent2"/>
              </a:buClr>
              <a:buFont typeface="Wingdings" panose="05000000000000000000" pitchFamily="2" charset="2"/>
              <a:buChar char="§"/>
            </a:pPr>
            <a:r>
              <a:rPr lang="en-GB" sz="2800" dirty="0"/>
              <a:t>See information at the WUR printers/scanners for instruction to scan all pages in one document </a:t>
            </a:r>
          </a:p>
          <a:p>
            <a:pPr marL="0" indent="0">
              <a:buNone/>
            </a:pPr>
            <a:endParaRPr lang="en-GB" dirty="0"/>
          </a:p>
        </p:txBody>
      </p:sp>
      <p:pic>
        <p:nvPicPr>
          <p:cNvPr id="7" name="Picture 6">
            <a:extLst>
              <a:ext uri="{FF2B5EF4-FFF2-40B4-BE49-F238E27FC236}">
                <a16:creationId xmlns:a16="http://schemas.microsoft.com/office/drawing/2014/main" id="{35CB1801-CF8D-4F05-ABEF-999A7500DAC4}"/>
              </a:ext>
            </a:extLst>
          </p:cNvPr>
          <p:cNvPicPr>
            <a:picLocks noChangeAspect="1"/>
          </p:cNvPicPr>
          <p:nvPr/>
        </p:nvPicPr>
        <p:blipFill rotWithShape="1">
          <a:blip r:embed="rId4"/>
          <a:srcRect l="33629" t="30781" r="51371" b="44231"/>
          <a:stretch/>
        </p:blipFill>
        <p:spPr>
          <a:xfrm>
            <a:off x="0" y="568269"/>
            <a:ext cx="7730256" cy="3621701"/>
          </a:xfrm>
          <a:prstGeom prst="rect">
            <a:avLst/>
          </a:prstGeom>
        </p:spPr>
      </p:pic>
      <p:sp>
        <p:nvSpPr>
          <p:cNvPr id="2" name="TextBox 1">
            <a:extLst>
              <a:ext uri="{FF2B5EF4-FFF2-40B4-BE49-F238E27FC236}">
                <a16:creationId xmlns:a16="http://schemas.microsoft.com/office/drawing/2014/main" id="{F92B56C3-DAE4-4A7C-B893-11EA6FF2488C}"/>
              </a:ext>
            </a:extLst>
          </p:cNvPr>
          <p:cNvSpPr txBox="1"/>
          <p:nvPr/>
        </p:nvSpPr>
        <p:spPr>
          <a:xfrm>
            <a:off x="6839386" y="2418448"/>
            <a:ext cx="452284" cy="1831271"/>
          </a:xfrm>
          <a:prstGeom prst="rect">
            <a:avLst/>
          </a:prstGeom>
          <a:noFill/>
        </p:spPr>
        <p:txBody>
          <a:bodyPr wrap="square" rtlCol="0">
            <a:spAutoFit/>
          </a:bodyPr>
          <a:lstStyle/>
          <a:p>
            <a:r>
              <a:rPr lang="en-US" sz="2800" b="1" dirty="0">
                <a:solidFill>
                  <a:srgbClr val="FF0000"/>
                </a:solidFill>
              </a:rPr>
              <a:t>1</a:t>
            </a:r>
          </a:p>
          <a:p>
            <a:endParaRPr lang="en-US" sz="400" b="1" dirty="0">
              <a:solidFill>
                <a:srgbClr val="FF0000"/>
              </a:solidFill>
            </a:endParaRPr>
          </a:p>
          <a:p>
            <a:r>
              <a:rPr lang="en-US" sz="2800" b="1" dirty="0">
                <a:solidFill>
                  <a:srgbClr val="FF0000"/>
                </a:solidFill>
              </a:rPr>
              <a:t>2</a:t>
            </a:r>
          </a:p>
          <a:p>
            <a:endParaRPr lang="en-US" sz="700" b="1" dirty="0">
              <a:solidFill>
                <a:srgbClr val="FF0000"/>
              </a:solidFill>
            </a:endParaRPr>
          </a:p>
          <a:p>
            <a:r>
              <a:rPr lang="en-US" sz="2800" b="1" dirty="0">
                <a:solidFill>
                  <a:srgbClr val="FF0000"/>
                </a:solidFill>
              </a:rPr>
              <a:t>3</a:t>
            </a:r>
          </a:p>
          <a:p>
            <a:endParaRPr lang="nl-NL" dirty="0"/>
          </a:p>
        </p:txBody>
      </p:sp>
    </p:spTree>
    <p:extLst>
      <p:ext uri="{BB962C8B-B14F-4D97-AF65-F5344CB8AC3E}">
        <p14:creationId xmlns:p14="http://schemas.microsoft.com/office/powerpoint/2010/main" val="28910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0712" y="772338"/>
            <a:ext cx="9832526" cy="917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2"/>
                </a:solidFill>
              </a:rPr>
              <a:t>Sending the Learning Agreement</a:t>
            </a:r>
            <a:endParaRPr lang="nl-NL" b="1" dirty="0">
              <a:solidFill>
                <a:schemeClr val="accent2"/>
              </a:solidFill>
            </a:endParaRPr>
          </a:p>
        </p:txBody>
      </p:sp>
      <p:sp>
        <p:nvSpPr>
          <p:cNvPr id="8" name="Content Placeholder 2"/>
          <p:cNvSpPr txBox="1">
            <a:spLocks/>
          </p:cNvSpPr>
          <p:nvPr/>
        </p:nvSpPr>
        <p:spPr>
          <a:xfrm>
            <a:off x="838200" y="177695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chemeClr val="accent2"/>
              </a:buClr>
              <a:buFont typeface="Wingdings" panose="05000000000000000000" pitchFamily="2" charset="2"/>
              <a:buChar char="§"/>
            </a:pPr>
            <a:r>
              <a:rPr lang="en-GB" dirty="0"/>
              <a:t>Make sure you send the full document (ALL pages)</a:t>
            </a:r>
          </a:p>
          <a:p>
            <a:pPr>
              <a:lnSpc>
                <a:spcPct val="110000"/>
              </a:lnSpc>
              <a:buClr>
                <a:schemeClr val="accent2"/>
              </a:buClr>
              <a:buFont typeface="Wingdings" panose="05000000000000000000" pitchFamily="2" charset="2"/>
              <a:buChar char="§"/>
            </a:pPr>
            <a:r>
              <a:rPr lang="en-GB" dirty="0"/>
              <a:t>We need to see what you signed! </a:t>
            </a:r>
          </a:p>
          <a:p>
            <a:pPr>
              <a:lnSpc>
                <a:spcPct val="110000"/>
              </a:lnSpc>
              <a:buClr>
                <a:schemeClr val="accent2"/>
              </a:buClr>
              <a:buFont typeface="Wingdings" panose="05000000000000000000" pitchFamily="2" charset="2"/>
              <a:buChar char="§"/>
            </a:pPr>
            <a:r>
              <a:rPr lang="en-GB" dirty="0"/>
              <a:t>See information at the WUR printers/scanners for instruction to scan all pages in one document</a:t>
            </a:r>
          </a:p>
          <a:p>
            <a:endParaRPr lang="en-GB" dirty="0"/>
          </a:p>
          <a:p>
            <a:pPr>
              <a:lnSpc>
                <a:spcPct val="110000"/>
              </a:lnSpc>
              <a:buClr>
                <a:schemeClr val="accent2"/>
              </a:buClr>
              <a:buFont typeface="Wingdings" panose="05000000000000000000" pitchFamily="2" charset="2"/>
              <a:buChar char="§"/>
            </a:pPr>
            <a:r>
              <a:rPr lang="en-GB" dirty="0">
                <a:hlinkClick r:id="rId3"/>
              </a:rPr>
              <a:t>erasmus.studentexchange@wur.nl</a:t>
            </a:r>
            <a:r>
              <a:rPr lang="en-GB" dirty="0"/>
              <a:t> </a:t>
            </a:r>
            <a:endParaRPr lang="nl-NL" dirty="0"/>
          </a:p>
          <a:p>
            <a:pPr lvl="1">
              <a:buClr>
                <a:schemeClr val="accent2"/>
              </a:buClr>
            </a:pPr>
            <a:endParaRPr lang="en-GB" sz="2800" dirty="0"/>
          </a:p>
          <a:p>
            <a:pPr lvl="1">
              <a:buClr>
                <a:schemeClr val="accent2"/>
              </a:buClr>
              <a:buFont typeface="Wingdings" panose="05000000000000000000" pitchFamily="2" charset="2"/>
              <a:buChar char="§"/>
            </a:pPr>
            <a:endParaRPr lang="en-GB" sz="2800" dirty="0"/>
          </a:p>
        </p:txBody>
      </p:sp>
    </p:spTree>
    <p:extLst>
      <p:ext uri="{BB962C8B-B14F-4D97-AF65-F5344CB8AC3E}">
        <p14:creationId xmlns:p14="http://schemas.microsoft.com/office/powerpoint/2010/main" val="141118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053F7-B80D-46E4-B6DD-2443D2EA1B6B}"/>
              </a:ext>
            </a:extLst>
          </p:cNvPr>
          <p:cNvPicPr>
            <a:picLocks noChangeAspect="1"/>
          </p:cNvPicPr>
          <p:nvPr/>
        </p:nvPicPr>
        <p:blipFill rotWithShape="1">
          <a:blip r:embed="rId3"/>
          <a:srcRect l="25484" t="22544" r="56218" b="7778"/>
          <a:stretch/>
        </p:blipFill>
        <p:spPr>
          <a:xfrm>
            <a:off x="7151617" y="1465605"/>
            <a:ext cx="4742957" cy="5079559"/>
          </a:xfrm>
          <a:prstGeom prst="rect">
            <a:avLst/>
          </a:prstGeom>
        </p:spPr>
      </p:pic>
      <p:sp>
        <p:nvSpPr>
          <p:cNvPr id="7" name="Title 6"/>
          <p:cNvSpPr>
            <a:spLocks noGrp="1"/>
          </p:cNvSpPr>
          <p:nvPr>
            <p:ph type="title"/>
          </p:nvPr>
        </p:nvSpPr>
        <p:spPr>
          <a:xfrm>
            <a:off x="861537" y="49051"/>
            <a:ext cx="10515600" cy="1325563"/>
          </a:xfrm>
        </p:spPr>
        <p:txBody>
          <a:bodyPr/>
          <a:lstStyle/>
          <a:p>
            <a:r>
              <a:rPr lang="en-GB" b="1" dirty="0">
                <a:solidFill>
                  <a:schemeClr val="accent2"/>
                </a:solidFill>
              </a:rPr>
              <a:t>Changes to the original Learning Agreement</a:t>
            </a:r>
          </a:p>
        </p:txBody>
      </p:sp>
      <p:sp>
        <p:nvSpPr>
          <p:cNvPr id="8" name="Text Placeholder 2"/>
          <p:cNvSpPr txBox="1">
            <a:spLocks/>
          </p:cNvSpPr>
          <p:nvPr/>
        </p:nvSpPr>
        <p:spPr>
          <a:xfrm>
            <a:off x="861537" y="1647587"/>
            <a:ext cx="6929315" cy="35628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10000"/>
              </a:lnSpc>
              <a:spcBef>
                <a:spcPts val="1000"/>
              </a:spcBef>
              <a:buClr>
                <a:schemeClr val="accent2"/>
              </a:buClr>
              <a:buFont typeface="Wingdings" panose="05000000000000000000" pitchFamily="2" charset="2"/>
              <a:buChar char="§"/>
            </a:pPr>
            <a:r>
              <a:rPr lang="en-GB" sz="2800" dirty="0">
                <a:solidFill>
                  <a:schemeClr val="tx1"/>
                </a:solidFill>
              </a:rPr>
              <a:t>Write the dates of these changes</a:t>
            </a:r>
          </a:p>
          <a:p>
            <a:pPr marL="228600" indent="-228600">
              <a:lnSpc>
                <a:spcPct val="110000"/>
              </a:lnSpc>
              <a:spcBef>
                <a:spcPts val="1000"/>
              </a:spcBef>
              <a:buClr>
                <a:schemeClr val="accent2"/>
              </a:buClr>
              <a:buFont typeface="Wingdings" panose="05000000000000000000" pitchFamily="2" charset="2"/>
              <a:buChar char="§"/>
            </a:pPr>
            <a:endParaRPr lang="en-GB" sz="2800" dirty="0">
              <a:solidFill>
                <a:schemeClr val="tx1"/>
              </a:solidFill>
            </a:endParaRPr>
          </a:p>
          <a:p>
            <a:pPr marL="228600" indent="-228600">
              <a:lnSpc>
                <a:spcPct val="110000"/>
              </a:lnSpc>
              <a:spcBef>
                <a:spcPts val="1000"/>
              </a:spcBef>
              <a:buClr>
                <a:schemeClr val="accent2"/>
              </a:buClr>
              <a:buFont typeface="Wingdings" panose="05000000000000000000" pitchFamily="2" charset="2"/>
              <a:buChar char="§"/>
            </a:pPr>
            <a:r>
              <a:rPr lang="en-GB" sz="2800" dirty="0">
                <a:solidFill>
                  <a:schemeClr val="tx1"/>
                </a:solidFill>
              </a:rPr>
              <a:t>See page 2 of the original Learning Agreement document </a:t>
            </a:r>
          </a:p>
          <a:p>
            <a:pPr marL="228600" indent="-228600">
              <a:lnSpc>
                <a:spcPct val="110000"/>
              </a:lnSpc>
              <a:spcBef>
                <a:spcPts val="1000"/>
              </a:spcBef>
              <a:buClr>
                <a:schemeClr val="accent2"/>
              </a:buClr>
              <a:buFont typeface="Wingdings" panose="05000000000000000000" pitchFamily="2" charset="2"/>
              <a:buChar char="§"/>
            </a:pPr>
            <a:endParaRPr lang="en-GB" sz="2800" dirty="0">
              <a:solidFill>
                <a:schemeClr val="tx1"/>
              </a:solidFill>
            </a:endParaRPr>
          </a:p>
          <a:p>
            <a:pPr marL="228600" indent="-228600">
              <a:lnSpc>
                <a:spcPct val="110000"/>
              </a:lnSpc>
              <a:spcBef>
                <a:spcPts val="1000"/>
              </a:spcBef>
              <a:buClr>
                <a:schemeClr val="accent2"/>
              </a:buClr>
              <a:buFont typeface="Wingdings" panose="05000000000000000000" pitchFamily="2" charset="2"/>
              <a:buChar char="§"/>
            </a:pPr>
            <a:r>
              <a:rPr lang="en-GB" sz="2800" dirty="0">
                <a:solidFill>
                  <a:schemeClr val="tx1"/>
                </a:solidFill>
              </a:rPr>
              <a:t>Include the new courses</a:t>
            </a:r>
          </a:p>
          <a:p>
            <a:pPr marL="228600" indent="-228600">
              <a:lnSpc>
                <a:spcPct val="110000"/>
              </a:lnSpc>
              <a:spcBef>
                <a:spcPts val="1000"/>
              </a:spcBef>
              <a:buClr>
                <a:schemeClr val="accent2"/>
              </a:buClr>
              <a:buFont typeface="Wingdings" panose="05000000000000000000" pitchFamily="2" charset="2"/>
              <a:buChar char="§"/>
            </a:pPr>
            <a:endParaRPr lang="en-GB" sz="2800" dirty="0">
              <a:solidFill>
                <a:schemeClr val="tx1"/>
              </a:solidFill>
            </a:endParaRPr>
          </a:p>
          <a:p>
            <a:pPr marL="228600" indent="-228600">
              <a:lnSpc>
                <a:spcPct val="110000"/>
              </a:lnSpc>
              <a:spcBef>
                <a:spcPts val="1000"/>
              </a:spcBef>
              <a:buClr>
                <a:schemeClr val="accent2"/>
              </a:buClr>
              <a:buFont typeface="Wingdings" panose="05000000000000000000" pitchFamily="2" charset="2"/>
              <a:buChar char="§"/>
            </a:pPr>
            <a:r>
              <a:rPr lang="en-GB" sz="2800" dirty="0">
                <a:solidFill>
                  <a:schemeClr val="tx1"/>
                </a:solidFill>
              </a:rPr>
              <a:t>All parties have to sign it</a:t>
            </a:r>
          </a:p>
        </p:txBody>
      </p:sp>
      <p:cxnSp>
        <p:nvCxnSpPr>
          <p:cNvPr id="9" name="Straight Arrow Connector 8"/>
          <p:cNvCxnSpPr>
            <a:cxnSpLocks/>
          </p:cNvCxnSpPr>
          <p:nvPr/>
        </p:nvCxnSpPr>
        <p:spPr>
          <a:xfrm>
            <a:off x="6238194" y="2054942"/>
            <a:ext cx="152932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A473AD89-65F7-4927-9EA2-9664485DE24E}"/>
              </a:ext>
            </a:extLst>
          </p:cNvPr>
          <p:cNvSpPr/>
          <p:nvPr/>
        </p:nvSpPr>
        <p:spPr>
          <a:xfrm>
            <a:off x="7865806" y="1913060"/>
            <a:ext cx="3234813" cy="24706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Arrow Connector 11">
            <a:extLst>
              <a:ext uri="{FF2B5EF4-FFF2-40B4-BE49-F238E27FC236}">
                <a16:creationId xmlns:a16="http://schemas.microsoft.com/office/drawing/2014/main" id="{5DE9CB61-C428-4F1E-97A9-FE2D4EADA613}"/>
              </a:ext>
            </a:extLst>
          </p:cNvPr>
          <p:cNvCxnSpPr>
            <a:cxnSpLocks/>
          </p:cNvCxnSpPr>
          <p:nvPr/>
        </p:nvCxnSpPr>
        <p:spPr>
          <a:xfrm flipV="1">
            <a:off x="6390968" y="2683619"/>
            <a:ext cx="914400" cy="5133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E54786-21FB-4DD9-BDC5-115027A8FA1A}"/>
              </a:ext>
            </a:extLst>
          </p:cNvPr>
          <p:cNvCxnSpPr>
            <a:cxnSpLocks/>
          </p:cNvCxnSpPr>
          <p:nvPr/>
        </p:nvCxnSpPr>
        <p:spPr>
          <a:xfrm>
            <a:off x="6390968" y="3306463"/>
            <a:ext cx="760649" cy="4784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06CBCCA-CC73-4CC5-9929-28C1F20EF9CC}"/>
              </a:ext>
            </a:extLst>
          </p:cNvPr>
          <p:cNvCxnSpPr>
            <a:cxnSpLocks/>
          </p:cNvCxnSpPr>
          <p:nvPr/>
        </p:nvCxnSpPr>
        <p:spPr>
          <a:xfrm>
            <a:off x="5181600" y="5545394"/>
            <a:ext cx="1970017" cy="1966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4B870F6-156F-4734-A047-9112D612D31A}"/>
              </a:ext>
            </a:extLst>
          </p:cNvPr>
          <p:cNvSpPr txBox="1"/>
          <p:nvPr/>
        </p:nvSpPr>
        <p:spPr>
          <a:xfrm>
            <a:off x="11131861" y="5525730"/>
            <a:ext cx="452284" cy="830997"/>
          </a:xfrm>
          <a:prstGeom prst="rect">
            <a:avLst/>
          </a:prstGeom>
          <a:noFill/>
        </p:spPr>
        <p:txBody>
          <a:bodyPr wrap="square" rtlCol="0">
            <a:spAutoFit/>
          </a:bodyPr>
          <a:lstStyle/>
          <a:p>
            <a:r>
              <a:rPr lang="en-US" sz="1600" b="1" dirty="0">
                <a:solidFill>
                  <a:srgbClr val="FF0000"/>
                </a:solidFill>
              </a:rPr>
              <a:t>1</a:t>
            </a:r>
          </a:p>
          <a:p>
            <a:r>
              <a:rPr lang="en-US" sz="1600" b="1" dirty="0">
                <a:solidFill>
                  <a:srgbClr val="FF0000"/>
                </a:solidFill>
              </a:rPr>
              <a:t>2</a:t>
            </a:r>
          </a:p>
          <a:p>
            <a:r>
              <a:rPr lang="en-US" sz="1600" b="1" dirty="0">
                <a:solidFill>
                  <a:srgbClr val="FF0000"/>
                </a:solidFill>
              </a:rPr>
              <a:t>3</a:t>
            </a:r>
          </a:p>
        </p:txBody>
      </p:sp>
    </p:spTree>
    <p:extLst>
      <p:ext uri="{BB962C8B-B14F-4D97-AF65-F5344CB8AC3E}">
        <p14:creationId xmlns:p14="http://schemas.microsoft.com/office/powerpoint/2010/main" val="143921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E03C30-7644-41F3-B2FF-73E46AC72AA7}"/>
              </a:ext>
            </a:extLst>
          </p:cNvPr>
          <p:cNvPicPr>
            <a:picLocks noChangeAspect="1"/>
          </p:cNvPicPr>
          <p:nvPr/>
        </p:nvPicPr>
        <p:blipFill>
          <a:blip r:embed="rId3"/>
          <a:stretch>
            <a:fillRect/>
          </a:stretch>
        </p:blipFill>
        <p:spPr>
          <a:xfrm>
            <a:off x="1894800" y="2633463"/>
            <a:ext cx="8402400" cy="1197343"/>
          </a:xfrm>
          <a:prstGeom prst="rect">
            <a:avLst/>
          </a:prstGeom>
          <a:noFill/>
        </p:spPr>
      </p:pic>
      <p:sp>
        <p:nvSpPr>
          <p:cNvPr id="10" name="Slide Number Placeholder 4">
            <a:extLst>
              <a:ext uri="{FF2B5EF4-FFF2-40B4-BE49-F238E27FC236}">
                <a16:creationId xmlns:a16="http://schemas.microsoft.com/office/drawing/2014/main" id="{4F2C268A-F355-4ED1-A4B5-41B136A5BC44}"/>
              </a:ext>
            </a:extLst>
          </p:cNvPr>
          <p:cNvSpPr>
            <a:spLocks noGrp="1"/>
          </p:cNvSpPr>
          <p:nvPr>
            <p:ph type="sldNum" sz="quarter" idx="17"/>
          </p:nvPr>
        </p:nvSpPr>
        <p:spPr>
          <a:xfrm>
            <a:off x="10045200" y="6372000"/>
            <a:ext cx="468000" cy="164250"/>
          </a:xfrm>
        </p:spPr>
        <p:txBody>
          <a:bodyPr wrap="square">
            <a:normAutofit fontScale="40000" lnSpcReduction="20000"/>
          </a:bodyPr>
          <a:lstStyle/>
          <a:p>
            <a:pPr>
              <a:spcAft>
                <a:spcPts val="600"/>
              </a:spcAft>
            </a:pPr>
            <a:fld id="{F25965E0-7062-474C-8671-DB3A3CE669B0}" type="slidenum">
              <a:rPr lang="nl-NL" smtClean="0"/>
              <a:pPr>
                <a:spcAft>
                  <a:spcPts val="600"/>
                </a:spcAft>
              </a:pPr>
              <a:t>16</a:t>
            </a:fld>
            <a:endParaRPr lang="nl-NL"/>
          </a:p>
        </p:txBody>
      </p:sp>
      <p:sp>
        <p:nvSpPr>
          <p:cNvPr id="5" name="Rectangle 4">
            <a:extLst>
              <a:ext uri="{FF2B5EF4-FFF2-40B4-BE49-F238E27FC236}">
                <a16:creationId xmlns:a16="http://schemas.microsoft.com/office/drawing/2014/main" id="{943E3C28-977D-4460-AA6D-8BED480BE56E}"/>
              </a:ext>
            </a:extLst>
          </p:cNvPr>
          <p:cNvSpPr/>
          <p:nvPr/>
        </p:nvSpPr>
        <p:spPr>
          <a:xfrm>
            <a:off x="2015642" y="4258199"/>
            <a:ext cx="7737958" cy="2075505"/>
          </a:xfrm>
          <a:prstGeom prst="rect">
            <a:avLst/>
          </a:prstGeom>
          <a:noFill/>
        </p:spPr>
        <p:txBody>
          <a:bodyPr wrap="square">
            <a:spAutoFit/>
          </a:bodyPr>
          <a:lstStyle/>
          <a:p>
            <a:pPr marL="342900" indent="-342900">
              <a:lnSpc>
                <a:spcPct val="125000"/>
              </a:lnSpc>
              <a:spcAft>
                <a:spcPts val="800"/>
              </a:spcAft>
              <a:buFont typeface="Wingdings" panose="05000000000000000000" pitchFamily="2" charset="2"/>
              <a:buChar char="§"/>
            </a:pPr>
            <a:r>
              <a:rPr lang="en-GB" sz="2000" dirty="0">
                <a:solidFill>
                  <a:schemeClr val="accent1">
                    <a:lumMod val="50000"/>
                  </a:schemeClr>
                </a:solidFill>
                <a:latin typeface="Verdana" pitchFamily="34" charset="0"/>
              </a:rPr>
              <a:t>Please make sure that all your personal and academic details are correct. </a:t>
            </a:r>
          </a:p>
          <a:p>
            <a:pPr marL="285750" indent="-285750">
              <a:lnSpc>
                <a:spcPct val="125000"/>
              </a:lnSpc>
              <a:spcAft>
                <a:spcPts val="800"/>
              </a:spcAft>
              <a:buFont typeface="Wingdings" panose="05000000000000000000" pitchFamily="2" charset="2"/>
              <a:buChar char="§"/>
            </a:pPr>
            <a:r>
              <a:rPr lang="nl-NL" sz="2000" dirty="0" err="1">
                <a:solidFill>
                  <a:schemeClr val="accent1">
                    <a:lumMod val="50000"/>
                  </a:schemeClr>
                </a:solidFill>
                <a:latin typeface="Verdana" pitchFamily="34" charset="0"/>
              </a:rPr>
              <a:t>Please</a:t>
            </a:r>
            <a:r>
              <a:rPr lang="nl-NL" sz="2000" dirty="0">
                <a:solidFill>
                  <a:schemeClr val="accent1">
                    <a:lumMod val="50000"/>
                  </a:schemeClr>
                </a:solidFill>
                <a:latin typeface="Verdana" pitchFamily="34" charset="0"/>
              </a:rPr>
              <a:t> make </a:t>
            </a:r>
            <a:r>
              <a:rPr lang="nl-NL" sz="2000" dirty="0" err="1">
                <a:solidFill>
                  <a:schemeClr val="accent1">
                    <a:lumMod val="50000"/>
                  </a:schemeClr>
                </a:solidFill>
                <a:latin typeface="Verdana" pitchFamily="34" charset="0"/>
              </a:rPr>
              <a:t>sure</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to</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fill</a:t>
            </a:r>
            <a:r>
              <a:rPr lang="nl-NL" sz="2000" dirty="0">
                <a:solidFill>
                  <a:schemeClr val="accent1">
                    <a:lumMod val="50000"/>
                  </a:schemeClr>
                </a:solidFill>
                <a:latin typeface="Verdana" pitchFamily="34" charset="0"/>
              </a:rPr>
              <a:t> in </a:t>
            </a:r>
            <a:r>
              <a:rPr lang="nl-NL" sz="2000" dirty="0" err="1">
                <a:solidFill>
                  <a:schemeClr val="accent1">
                    <a:lumMod val="50000"/>
                  </a:schemeClr>
                </a:solidFill>
                <a:latin typeface="Verdana" pitchFamily="34" charset="0"/>
              </a:rPr>
              <a:t>all</a:t>
            </a:r>
            <a:r>
              <a:rPr lang="nl-NL" sz="2000" dirty="0">
                <a:solidFill>
                  <a:schemeClr val="accent1">
                    <a:lumMod val="50000"/>
                  </a:schemeClr>
                </a:solidFill>
                <a:latin typeface="Verdana" pitchFamily="34" charset="0"/>
              </a:rPr>
              <a:t> the </a:t>
            </a:r>
            <a:r>
              <a:rPr lang="nl-NL" sz="2000" dirty="0" err="1">
                <a:solidFill>
                  <a:schemeClr val="accent1">
                    <a:lumMod val="50000"/>
                  </a:schemeClr>
                </a:solidFill>
                <a:latin typeface="Verdana" pitchFamily="34" charset="0"/>
              </a:rPr>
              <a:t>required</a:t>
            </a:r>
            <a:r>
              <a:rPr lang="nl-NL" sz="2000" dirty="0">
                <a:solidFill>
                  <a:schemeClr val="accent1">
                    <a:lumMod val="50000"/>
                  </a:schemeClr>
                </a:solidFill>
                <a:latin typeface="Verdana" pitchFamily="34" charset="0"/>
              </a:rPr>
              <a:t> fields </a:t>
            </a:r>
            <a:r>
              <a:rPr lang="nl-NL" sz="2000" dirty="0" err="1">
                <a:solidFill>
                  <a:schemeClr val="accent1">
                    <a:lumMod val="50000"/>
                  </a:schemeClr>
                </a:solidFill>
                <a:latin typeface="Verdana" pitchFamily="34" charset="0"/>
              </a:rPr>
              <a:t>when</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you</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submit</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the</a:t>
            </a:r>
            <a:r>
              <a:rPr lang="nl-NL" sz="2000" dirty="0">
                <a:solidFill>
                  <a:schemeClr val="accent1">
                    <a:lumMod val="50000"/>
                  </a:schemeClr>
                </a:solidFill>
                <a:latin typeface="Verdana" pitchFamily="34" charset="0"/>
              </a:rPr>
              <a:t> OLA </a:t>
            </a:r>
            <a:r>
              <a:rPr lang="nl-NL" sz="2000" dirty="0" err="1">
                <a:solidFill>
                  <a:schemeClr val="accent1">
                    <a:lumMod val="50000"/>
                  </a:schemeClr>
                </a:solidFill>
                <a:latin typeface="Verdana" pitchFamily="34" charset="0"/>
              </a:rPr>
              <a:t>otherwise</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the</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coordinators</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will</a:t>
            </a:r>
            <a:r>
              <a:rPr lang="nl-NL" sz="2000" dirty="0">
                <a:solidFill>
                  <a:schemeClr val="accent1">
                    <a:lumMod val="50000"/>
                  </a:schemeClr>
                </a:solidFill>
                <a:latin typeface="Verdana" pitchFamily="34" charset="0"/>
              </a:rPr>
              <a:t> </a:t>
            </a:r>
            <a:r>
              <a:rPr lang="nl-NL" sz="2000" dirty="0" err="1">
                <a:solidFill>
                  <a:schemeClr val="accent1">
                    <a:lumMod val="50000"/>
                  </a:schemeClr>
                </a:solidFill>
                <a:latin typeface="Verdana" pitchFamily="34" charset="0"/>
              </a:rPr>
              <a:t>decline</a:t>
            </a:r>
            <a:r>
              <a:rPr lang="nl-NL" sz="2000" dirty="0">
                <a:solidFill>
                  <a:schemeClr val="accent1">
                    <a:lumMod val="50000"/>
                  </a:schemeClr>
                </a:solidFill>
                <a:latin typeface="Verdana" pitchFamily="34" charset="0"/>
              </a:rPr>
              <a:t> it. </a:t>
            </a:r>
            <a:endParaRPr lang="en-GB" sz="2000" dirty="0">
              <a:solidFill>
                <a:schemeClr val="accent1">
                  <a:lumMod val="50000"/>
                </a:schemeClr>
              </a:solidFill>
              <a:latin typeface="Verdana" pitchFamily="34" charset="0"/>
            </a:endParaRPr>
          </a:p>
        </p:txBody>
      </p:sp>
      <p:sp>
        <p:nvSpPr>
          <p:cNvPr id="8" name="Title 1">
            <a:extLst>
              <a:ext uri="{FF2B5EF4-FFF2-40B4-BE49-F238E27FC236}">
                <a16:creationId xmlns:a16="http://schemas.microsoft.com/office/drawing/2014/main" id="{5450CD54-0226-47DE-803A-B808454C79CD}"/>
              </a:ext>
            </a:extLst>
          </p:cNvPr>
          <p:cNvSpPr txBox="1">
            <a:spLocks/>
          </p:cNvSpPr>
          <p:nvPr/>
        </p:nvSpPr>
        <p:spPr>
          <a:xfrm>
            <a:off x="1698154" y="321750"/>
            <a:ext cx="9144000" cy="845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2"/>
                </a:solidFill>
              </a:rPr>
              <a:t>OLA (Online Learning Agreement)</a:t>
            </a:r>
            <a:endParaRPr lang="nl-NL" b="1" dirty="0">
              <a:solidFill>
                <a:schemeClr val="accent2"/>
              </a:solidFill>
            </a:endParaRPr>
          </a:p>
        </p:txBody>
      </p:sp>
      <p:sp>
        <p:nvSpPr>
          <p:cNvPr id="9" name="Rectangle 8">
            <a:extLst>
              <a:ext uri="{FF2B5EF4-FFF2-40B4-BE49-F238E27FC236}">
                <a16:creationId xmlns:a16="http://schemas.microsoft.com/office/drawing/2014/main" id="{B4BD0C4C-15CE-44E0-BA55-D87732BA3440}"/>
              </a:ext>
            </a:extLst>
          </p:cNvPr>
          <p:cNvSpPr/>
          <p:nvPr/>
        </p:nvSpPr>
        <p:spPr>
          <a:xfrm>
            <a:off x="1807882" y="1259559"/>
            <a:ext cx="6184963" cy="1569660"/>
          </a:xfrm>
          <a:prstGeom prst="rect">
            <a:avLst/>
          </a:prstGeom>
        </p:spPr>
        <p:txBody>
          <a:bodyPr wrap="none">
            <a:spAutoFit/>
          </a:bodyPr>
          <a:lstStyle/>
          <a:p>
            <a:r>
              <a:rPr lang="en-US" sz="2400" dirty="0">
                <a:hlinkClick r:id="rId4"/>
              </a:rPr>
              <a:t>Welcome to OLA | OLA (learning-agreement.eu)</a:t>
            </a:r>
            <a:endParaRPr lang="nl-NL" sz="2400" dirty="0"/>
          </a:p>
          <a:p>
            <a:r>
              <a:rPr lang="en-US" sz="2400" dirty="0"/>
              <a:t>V</a:t>
            </a:r>
            <a:r>
              <a:rPr lang="nl-NL" sz="2400" dirty="0"/>
              <a:t>ia </a:t>
            </a:r>
            <a:r>
              <a:rPr lang="nl-NL" sz="2400" dirty="0" err="1"/>
              <a:t>this</a:t>
            </a:r>
            <a:r>
              <a:rPr lang="nl-NL" sz="2400" dirty="0"/>
              <a:t> link </a:t>
            </a:r>
            <a:r>
              <a:rPr lang="nl-NL" sz="2400" dirty="0" err="1"/>
              <a:t>you</a:t>
            </a:r>
            <a:r>
              <a:rPr lang="nl-NL" sz="2400" dirty="0"/>
              <a:t> </a:t>
            </a:r>
            <a:r>
              <a:rPr lang="nl-NL" sz="2400" dirty="0" err="1"/>
              <a:t>can</a:t>
            </a:r>
            <a:r>
              <a:rPr lang="nl-NL" sz="2400" dirty="0"/>
              <a:t> register </a:t>
            </a:r>
            <a:r>
              <a:rPr lang="nl-NL" sz="2400" dirty="0" err="1"/>
              <a:t>for</a:t>
            </a:r>
            <a:r>
              <a:rPr lang="nl-NL" sz="2400" dirty="0"/>
              <a:t> OLA</a:t>
            </a:r>
          </a:p>
          <a:p>
            <a:endParaRPr lang="nl-NL" sz="2400" dirty="0"/>
          </a:p>
          <a:p>
            <a:endParaRPr lang="nl-NL" sz="2400" dirty="0"/>
          </a:p>
        </p:txBody>
      </p:sp>
    </p:spTree>
    <p:extLst>
      <p:ext uri="{BB962C8B-B14F-4D97-AF65-F5344CB8AC3E}">
        <p14:creationId xmlns:p14="http://schemas.microsoft.com/office/powerpoint/2010/main" val="30647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a:xfrm>
            <a:off x="1742115" y="1399592"/>
            <a:ext cx="3295242" cy="4833428"/>
          </a:xfrm>
        </p:spPr>
        <p:txBody>
          <a:bodyPr wrap="square" anchor="t">
            <a:normAutofit fontScale="25000" lnSpcReduction="20000"/>
          </a:bodyPr>
          <a:lstStyle/>
          <a:p>
            <a:pPr marL="171450" indent="-171450" eaLnBrk="0" hangingPunct="0">
              <a:lnSpc>
                <a:spcPct val="120000"/>
              </a:lnSpc>
              <a:spcBef>
                <a:spcPct val="0"/>
              </a:spcBef>
            </a:pPr>
            <a:r>
              <a:rPr lang="en-GB" sz="4000" b="1" dirty="0"/>
              <a:t>Sending Institution: </a:t>
            </a:r>
            <a:r>
              <a:rPr lang="en-GB" sz="4000" dirty="0">
                <a:cs typeface="Calibri Light" panose="020F0302020204030204" pitchFamily="34" charset="0"/>
              </a:rPr>
              <a:t>Select your home institution from the list as shown in the picture on the right side. The WUR has only one Faculty,  the Life Sciences, so please fill it in. </a:t>
            </a:r>
          </a:p>
          <a:p>
            <a:pPr marL="171450" indent="-171450" eaLnBrk="0" hangingPunct="0">
              <a:lnSpc>
                <a:spcPct val="120000"/>
              </a:lnSpc>
              <a:spcBef>
                <a:spcPct val="0"/>
              </a:spcBef>
            </a:pPr>
            <a:endParaRPr lang="en-GB" sz="4000" b="1" dirty="0"/>
          </a:p>
          <a:p>
            <a:pPr marL="171450" indent="-171450" eaLnBrk="0" hangingPunct="0">
              <a:lnSpc>
                <a:spcPct val="120000"/>
              </a:lnSpc>
              <a:spcBef>
                <a:spcPct val="0"/>
              </a:spcBef>
            </a:pPr>
            <a:r>
              <a:rPr lang="en-GB" sz="4000" b="1" dirty="0"/>
              <a:t>Responsible Person at the Sending Institution:</a:t>
            </a:r>
            <a:r>
              <a:rPr lang="en-GB" sz="4000" dirty="0"/>
              <a:t> </a:t>
            </a:r>
            <a:r>
              <a:rPr lang="en-GB" altLang="en-US" sz="4000" dirty="0">
                <a:ea typeface="Calibri" panose="020F0502020204030204" pitchFamily="34" charset="0"/>
                <a:cs typeface="Calibri Light" panose="020F0302020204030204" pitchFamily="34" charset="0"/>
              </a:rPr>
              <a:t>Based on your field of study, please fill in your one of the </a:t>
            </a:r>
            <a:r>
              <a:rPr lang="en-GB" altLang="en-US" sz="4000" dirty="0">
                <a:ea typeface="Calibri" panose="020F0502020204030204" pitchFamily="34" charset="0"/>
                <a:cs typeface="Calibri Light" panose="020F0302020204030204" pitchFamily="34" charset="0"/>
                <a:hlinkClick r:id="rId3"/>
              </a:rPr>
              <a:t>WUR Erasmus Exchange Coordinators</a:t>
            </a:r>
            <a:r>
              <a:rPr lang="en-GB" altLang="en-US" sz="4000" dirty="0">
                <a:ea typeface="Calibri" panose="020F0502020204030204" pitchFamily="34" charset="0"/>
                <a:cs typeface="Calibri Light" panose="020F0302020204030204" pitchFamily="34" charset="0"/>
              </a:rPr>
              <a:t> (if your field of study </a:t>
            </a:r>
            <a:r>
              <a:rPr lang="en-GB" altLang="en-US" sz="4000" dirty="0">
                <a:cs typeface="Calibri Light" panose="020F0302020204030204" pitchFamily="34" charset="0"/>
              </a:rPr>
              <a:t>concerns life sciences, choose then Hanna Gooren and fill in the contact details as shown in the example on the right side): </a:t>
            </a:r>
          </a:p>
          <a:p>
            <a:pPr marL="0" indent="0" eaLnBrk="0" hangingPunct="0">
              <a:lnSpc>
                <a:spcPct val="120000"/>
              </a:lnSpc>
              <a:spcBef>
                <a:spcPct val="0"/>
              </a:spcBef>
              <a:buNone/>
            </a:pPr>
            <a:endParaRPr lang="en-GB" altLang="en-US" sz="4000" dirty="0">
              <a:cs typeface="Calibri Light" panose="020F0302020204030204" pitchFamily="34" charset="0"/>
            </a:endParaRPr>
          </a:p>
          <a:p>
            <a:pPr eaLnBrk="0" hangingPunct="0">
              <a:lnSpc>
                <a:spcPct val="120000"/>
              </a:lnSpc>
              <a:spcBef>
                <a:spcPct val="0"/>
              </a:spcBef>
              <a:buClrTx/>
              <a:buSzTx/>
              <a:buFont typeface="Wingdings" panose="05000000000000000000" pitchFamily="2" charset="2"/>
              <a:buChar char="Ø"/>
            </a:pPr>
            <a:r>
              <a:rPr lang="en-GB" altLang="en-US" sz="4000" dirty="0">
                <a:cs typeface="Calibri Light" panose="020F0302020204030204" pitchFamily="34" charset="0"/>
              </a:rPr>
              <a:t>Hanna Gooren, +31 317 483956,</a:t>
            </a:r>
            <a:r>
              <a:rPr lang="en-GB" altLang="en-US" sz="4000" dirty="0">
                <a:ea typeface="Calibri" panose="020F0502020204030204" pitchFamily="34" charset="0"/>
                <a:cs typeface="Calibri Light" panose="020F0302020204030204" pitchFamily="34" charset="0"/>
              </a:rPr>
              <a:t> </a:t>
            </a:r>
            <a:r>
              <a:rPr lang="en-GB" altLang="en-US" sz="4000" dirty="0">
                <a:ea typeface="Calibri" panose="020F0502020204030204" pitchFamily="34" charset="0"/>
                <a:cs typeface="Calibri Light" panose="020F0302020204030204" pitchFamily="34" charset="0"/>
                <a:hlinkClick r:id="rId4"/>
              </a:rPr>
              <a:t>lifesciences.studentexchange@wur.nl</a:t>
            </a:r>
            <a:endParaRPr lang="en-GB" altLang="en-US" sz="4000" dirty="0"/>
          </a:p>
          <a:p>
            <a:pPr lvl="0" eaLnBrk="0" hangingPunct="0">
              <a:lnSpc>
                <a:spcPct val="100000"/>
              </a:lnSpc>
              <a:spcBef>
                <a:spcPct val="0"/>
              </a:spcBef>
              <a:buClrTx/>
              <a:buSzTx/>
              <a:buFont typeface="Wingdings" panose="05000000000000000000" pitchFamily="2" charset="2"/>
              <a:buChar char="Ø"/>
            </a:pPr>
            <a:endParaRPr lang="en-GB" altLang="en-US" sz="4000" dirty="0" bmk="_Hlk67429414">
              <a:ea typeface="Calibri" panose="020F0502020204030204" pitchFamily="34" charset="0"/>
              <a:cs typeface="Calibri Light" panose="020F0302020204030204" pitchFamily="34" charset="0"/>
            </a:endParaRPr>
          </a:p>
          <a:p>
            <a:pPr lvl="0" eaLnBrk="0" hangingPunct="0">
              <a:lnSpc>
                <a:spcPct val="100000"/>
              </a:lnSpc>
              <a:spcBef>
                <a:spcPct val="0"/>
              </a:spcBef>
              <a:buClrTx/>
              <a:buSzTx/>
              <a:buFont typeface="Wingdings" panose="05000000000000000000" pitchFamily="2" charset="2"/>
              <a:buChar char="Ø"/>
            </a:pPr>
            <a:r>
              <a:rPr lang="en-GB" altLang="en-US" sz="4000" dirty="0" bmk="_Hlk67429414">
                <a:ea typeface="Calibri" panose="020F0502020204030204" pitchFamily="34" charset="0"/>
                <a:cs typeface="Calibri Light" panose="020F0302020204030204" pitchFamily="34" charset="0"/>
              </a:rPr>
              <a:t>Dennis Duindam, </a:t>
            </a:r>
            <a:r>
              <a:rPr lang="en-GB" altLang="en-US" sz="4000" dirty="0">
                <a:ea typeface="Calibri" panose="020F0502020204030204" pitchFamily="34" charset="0"/>
                <a:cs typeface="Calibri Light" panose="020F0302020204030204" pitchFamily="34" charset="0"/>
              </a:rPr>
              <a:t>+31 317 482774, </a:t>
            </a:r>
            <a:r>
              <a:rPr lang="en-GB" altLang="en-US" sz="4000" dirty="0">
                <a:ea typeface="Calibri" panose="020F0502020204030204" pitchFamily="34" charset="0"/>
                <a:cs typeface="Times New Roman" panose="02020603050405020304" pitchFamily="18" charset="0"/>
                <a:hlinkClick r:id="rId5"/>
              </a:rPr>
              <a:t>environmentalsciences.studentexchange@wur.nl</a:t>
            </a:r>
            <a:endParaRPr lang="en-GB" altLang="en-US" sz="4000" dirty="0">
              <a:ea typeface="Calibri" panose="020F0502020204030204" pitchFamily="34" charset="0"/>
              <a:cs typeface="Times New Roman" panose="02020603050405020304" pitchFamily="18" charset="0"/>
            </a:endParaRPr>
          </a:p>
          <a:p>
            <a:pPr lvl="0" eaLnBrk="0" hangingPunct="0">
              <a:lnSpc>
                <a:spcPct val="100000"/>
              </a:lnSpc>
              <a:spcBef>
                <a:spcPct val="0"/>
              </a:spcBef>
              <a:buClrTx/>
              <a:buSzTx/>
              <a:buFont typeface="Wingdings" panose="05000000000000000000" pitchFamily="2" charset="2"/>
              <a:buChar char="Ø"/>
            </a:pPr>
            <a:endParaRPr lang="en-GB" altLang="en-US" sz="4000" dirty="0">
              <a:cs typeface="Times New Roman" panose="02020603050405020304" pitchFamily="18" charset="0"/>
            </a:endParaRPr>
          </a:p>
          <a:p>
            <a:pPr lvl="0" eaLnBrk="0" hangingPunct="0">
              <a:lnSpc>
                <a:spcPct val="100000"/>
              </a:lnSpc>
              <a:spcBef>
                <a:spcPct val="0"/>
              </a:spcBef>
              <a:buClrTx/>
              <a:buSzTx/>
              <a:buFont typeface="Wingdings" panose="05000000000000000000" pitchFamily="2" charset="2"/>
              <a:buChar char="Ø"/>
            </a:pPr>
            <a:r>
              <a:rPr lang="en-GB" altLang="en-US" sz="4000" dirty="0">
                <a:ea typeface="Calibri" panose="020F0502020204030204" pitchFamily="34" charset="0"/>
                <a:cs typeface="Calibri Light" panose="020F0302020204030204" pitchFamily="34" charset="0"/>
              </a:rPr>
              <a:t>Marita van den Bergh, +31 317 482743, </a:t>
            </a:r>
            <a:r>
              <a:rPr lang="en-GB" altLang="en-US" sz="4000" dirty="0">
                <a:ea typeface="Calibri" panose="020F0502020204030204" pitchFamily="34" charset="0"/>
                <a:cs typeface="Calibri Light" panose="020F0302020204030204" pitchFamily="34" charset="0"/>
                <a:hlinkClick r:id="rId6"/>
              </a:rPr>
              <a:t>socialsciences.studentexchange@wur.nl</a:t>
            </a:r>
            <a:r>
              <a:rPr lang="nl-NL" altLang="en-US" sz="4000" dirty="0">
                <a:ea typeface="Calibri" panose="020F0502020204030204" pitchFamily="34" charset="0"/>
                <a:cs typeface="Calibri Light" panose="020F0302020204030204" pitchFamily="34" charset="0"/>
              </a:rPr>
              <a:t> </a:t>
            </a:r>
          </a:p>
          <a:p>
            <a:pPr lvl="0" eaLnBrk="0" hangingPunct="0">
              <a:lnSpc>
                <a:spcPct val="100000"/>
              </a:lnSpc>
              <a:spcBef>
                <a:spcPct val="0"/>
              </a:spcBef>
              <a:buClrTx/>
              <a:buSzTx/>
              <a:buFont typeface="Wingdings" panose="05000000000000000000" pitchFamily="2" charset="2"/>
              <a:buChar char="Ø"/>
            </a:pPr>
            <a:endParaRPr lang="nl-NL" altLang="en-US" sz="4000" dirty="0">
              <a:ea typeface="Calibri" panose="020F0502020204030204" pitchFamily="34" charset="0"/>
              <a:cs typeface="Calibri Light" panose="020F0302020204030204" pitchFamily="34" charset="0"/>
            </a:endParaRPr>
          </a:p>
          <a:p>
            <a:pPr lvl="0" eaLnBrk="0" hangingPunct="0">
              <a:lnSpc>
                <a:spcPct val="100000"/>
              </a:lnSpc>
              <a:spcBef>
                <a:spcPct val="0"/>
              </a:spcBef>
              <a:buClrTx/>
              <a:buSzTx/>
              <a:buFont typeface="Wingdings" panose="05000000000000000000" pitchFamily="2" charset="2"/>
              <a:buChar char="Ø"/>
            </a:pPr>
            <a:r>
              <a:rPr lang="nl-NL" altLang="en-US" sz="4000" dirty="0">
                <a:ea typeface="Calibri" panose="020F0502020204030204" pitchFamily="34" charset="0"/>
                <a:cs typeface="Calibri Light" panose="020F0302020204030204" pitchFamily="34" charset="0"/>
              </a:rPr>
              <a:t>Ellen de Jong, +31 317 482591, </a:t>
            </a:r>
            <a:r>
              <a:rPr lang="nl-NL" altLang="en-US" sz="4000" dirty="0">
                <a:ea typeface="Calibri" panose="020F0502020204030204" pitchFamily="34" charset="0"/>
                <a:cs typeface="Calibri Light" panose="020F0302020204030204" pitchFamily="34" charset="0"/>
                <a:hlinkClick r:id="rId7"/>
              </a:rPr>
              <a:t>technology.studentexchange@wur.nl</a:t>
            </a:r>
            <a:r>
              <a:rPr lang="nl-NL" altLang="en-US" sz="4000" dirty="0">
                <a:ea typeface="Calibri" panose="020F0502020204030204" pitchFamily="34" charset="0"/>
                <a:cs typeface="Calibri Light" panose="020F0302020204030204" pitchFamily="34" charset="0"/>
              </a:rPr>
              <a:t>    </a:t>
            </a:r>
          </a:p>
          <a:p>
            <a:pPr>
              <a:lnSpc>
                <a:spcPct val="120000"/>
              </a:lnSpc>
              <a:spcBef>
                <a:spcPts val="0"/>
              </a:spcBef>
            </a:pPr>
            <a:endParaRPr lang="en-GB" sz="4000" dirty="0"/>
          </a:p>
          <a:p>
            <a:pPr>
              <a:lnSpc>
                <a:spcPct val="120000"/>
              </a:lnSpc>
              <a:spcBef>
                <a:spcPts val="0"/>
              </a:spcBef>
            </a:pPr>
            <a:r>
              <a:rPr lang="en-GB" sz="4000" b="1" dirty="0"/>
              <a:t>Sending Administrative Contact Person: </a:t>
            </a:r>
            <a:r>
              <a:rPr lang="en-GB" altLang="en-US" sz="4000" dirty="0">
                <a:ea typeface="Calibri" panose="020F0502020204030204" pitchFamily="34" charset="0"/>
                <a:cs typeface="Calibri Light" panose="020F0302020204030204" pitchFamily="34" charset="0"/>
              </a:rPr>
              <a:t>you can either leave it blank or fill it in as in the example on the right side. </a:t>
            </a:r>
            <a:endParaRPr lang="en-GB" sz="4000" dirty="0"/>
          </a:p>
          <a:p>
            <a:pPr marL="0" indent="0">
              <a:lnSpc>
                <a:spcPct val="120000"/>
              </a:lnSpc>
              <a:spcBef>
                <a:spcPts val="0"/>
              </a:spcBef>
              <a:buNone/>
            </a:pPr>
            <a:endParaRPr lang="nl-NL" dirty="0"/>
          </a:p>
        </p:txBody>
      </p:sp>
      <p:sp>
        <p:nvSpPr>
          <p:cNvPr id="10" name="Slide Number Placeholder 4">
            <a:extLst>
              <a:ext uri="{FF2B5EF4-FFF2-40B4-BE49-F238E27FC236}">
                <a16:creationId xmlns:a16="http://schemas.microsoft.com/office/drawing/2014/main" id="{4F2C268A-F355-4ED1-A4B5-41B136A5BC44}"/>
              </a:ext>
            </a:extLst>
          </p:cNvPr>
          <p:cNvSpPr>
            <a:spLocks noGrp="1"/>
          </p:cNvSpPr>
          <p:nvPr>
            <p:ph type="sldNum" sz="quarter" idx="18"/>
          </p:nvPr>
        </p:nvSpPr>
        <p:spPr>
          <a:xfrm>
            <a:off x="10045200" y="6372000"/>
            <a:ext cx="468000" cy="164250"/>
          </a:xfrm>
        </p:spPr>
        <p:txBody>
          <a:bodyPr/>
          <a:lstStyle/>
          <a:p>
            <a:pPr>
              <a:lnSpc>
                <a:spcPts val="1200"/>
              </a:lnSpc>
              <a:spcAft>
                <a:spcPts val="600"/>
              </a:spcAft>
            </a:pPr>
            <a:fld id="{F25965E0-7062-474C-8671-DB3A3CE669B0}" type="slidenum">
              <a:rPr lang="nl-NL" smtClean="0"/>
              <a:pPr>
                <a:lnSpc>
                  <a:spcPts val="1200"/>
                </a:lnSpc>
                <a:spcAft>
                  <a:spcPts val="600"/>
                </a:spcAft>
              </a:pPr>
              <a:t>17</a:t>
            </a:fld>
            <a:endParaRPr lang="nl-NL"/>
          </a:p>
        </p:txBody>
      </p:sp>
      <p:pic>
        <p:nvPicPr>
          <p:cNvPr id="2" name="Picture 1">
            <a:extLst>
              <a:ext uri="{FF2B5EF4-FFF2-40B4-BE49-F238E27FC236}">
                <a16:creationId xmlns:a16="http://schemas.microsoft.com/office/drawing/2014/main" id="{13770F56-B0C5-423F-AD3A-457BC00EDC5F}"/>
              </a:ext>
            </a:extLst>
          </p:cNvPr>
          <p:cNvPicPr>
            <a:picLocks noChangeAspect="1"/>
          </p:cNvPicPr>
          <p:nvPr/>
        </p:nvPicPr>
        <p:blipFill>
          <a:blip r:embed="rId8"/>
          <a:stretch>
            <a:fillRect/>
          </a:stretch>
        </p:blipFill>
        <p:spPr>
          <a:xfrm>
            <a:off x="1524000" y="-9832"/>
            <a:ext cx="9144000" cy="1399592"/>
          </a:xfrm>
          <a:prstGeom prst="rect">
            <a:avLst/>
          </a:prstGeom>
        </p:spPr>
      </p:pic>
      <p:grpSp>
        <p:nvGrpSpPr>
          <p:cNvPr id="22" name="Group 21">
            <a:extLst>
              <a:ext uri="{FF2B5EF4-FFF2-40B4-BE49-F238E27FC236}">
                <a16:creationId xmlns:a16="http://schemas.microsoft.com/office/drawing/2014/main" id="{34F1A505-1983-4A2F-9A4C-8803F642B446}"/>
              </a:ext>
            </a:extLst>
          </p:cNvPr>
          <p:cNvGrpSpPr/>
          <p:nvPr/>
        </p:nvGrpSpPr>
        <p:grpSpPr>
          <a:xfrm>
            <a:off x="5122877" y="3386109"/>
            <a:ext cx="5459602" cy="3120116"/>
            <a:chOff x="3598877" y="3386109"/>
            <a:chExt cx="5459602" cy="3120116"/>
          </a:xfrm>
        </p:grpSpPr>
        <p:pic>
          <p:nvPicPr>
            <p:cNvPr id="5" name="Picture 4">
              <a:extLst>
                <a:ext uri="{FF2B5EF4-FFF2-40B4-BE49-F238E27FC236}">
                  <a16:creationId xmlns:a16="http://schemas.microsoft.com/office/drawing/2014/main" id="{51C19C9D-7F47-4BC9-A1D0-ACB2CAEFCAB9}"/>
                </a:ext>
              </a:extLst>
            </p:cNvPr>
            <p:cNvPicPr/>
            <p:nvPr/>
          </p:nvPicPr>
          <p:blipFill rotWithShape="1">
            <a:blip r:embed="rId9"/>
            <a:srcRect t="48942"/>
            <a:stretch/>
          </p:blipFill>
          <p:spPr>
            <a:xfrm>
              <a:off x="3598877" y="3386109"/>
              <a:ext cx="5459602" cy="3120116"/>
            </a:xfrm>
            <a:prstGeom prst="rect">
              <a:avLst/>
            </a:prstGeom>
            <a:effectLst>
              <a:outerShdw blurRad="50800" dist="38100" dir="16200000" rotWithShape="0">
                <a:prstClr val="black">
                  <a:alpha val="40000"/>
                </a:prstClr>
              </a:outerShdw>
            </a:effectLst>
          </p:spPr>
        </p:pic>
        <p:sp>
          <p:nvSpPr>
            <p:cNvPr id="6" name="TextBox 5">
              <a:extLst>
                <a:ext uri="{FF2B5EF4-FFF2-40B4-BE49-F238E27FC236}">
                  <a16:creationId xmlns:a16="http://schemas.microsoft.com/office/drawing/2014/main" id="{8282CCB9-E071-4027-A9DE-F70C32169FAD}"/>
                </a:ext>
              </a:extLst>
            </p:cNvPr>
            <p:cNvSpPr txBox="1"/>
            <p:nvPr/>
          </p:nvSpPr>
          <p:spPr>
            <a:xfrm>
              <a:off x="3983636" y="3841777"/>
              <a:ext cx="2206304" cy="289375"/>
            </a:xfrm>
            <a:prstGeom prst="rect">
              <a:avLst/>
            </a:prstGeom>
            <a:noFill/>
          </p:spPr>
          <p:txBody>
            <a:bodyPr wrap="square" rtlCol="0">
              <a:spAutoFit/>
            </a:bodyPr>
            <a:lstStyle/>
            <a:p>
              <a:pPr>
                <a:lnSpc>
                  <a:spcPts val="1800"/>
                </a:lnSpc>
              </a:pPr>
              <a:r>
                <a:rPr lang="nl-NL" sz="900" dirty="0">
                  <a:latin typeface="Verdana" pitchFamily="34" charset="0"/>
                </a:rPr>
                <a:t>Hanna</a:t>
              </a:r>
              <a:endParaRPr lang="en-GB" sz="900" dirty="0" err="1">
                <a:latin typeface="Verdana" pitchFamily="34" charset="0"/>
              </a:endParaRPr>
            </a:p>
          </p:txBody>
        </p:sp>
        <p:sp>
          <p:nvSpPr>
            <p:cNvPr id="7" name="TextBox 6">
              <a:extLst>
                <a:ext uri="{FF2B5EF4-FFF2-40B4-BE49-F238E27FC236}">
                  <a16:creationId xmlns:a16="http://schemas.microsoft.com/office/drawing/2014/main" id="{3BA4B7AF-D939-454E-AD6B-BF184CFAE306}"/>
                </a:ext>
              </a:extLst>
            </p:cNvPr>
            <p:cNvSpPr txBox="1"/>
            <p:nvPr/>
          </p:nvSpPr>
          <p:spPr>
            <a:xfrm>
              <a:off x="3975247" y="4181486"/>
              <a:ext cx="2206304" cy="289375"/>
            </a:xfrm>
            <a:prstGeom prst="rect">
              <a:avLst/>
            </a:prstGeom>
            <a:noFill/>
          </p:spPr>
          <p:txBody>
            <a:bodyPr wrap="square" rtlCol="0">
              <a:spAutoFit/>
            </a:bodyPr>
            <a:lstStyle/>
            <a:p>
              <a:pPr>
                <a:lnSpc>
                  <a:spcPts val="1800"/>
                </a:lnSpc>
              </a:pPr>
              <a:r>
                <a:rPr lang="nl-NL" sz="900" dirty="0">
                  <a:latin typeface="Verdana" pitchFamily="34" charset="0"/>
                </a:rPr>
                <a:t>Gooren</a:t>
              </a:r>
              <a:endParaRPr lang="en-GB" sz="900" dirty="0" err="1">
                <a:latin typeface="Verdana" pitchFamily="34" charset="0"/>
              </a:endParaRPr>
            </a:p>
          </p:txBody>
        </p:sp>
        <p:sp>
          <p:nvSpPr>
            <p:cNvPr id="8" name="TextBox 7">
              <a:extLst>
                <a:ext uri="{FF2B5EF4-FFF2-40B4-BE49-F238E27FC236}">
                  <a16:creationId xmlns:a16="http://schemas.microsoft.com/office/drawing/2014/main" id="{4C73596E-F40F-4881-BD2C-E52F8D1542CF}"/>
                </a:ext>
              </a:extLst>
            </p:cNvPr>
            <p:cNvSpPr txBox="1"/>
            <p:nvPr/>
          </p:nvSpPr>
          <p:spPr>
            <a:xfrm>
              <a:off x="3975247" y="4521195"/>
              <a:ext cx="2206304" cy="286745"/>
            </a:xfrm>
            <a:prstGeom prst="rect">
              <a:avLst/>
            </a:prstGeom>
            <a:noFill/>
          </p:spPr>
          <p:txBody>
            <a:bodyPr wrap="square" rtlCol="0">
              <a:spAutoFit/>
            </a:bodyPr>
            <a:lstStyle/>
            <a:p>
              <a:pPr>
                <a:lnSpc>
                  <a:spcPts val="1800"/>
                </a:lnSpc>
              </a:pPr>
              <a:r>
                <a:rPr lang="nl-NL" sz="800" dirty="0">
                  <a:latin typeface="Verdana" pitchFamily="34" charset="0"/>
                </a:rPr>
                <a:t>ERASMUS Exchange Coordinator</a:t>
              </a:r>
              <a:endParaRPr lang="en-GB" sz="800" dirty="0" err="1">
                <a:latin typeface="Verdana" pitchFamily="34" charset="0"/>
              </a:endParaRPr>
            </a:p>
          </p:txBody>
        </p:sp>
        <p:sp>
          <p:nvSpPr>
            <p:cNvPr id="9" name="TextBox 8">
              <a:extLst>
                <a:ext uri="{FF2B5EF4-FFF2-40B4-BE49-F238E27FC236}">
                  <a16:creationId xmlns:a16="http://schemas.microsoft.com/office/drawing/2014/main" id="{C0D5D6CF-2B10-43D5-9853-9E2E872AF008}"/>
                </a:ext>
              </a:extLst>
            </p:cNvPr>
            <p:cNvSpPr txBox="1"/>
            <p:nvPr/>
          </p:nvSpPr>
          <p:spPr>
            <a:xfrm>
              <a:off x="3975247" y="4888571"/>
              <a:ext cx="2206304" cy="286745"/>
            </a:xfrm>
            <a:prstGeom prst="rect">
              <a:avLst/>
            </a:prstGeom>
            <a:noFill/>
          </p:spPr>
          <p:txBody>
            <a:bodyPr wrap="square" rtlCol="0">
              <a:spAutoFit/>
            </a:bodyPr>
            <a:lstStyle/>
            <a:p>
              <a:pPr>
                <a:lnSpc>
                  <a:spcPts val="1800"/>
                </a:lnSpc>
              </a:pPr>
              <a:r>
                <a:rPr lang="en-GB" sz="800" dirty="0">
                  <a:latin typeface="Verdana" pitchFamily="34" charset="0"/>
                </a:rPr>
                <a:t>lifesciences.studentexchange@wur.nl</a:t>
              </a:r>
            </a:p>
          </p:txBody>
        </p:sp>
        <p:sp>
          <p:nvSpPr>
            <p:cNvPr id="11" name="TextBox 10">
              <a:extLst>
                <a:ext uri="{FF2B5EF4-FFF2-40B4-BE49-F238E27FC236}">
                  <a16:creationId xmlns:a16="http://schemas.microsoft.com/office/drawing/2014/main" id="{A333B7B0-38B7-4AFE-A357-A4728E4F5D83}"/>
                </a:ext>
              </a:extLst>
            </p:cNvPr>
            <p:cNvSpPr txBox="1"/>
            <p:nvPr/>
          </p:nvSpPr>
          <p:spPr>
            <a:xfrm>
              <a:off x="3975247" y="5224293"/>
              <a:ext cx="2206304" cy="289375"/>
            </a:xfrm>
            <a:prstGeom prst="rect">
              <a:avLst/>
            </a:prstGeom>
            <a:noFill/>
          </p:spPr>
          <p:txBody>
            <a:bodyPr wrap="square" rtlCol="0">
              <a:spAutoFit/>
            </a:bodyPr>
            <a:lstStyle/>
            <a:p>
              <a:pPr>
                <a:lnSpc>
                  <a:spcPts val="1800"/>
                </a:lnSpc>
              </a:pPr>
              <a:r>
                <a:rPr lang="en-GB" sz="900" dirty="0">
                  <a:latin typeface="Verdana" pitchFamily="34" charset="0"/>
                </a:rPr>
                <a:t>+31 317 483956</a:t>
              </a:r>
            </a:p>
          </p:txBody>
        </p:sp>
        <p:sp>
          <p:nvSpPr>
            <p:cNvPr id="12" name="TextBox 11">
              <a:extLst>
                <a:ext uri="{FF2B5EF4-FFF2-40B4-BE49-F238E27FC236}">
                  <a16:creationId xmlns:a16="http://schemas.microsoft.com/office/drawing/2014/main" id="{322CC55C-A279-47C9-8754-EECDA722720A}"/>
                </a:ext>
              </a:extLst>
            </p:cNvPr>
            <p:cNvSpPr txBox="1"/>
            <p:nvPr/>
          </p:nvSpPr>
          <p:spPr>
            <a:xfrm>
              <a:off x="6432086" y="3855240"/>
              <a:ext cx="2206304" cy="289375"/>
            </a:xfrm>
            <a:prstGeom prst="rect">
              <a:avLst/>
            </a:prstGeom>
            <a:noFill/>
          </p:spPr>
          <p:txBody>
            <a:bodyPr wrap="square" rtlCol="0">
              <a:spAutoFit/>
            </a:bodyPr>
            <a:lstStyle/>
            <a:p>
              <a:pPr>
                <a:lnSpc>
                  <a:spcPts val="1800"/>
                </a:lnSpc>
              </a:pPr>
              <a:r>
                <a:rPr lang="nl-NL" sz="900" dirty="0">
                  <a:latin typeface="Verdana" pitchFamily="34" charset="0"/>
                </a:rPr>
                <a:t>WUR Exchange Team</a:t>
              </a:r>
              <a:endParaRPr lang="en-GB" sz="900" dirty="0" err="1">
                <a:latin typeface="Verdana" pitchFamily="34" charset="0"/>
              </a:endParaRPr>
            </a:p>
          </p:txBody>
        </p:sp>
        <p:sp>
          <p:nvSpPr>
            <p:cNvPr id="13" name="TextBox 12">
              <a:extLst>
                <a:ext uri="{FF2B5EF4-FFF2-40B4-BE49-F238E27FC236}">
                  <a16:creationId xmlns:a16="http://schemas.microsoft.com/office/drawing/2014/main" id="{EFF20D5B-A3EA-4FDB-A511-E19B590B674D}"/>
                </a:ext>
              </a:extLst>
            </p:cNvPr>
            <p:cNvSpPr txBox="1"/>
            <p:nvPr/>
          </p:nvSpPr>
          <p:spPr>
            <a:xfrm>
              <a:off x="6432086" y="4181485"/>
              <a:ext cx="2206304" cy="289375"/>
            </a:xfrm>
            <a:prstGeom prst="rect">
              <a:avLst/>
            </a:prstGeom>
            <a:noFill/>
          </p:spPr>
          <p:txBody>
            <a:bodyPr wrap="square" rtlCol="0">
              <a:spAutoFit/>
            </a:bodyPr>
            <a:lstStyle/>
            <a:p>
              <a:pPr>
                <a:lnSpc>
                  <a:spcPts val="1800"/>
                </a:lnSpc>
              </a:pPr>
              <a:r>
                <a:rPr lang="nl-NL" sz="900" dirty="0">
                  <a:latin typeface="Verdana" pitchFamily="34" charset="0"/>
                </a:rPr>
                <a:t>WUR Exchange Team</a:t>
              </a:r>
              <a:endParaRPr lang="en-GB" sz="900" dirty="0" err="1">
                <a:latin typeface="Verdana" pitchFamily="34" charset="0"/>
              </a:endParaRPr>
            </a:p>
          </p:txBody>
        </p:sp>
        <p:sp>
          <p:nvSpPr>
            <p:cNvPr id="14" name="TextBox 13">
              <a:extLst>
                <a:ext uri="{FF2B5EF4-FFF2-40B4-BE49-F238E27FC236}">
                  <a16:creationId xmlns:a16="http://schemas.microsoft.com/office/drawing/2014/main" id="{07B86911-319C-430A-A138-73109C5FFF5B}"/>
                </a:ext>
              </a:extLst>
            </p:cNvPr>
            <p:cNvSpPr txBox="1"/>
            <p:nvPr/>
          </p:nvSpPr>
          <p:spPr>
            <a:xfrm>
              <a:off x="6432086" y="4861403"/>
              <a:ext cx="2206304" cy="286745"/>
            </a:xfrm>
            <a:prstGeom prst="rect">
              <a:avLst/>
            </a:prstGeom>
            <a:noFill/>
          </p:spPr>
          <p:txBody>
            <a:bodyPr wrap="square" rtlCol="0">
              <a:spAutoFit/>
            </a:bodyPr>
            <a:lstStyle/>
            <a:p>
              <a:pPr>
                <a:lnSpc>
                  <a:spcPts val="1800"/>
                </a:lnSpc>
              </a:pPr>
              <a:r>
                <a:rPr lang="en-GB" sz="800" dirty="0">
                  <a:latin typeface="Verdana" pitchFamily="34" charset="0"/>
                  <a:hlinkClick r:id="rId10">
                    <a:extLst>
                      <a:ext uri="{A12FA001-AC4F-418D-AE19-62706E023703}">
                        <ahyp:hlinkClr xmlns:ahyp="http://schemas.microsoft.com/office/drawing/2018/hyperlinkcolor" val="tx"/>
                      </a:ext>
                    </a:extLst>
                  </a:hlinkClick>
                </a:rPr>
                <a:t>erasmus.studentexchange@wur.nl</a:t>
              </a:r>
              <a:endParaRPr lang="en-GB" sz="800" dirty="0">
                <a:latin typeface="Verdana" pitchFamily="34" charset="0"/>
              </a:endParaRPr>
            </a:p>
          </p:txBody>
        </p:sp>
        <p:sp>
          <p:nvSpPr>
            <p:cNvPr id="15" name="TextBox 14">
              <a:extLst>
                <a:ext uri="{FF2B5EF4-FFF2-40B4-BE49-F238E27FC236}">
                  <a16:creationId xmlns:a16="http://schemas.microsoft.com/office/drawing/2014/main" id="{583EB30A-3210-4091-B1EC-94F3C656CA66}"/>
                </a:ext>
              </a:extLst>
            </p:cNvPr>
            <p:cNvSpPr txBox="1"/>
            <p:nvPr/>
          </p:nvSpPr>
          <p:spPr>
            <a:xfrm>
              <a:off x="6432086" y="4537788"/>
              <a:ext cx="2206304" cy="286745"/>
            </a:xfrm>
            <a:prstGeom prst="rect">
              <a:avLst/>
            </a:prstGeom>
            <a:noFill/>
          </p:spPr>
          <p:txBody>
            <a:bodyPr wrap="square" rtlCol="0">
              <a:spAutoFit/>
            </a:bodyPr>
            <a:lstStyle/>
            <a:p>
              <a:pPr>
                <a:lnSpc>
                  <a:spcPts val="1800"/>
                </a:lnSpc>
              </a:pPr>
              <a:r>
                <a:rPr lang="nl-NL" sz="800" dirty="0">
                  <a:latin typeface="Verdana" pitchFamily="34" charset="0"/>
                </a:rPr>
                <a:t>ERASMUS Exchange Administrators</a:t>
              </a:r>
              <a:endParaRPr lang="en-GB" sz="800" dirty="0" err="1">
                <a:latin typeface="Verdana" pitchFamily="34" charset="0"/>
              </a:endParaRPr>
            </a:p>
          </p:txBody>
        </p:sp>
        <p:sp>
          <p:nvSpPr>
            <p:cNvPr id="16" name="TextBox 15">
              <a:extLst>
                <a:ext uri="{FF2B5EF4-FFF2-40B4-BE49-F238E27FC236}">
                  <a16:creationId xmlns:a16="http://schemas.microsoft.com/office/drawing/2014/main" id="{C1F0D797-690A-4692-A599-4D4BD95974F7}"/>
                </a:ext>
              </a:extLst>
            </p:cNvPr>
            <p:cNvSpPr txBox="1"/>
            <p:nvPr/>
          </p:nvSpPr>
          <p:spPr>
            <a:xfrm>
              <a:off x="6432086" y="5224293"/>
              <a:ext cx="2206304" cy="310726"/>
            </a:xfrm>
            <a:prstGeom prst="rect">
              <a:avLst/>
            </a:prstGeom>
            <a:noFill/>
          </p:spPr>
          <p:txBody>
            <a:bodyPr wrap="square" rtlCol="0">
              <a:spAutoFit/>
            </a:bodyPr>
            <a:lstStyle/>
            <a:p>
              <a:pPr>
                <a:lnSpc>
                  <a:spcPts val="1800"/>
                </a:lnSpc>
              </a:pPr>
              <a:r>
                <a:rPr lang="en-GB" sz="1100" dirty="0"/>
                <a:t>+31 317 485799</a:t>
              </a:r>
              <a:endParaRPr lang="en-GB" sz="1100" dirty="0">
                <a:latin typeface="Verdana" pitchFamily="34" charset="0"/>
              </a:endParaRPr>
            </a:p>
          </p:txBody>
        </p:sp>
      </p:grpSp>
      <p:sp>
        <p:nvSpPr>
          <p:cNvPr id="3" name="Rectangle 2">
            <a:extLst>
              <a:ext uri="{FF2B5EF4-FFF2-40B4-BE49-F238E27FC236}">
                <a16:creationId xmlns:a16="http://schemas.microsoft.com/office/drawing/2014/main" id="{FAE6B895-FF9B-4023-8426-680D15EF01B9}"/>
              </a:ext>
            </a:extLst>
          </p:cNvPr>
          <p:cNvSpPr/>
          <p:nvPr/>
        </p:nvSpPr>
        <p:spPr>
          <a:xfrm>
            <a:off x="5601050" y="2497549"/>
            <a:ext cx="880844"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err="1">
              <a:solidFill>
                <a:schemeClr val="tx1"/>
              </a:solidFill>
            </a:endParaRPr>
          </a:p>
        </p:txBody>
      </p:sp>
      <p:sp>
        <p:nvSpPr>
          <p:cNvPr id="18" name="Rectangle 17">
            <a:extLst>
              <a:ext uri="{FF2B5EF4-FFF2-40B4-BE49-F238E27FC236}">
                <a16:creationId xmlns:a16="http://schemas.microsoft.com/office/drawing/2014/main" id="{E5B5C32B-E605-4DC2-AD66-17E2E4E55CDA}"/>
              </a:ext>
            </a:extLst>
          </p:cNvPr>
          <p:cNvSpPr/>
          <p:nvPr/>
        </p:nvSpPr>
        <p:spPr>
          <a:xfrm>
            <a:off x="5596856" y="2845647"/>
            <a:ext cx="880844"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err="1">
              <a:solidFill>
                <a:schemeClr val="tx1"/>
              </a:solidFill>
            </a:endParaRPr>
          </a:p>
        </p:txBody>
      </p:sp>
      <p:pic>
        <p:nvPicPr>
          <p:cNvPr id="21" name="Picture 20">
            <a:extLst>
              <a:ext uri="{FF2B5EF4-FFF2-40B4-BE49-F238E27FC236}">
                <a16:creationId xmlns:a16="http://schemas.microsoft.com/office/drawing/2014/main" id="{0E3EC988-FF4E-4516-9514-7BE0A67EF84B}"/>
              </a:ext>
            </a:extLst>
          </p:cNvPr>
          <p:cNvPicPr>
            <a:picLocks noChangeAspect="1"/>
          </p:cNvPicPr>
          <p:nvPr/>
        </p:nvPicPr>
        <p:blipFill>
          <a:blip r:embed="rId11"/>
          <a:stretch>
            <a:fillRect/>
          </a:stretch>
        </p:blipFill>
        <p:spPr>
          <a:xfrm>
            <a:off x="5122877" y="1210050"/>
            <a:ext cx="5459602" cy="211531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415909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0DFC39-D88C-430C-AABD-4781CFAD9CB3}"/>
              </a:ext>
            </a:extLst>
          </p:cNvPr>
          <p:cNvPicPr>
            <a:picLocks noChangeAspect="1"/>
          </p:cNvPicPr>
          <p:nvPr/>
        </p:nvPicPr>
        <p:blipFill rotWithShape="1">
          <a:blip r:embed="rId2"/>
          <a:srcRect l="62418" t="9567" r="12904" b="5484"/>
          <a:stretch/>
        </p:blipFill>
        <p:spPr>
          <a:xfrm>
            <a:off x="579559" y="790268"/>
            <a:ext cx="6080551" cy="5887064"/>
          </a:xfrm>
          <a:prstGeom prst="rect">
            <a:avLst/>
          </a:prstGeom>
        </p:spPr>
      </p:pic>
      <p:pic>
        <p:nvPicPr>
          <p:cNvPr id="7" name="Picture 6">
            <a:extLst>
              <a:ext uri="{FF2B5EF4-FFF2-40B4-BE49-F238E27FC236}">
                <a16:creationId xmlns:a16="http://schemas.microsoft.com/office/drawing/2014/main" id="{3123DEB4-6746-497D-81F9-3418038F1B64}"/>
              </a:ext>
            </a:extLst>
          </p:cNvPr>
          <p:cNvPicPr>
            <a:picLocks noChangeAspect="1"/>
          </p:cNvPicPr>
          <p:nvPr/>
        </p:nvPicPr>
        <p:blipFill rotWithShape="1">
          <a:blip r:embed="rId3"/>
          <a:srcRect l="59758" t="22831" r="26048" b="4050"/>
          <a:stretch/>
        </p:blipFill>
        <p:spPr>
          <a:xfrm>
            <a:off x="7347145" y="162571"/>
            <a:ext cx="4621162" cy="6695429"/>
          </a:xfrm>
          <a:prstGeom prst="rect">
            <a:avLst/>
          </a:prstGeom>
        </p:spPr>
      </p:pic>
      <p:sp>
        <p:nvSpPr>
          <p:cNvPr id="8" name="TextBox 7">
            <a:extLst>
              <a:ext uri="{FF2B5EF4-FFF2-40B4-BE49-F238E27FC236}">
                <a16:creationId xmlns:a16="http://schemas.microsoft.com/office/drawing/2014/main" id="{0347EF34-FD9C-4E1D-B6F4-6379AA5B1920}"/>
              </a:ext>
            </a:extLst>
          </p:cNvPr>
          <p:cNvSpPr txBox="1"/>
          <p:nvPr/>
        </p:nvSpPr>
        <p:spPr>
          <a:xfrm>
            <a:off x="8032956" y="148161"/>
            <a:ext cx="4375354" cy="307777"/>
          </a:xfrm>
          <a:prstGeom prst="rect">
            <a:avLst/>
          </a:prstGeom>
          <a:noFill/>
        </p:spPr>
        <p:txBody>
          <a:bodyPr wrap="square" rtlCol="0">
            <a:spAutoFit/>
          </a:bodyPr>
          <a:lstStyle/>
          <a:p>
            <a:r>
              <a:rPr lang="en-US" sz="1400" dirty="0">
                <a:solidFill>
                  <a:srgbClr val="FF6600"/>
                </a:solidFill>
              </a:rPr>
              <a:t>Login in to your Online Learning Agreement</a:t>
            </a:r>
            <a:endParaRPr lang="nl-NL" sz="1400" dirty="0">
              <a:solidFill>
                <a:srgbClr val="FF6600"/>
              </a:solidFill>
            </a:endParaRPr>
          </a:p>
        </p:txBody>
      </p:sp>
      <p:sp>
        <p:nvSpPr>
          <p:cNvPr id="9" name="TextBox 8">
            <a:extLst>
              <a:ext uri="{FF2B5EF4-FFF2-40B4-BE49-F238E27FC236}">
                <a16:creationId xmlns:a16="http://schemas.microsoft.com/office/drawing/2014/main" id="{F5739108-98B7-462C-B775-9B173ABA094A}"/>
              </a:ext>
            </a:extLst>
          </p:cNvPr>
          <p:cNvSpPr txBox="1"/>
          <p:nvPr/>
        </p:nvSpPr>
        <p:spPr>
          <a:xfrm>
            <a:off x="8064902" y="2286677"/>
            <a:ext cx="4375354" cy="307777"/>
          </a:xfrm>
          <a:prstGeom prst="rect">
            <a:avLst/>
          </a:prstGeom>
          <a:noFill/>
        </p:spPr>
        <p:txBody>
          <a:bodyPr wrap="square" rtlCol="0">
            <a:spAutoFit/>
          </a:bodyPr>
          <a:lstStyle/>
          <a:p>
            <a:r>
              <a:rPr lang="en-US" sz="1400" dirty="0">
                <a:solidFill>
                  <a:srgbClr val="FF6600"/>
                </a:solidFill>
              </a:rPr>
              <a:t>Creating your Online Learning Agreement</a:t>
            </a:r>
            <a:endParaRPr lang="nl-NL" sz="1400" dirty="0">
              <a:solidFill>
                <a:srgbClr val="FF6600"/>
              </a:solidFill>
            </a:endParaRPr>
          </a:p>
        </p:txBody>
      </p:sp>
      <p:sp>
        <p:nvSpPr>
          <p:cNvPr id="10" name="TextBox 9">
            <a:extLst>
              <a:ext uri="{FF2B5EF4-FFF2-40B4-BE49-F238E27FC236}">
                <a16:creationId xmlns:a16="http://schemas.microsoft.com/office/drawing/2014/main" id="{8EC88802-487C-4EE2-9D96-897DAC30757A}"/>
              </a:ext>
            </a:extLst>
          </p:cNvPr>
          <p:cNvSpPr txBox="1"/>
          <p:nvPr/>
        </p:nvSpPr>
        <p:spPr>
          <a:xfrm>
            <a:off x="8032956" y="4498936"/>
            <a:ext cx="4375354" cy="307777"/>
          </a:xfrm>
          <a:prstGeom prst="rect">
            <a:avLst/>
          </a:prstGeom>
          <a:noFill/>
        </p:spPr>
        <p:txBody>
          <a:bodyPr wrap="square" rtlCol="0">
            <a:spAutoFit/>
          </a:bodyPr>
          <a:lstStyle/>
          <a:p>
            <a:r>
              <a:rPr lang="en-US" sz="1400" dirty="0">
                <a:solidFill>
                  <a:srgbClr val="FF6600"/>
                </a:solidFill>
              </a:rPr>
              <a:t>Making changes in your Online Learning Agreement</a:t>
            </a:r>
            <a:endParaRPr lang="nl-NL" sz="1400" dirty="0">
              <a:solidFill>
                <a:srgbClr val="FF6600"/>
              </a:solidFill>
            </a:endParaRPr>
          </a:p>
        </p:txBody>
      </p:sp>
      <p:sp>
        <p:nvSpPr>
          <p:cNvPr id="14" name="TextBox 13">
            <a:extLst>
              <a:ext uri="{FF2B5EF4-FFF2-40B4-BE49-F238E27FC236}">
                <a16:creationId xmlns:a16="http://schemas.microsoft.com/office/drawing/2014/main" id="{190343FA-3BBA-466B-BE8C-9DF63CD8F5DC}"/>
              </a:ext>
            </a:extLst>
          </p:cNvPr>
          <p:cNvSpPr txBox="1"/>
          <p:nvPr/>
        </p:nvSpPr>
        <p:spPr>
          <a:xfrm>
            <a:off x="835744" y="451714"/>
            <a:ext cx="2971070" cy="338554"/>
          </a:xfrm>
          <a:prstGeom prst="rect">
            <a:avLst/>
          </a:prstGeom>
          <a:noFill/>
        </p:spPr>
        <p:txBody>
          <a:bodyPr wrap="none" rtlCol="0">
            <a:spAutoFit/>
          </a:bodyPr>
          <a:lstStyle/>
          <a:p>
            <a:r>
              <a:rPr lang="en-US" sz="1600" dirty="0">
                <a:hlinkClick r:id="rId4"/>
              </a:rPr>
              <a:t>Application Erasmus+ grant Study</a:t>
            </a:r>
            <a:endParaRPr lang="nl-NL" sz="1600" dirty="0"/>
          </a:p>
        </p:txBody>
      </p:sp>
    </p:spTree>
    <p:extLst>
      <p:ext uri="{BB962C8B-B14F-4D97-AF65-F5344CB8AC3E}">
        <p14:creationId xmlns:p14="http://schemas.microsoft.com/office/powerpoint/2010/main" val="189722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759808" y="1637247"/>
            <a:ext cx="8521188" cy="4089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800" dirty="0">
              <a:solidFill>
                <a:schemeClr val="accent2"/>
              </a:solidFill>
            </a:endParaRPr>
          </a:p>
          <a:p>
            <a:pPr marL="228600" indent="-228600">
              <a:lnSpc>
                <a:spcPct val="90000"/>
              </a:lnSpc>
              <a:spcBef>
                <a:spcPts val="1000"/>
              </a:spcBef>
              <a:buClr>
                <a:schemeClr val="accent2"/>
              </a:buClr>
              <a:buFont typeface="Wingdings" panose="05000000000000000000" pitchFamily="2" charset="2"/>
              <a:buChar char="§"/>
            </a:pPr>
            <a:endParaRPr lang="en-GB" sz="2800" dirty="0">
              <a:solidFill>
                <a:schemeClr val="tx1"/>
              </a:solidFill>
            </a:endParaRPr>
          </a:p>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Language test – Compulsory before &amp; after exchange </a:t>
            </a:r>
          </a:p>
          <a:p>
            <a:pPr marL="228600" indent="-228600">
              <a:lnSpc>
                <a:spcPct val="90000"/>
              </a:lnSpc>
              <a:spcBef>
                <a:spcPts val="1000"/>
              </a:spcBef>
              <a:buClr>
                <a:schemeClr val="accent2"/>
              </a:buClr>
              <a:buFont typeface="Wingdings" panose="05000000000000000000" pitchFamily="2" charset="2"/>
              <a:buChar char="§"/>
            </a:pPr>
            <a:endParaRPr lang="en-GB" sz="2800" dirty="0">
              <a:solidFill>
                <a:schemeClr val="tx1"/>
              </a:solidFill>
            </a:endParaRPr>
          </a:p>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Optional: language course (you can choose the language you would like to learn if available)</a:t>
            </a:r>
          </a:p>
          <a:p>
            <a:pPr marL="228600" indent="-228600">
              <a:lnSpc>
                <a:spcPct val="90000"/>
              </a:lnSpc>
              <a:spcBef>
                <a:spcPts val="1000"/>
              </a:spcBef>
              <a:buClr>
                <a:schemeClr val="accent2"/>
              </a:buClr>
              <a:buFont typeface="Wingdings" panose="05000000000000000000" pitchFamily="2" charset="2"/>
              <a:buChar char="§"/>
            </a:pPr>
            <a:endParaRPr lang="en-GB" sz="2800" dirty="0">
              <a:solidFill>
                <a:schemeClr val="tx1"/>
              </a:solidFill>
            </a:endParaRPr>
          </a:p>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You will receive more information after sending the Grant Agreement</a:t>
            </a:r>
          </a:p>
          <a:p>
            <a:pPr marL="228600" indent="-228600">
              <a:lnSpc>
                <a:spcPct val="90000"/>
              </a:lnSpc>
              <a:spcBef>
                <a:spcPts val="1000"/>
              </a:spcBef>
              <a:buClr>
                <a:schemeClr val="accent2"/>
              </a:buClr>
              <a:buFont typeface="Wingdings" panose="05000000000000000000" pitchFamily="2" charset="2"/>
              <a:buChar char="§"/>
            </a:pPr>
            <a:endParaRPr lang="en-GB" sz="2800" dirty="0">
              <a:solidFill>
                <a:schemeClr val="tx1"/>
              </a:solidFill>
            </a:endParaRPr>
          </a:p>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Send a print screen of the OLS platform where your name and results are readable</a:t>
            </a:r>
            <a:endParaRPr lang="en-GB" dirty="0"/>
          </a:p>
          <a:p>
            <a:endParaRPr lang="nl-NL" dirty="0"/>
          </a:p>
        </p:txBody>
      </p:sp>
      <p:sp>
        <p:nvSpPr>
          <p:cNvPr id="6" name="Title 1"/>
          <p:cNvSpPr txBox="1">
            <a:spLocks/>
          </p:cNvSpPr>
          <p:nvPr/>
        </p:nvSpPr>
        <p:spPr>
          <a:xfrm>
            <a:off x="838200" y="675399"/>
            <a:ext cx="8442796" cy="791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2"/>
                </a:solidFill>
              </a:rPr>
              <a:t>OLS</a:t>
            </a:r>
            <a:endParaRPr lang="nl-NL" b="1" dirty="0">
              <a:solidFill>
                <a:schemeClr val="accent2"/>
              </a:solidFill>
            </a:endParaRPr>
          </a:p>
        </p:txBody>
      </p:sp>
      <p:pic>
        <p:nvPicPr>
          <p:cNvPr id="13314" name="Picture 2" descr="row of five flags on po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8944" y="2537480"/>
            <a:ext cx="3079862" cy="214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0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9168"/>
            <a:ext cx="10515600" cy="4351338"/>
          </a:xfrm>
        </p:spPr>
        <p:txBody>
          <a:bodyPr>
            <a:normAutofit lnSpcReduction="10000"/>
          </a:bodyPr>
          <a:lstStyle/>
          <a:p>
            <a:pPr>
              <a:buClr>
                <a:schemeClr val="accent2"/>
              </a:buClr>
              <a:buFont typeface="Wingdings" panose="05000000000000000000" pitchFamily="2" charset="2"/>
              <a:buChar char="§"/>
            </a:pPr>
            <a:r>
              <a:rPr lang="en-GB" dirty="0"/>
              <a:t>Introduction</a:t>
            </a:r>
          </a:p>
          <a:p>
            <a:pPr>
              <a:buClr>
                <a:schemeClr val="accent2"/>
              </a:buClr>
              <a:buFont typeface="Wingdings" panose="05000000000000000000" pitchFamily="2" charset="2"/>
              <a:buChar char="§"/>
            </a:pPr>
            <a:r>
              <a:rPr lang="en-GB" dirty="0"/>
              <a:t>Deadline</a:t>
            </a:r>
          </a:p>
          <a:p>
            <a:pPr>
              <a:buClr>
                <a:schemeClr val="accent2"/>
              </a:buClr>
              <a:buFont typeface="Wingdings" panose="05000000000000000000" pitchFamily="2" charset="2"/>
              <a:buChar char="§"/>
            </a:pPr>
            <a:r>
              <a:rPr lang="en-GB" dirty="0"/>
              <a:t>How to start?</a:t>
            </a:r>
          </a:p>
          <a:p>
            <a:pPr>
              <a:buClr>
                <a:schemeClr val="accent2"/>
              </a:buClr>
              <a:buFont typeface="Wingdings" panose="05000000000000000000" pitchFamily="2" charset="2"/>
              <a:buChar char="§"/>
            </a:pPr>
            <a:r>
              <a:rPr lang="en-GB" dirty="0"/>
              <a:t>How to save the documents?</a:t>
            </a:r>
          </a:p>
          <a:p>
            <a:pPr>
              <a:buClr>
                <a:schemeClr val="accent2"/>
              </a:buClr>
              <a:buFont typeface="Wingdings" panose="05000000000000000000" pitchFamily="2" charset="2"/>
              <a:buChar char="§"/>
            </a:pPr>
            <a:r>
              <a:rPr lang="en-GB" dirty="0"/>
              <a:t>Grant Agreement</a:t>
            </a:r>
          </a:p>
          <a:p>
            <a:pPr>
              <a:buClr>
                <a:schemeClr val="accent2"/>
              </a:buClr>
              <a:buFont typeface="Wingdings" panose="05000000000000000000" pitchFamily="2" charset="2"/>
              <a:buChar char="§"/>
            </a:pPr>
            <a:r>
              <a:rPr lang="en-GB" dirty="0"/>
              <a:t>Learning Agreement </a:t>
            </a:r>
          </a:p>
          <a:p>
            <a:pPr>
              <a:buClr>
                <a:schemeClr val="accent2"/>
              </a:buClr>
              <a:buFont typeface="Wingdings" panose="05000000000000000000" pitchFamily="2" charset="2"/>
              <a:buChar char="§"/>
            </a:pPr>
            <a:r>
              <a:rPr lang="en-GB" dirty="0"/>
              <a:t>Changed Learning Agreement</a:t>
            </a:r>
          </a:p>
          <a:p>
            <a:pPr>
              <a:buClr>
                <a:schemeClr val="accent2"/>
              </a:buClr>
              <a:buFont typeface="Wingdings" panose="05000000000000000000" pitchFamily="2" charset="2"/>
              <a:buChar char="§"/>
            </a:pPr>
            <a:r>
              <a:rPr lang="en-GB" dirty="0"/>
              <a:t>OLA (online Learning Agreement)</a:t>
            </a:r>
          </a:p>
          <a:p>
            <a:pPr>
              <a:buClr>
                <a:schemeClr val="accent2"/>
              </a:buClr>
              <a:buFont typeface="Wingdings" panose="05000000000000000000" pitchFamily="2" charset="2"/>
              <a:buChar char="§"/>
            </a:pPr>
            <a:r>
              <a:rPr lang="en-GB" dirty="0"/>
              <a:t>OLS test</a:t>
            </a:r>
            <a:endParaRPr lang="nl-NL" dirty="0"/>
          </a:p>
          <a:p>
            <a:endParaRPr lang="en-GB" dirty="0"/>
          </a:p>
        </p:txBody>
      </p:sp>
      <p:sp>
        <p:nvSpPr>
          <p:cNvPr id="6" name="Title 1"/>
          <p:cNvSpPr txBox="1">
            <a:spLocks/>
          </p:cNvSpPr>
          <p:nvPr/>
        </p:nvSpPr>
        <p:spPr>
          <a:xfrm>
            <a:off x="838200" y="554731"/>
            <a:ext cx="8442796" cy="791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chemeClr val="accent2"/>
                </a:solidFill>
              </a:rPr>
              <a:t>Content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20" y="6024662"/>
            <a:ext cx="2133599" cy="631545"/>
          </a:xfrm>
          <a:prstGeom prst="rect">
            <a:avLst/>
          </a:prstGeom>
        </p:spPr>
      </p:pic>
      <p:pic>
        <p:nvPicPr>
          <p:cNvPr id="4098" name="Picture 2" descr="person holding compass facing towards green pine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582" y="1604232"/>
            <a:ext cx="4858407" cy="327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2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069158" y="661260"/>
            <a:ext cx="8442796" cy="791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2"/>
                </a:solidFill>
              </a:rPr>
              <a:t>Summary</a:t>
            </a:r>
            <a:endParaRPr lang="nl-NL" b="1" dirty="0">
              <a:solidFill>
                <a:schemeClr val="accent2"/>
              </a:solidFill>
            </a:endParaRPr>
          </a:p>
        </p:txBody>
      </p:sp>
      <p:sp>
        <p:nvSpPr>
          <p:cNvPr id="19" name="TextBox 18"/>
          <p:cNvSpPr txBox="1"/>
          <p:nvPr/>
        </p:nvSpPr>
        <p:spPr>
          <a:xfrm>
            <a:off x="998900" y="1664647"/>
            <a:ext cx="8661704" cy="3576364"/>
          </a:xfrm>
          <a:prstGeom prst="rect">
            <a:avLst/>
          </a:prstGeom>
          <a:noFill/>
        </p:spPr>
        <p:txBody>
          <a:bodyPr wrap="square" rtlCol="0">
            <a:spAutoFit/>
          </a:bodyPr>
          <a:lstStyle/>
          <a:p>
            <a:pPr marL="228600" indent="-228600">
              <a:lnSpc>
                <a:spcPct val="90000"/>
              </a:lnSpc>
              <a:spcBef>
                <a:spcPts val="1000"/>
              </a:spcBef>
              <a:buClr>
                <a:schemeClr val="accent2"/>
              </a:buClr>
              <a:buFont typeface="Wingdings" panose="05000000000000000000" pitchFamily="2" charset="2"/>
              <a:buChar char="§"/>
            </a:pPr>
            <a:r>
              <a:rPr lang="en-GB" sz="2800" dirty="0"/>
              <a:t> Send your Grant Agreement</a:t>
            </a:r>
            <a:endParaRPr lang="nl-NL" sz="2800" dirty="0"/>
          </a:p>
          <a:p>
            <a:pPr marL="228600" indent="-228600">
              <a:lnSpc>
                <a:spcPct val="90000"/>
              </a:lnSpc>
              <a:spcBef>
                <a:spcPts val="1000"/>
              </a:spcBef>
              <a:buClr>
                <a:schemeClr val="accent2"/>
              </a:buClr>
              <a:buFont typeface="Wingdings" panose="05000000000000000000" pitchFamily="2" charset="2"/>
              <a:buChar char="§"/>
            </a:pPr>
            <a:r>
              <a:rPr lang="en-GB" sz="2800" b="1" i="1" dirty="0"/>
              <a:t> Before June 1st</a:t>
            </a:r>
            <a:endParaRPr lang="nl-NL" sz="2800" b="1" i="1" dirty="0"/>
          </a:p>
          <a:p>
            <a:pPr marL="228600" indent="-228600">
              <a:lnSpc>
                <a:spcPct val="90000"/>
              </a:lnSpc>
              <a:spcBef>
                <a:spcPts val="1000"/>
              </a:spcBef>
              <a:buClr>
                <a:schemeClr val="accent2"/>
              </a:buClr>
              <a:buFont typeface="Wingdings" panose="05000000000000000000" pitchFamily="2" charset="2"/>
              <a:buChar char="§"/>
            </a:pPr>
            <a:r>
              <a:rPr lang="en-GB" sz="2800" dirty="0"/>
              <a:t> Send your Learning Agreement as soon as possible</a:t>
            </a:r>
          </a:p>
          <a:p>
            <a:pPr marL="228600" indent="-228600">
              <a:lnSpc>
                <a:spcPct val="90000"/>
              </a:lnSpc>
              <a:spcBef>
                <a:spcPts val="1000"/>
              </a:spcBef>
              <a:buClr>
                <a:schemeClr val="accent2"/>
              </a:buClr>
              <a:buFont typeface="Wingdings" panose="05000000000000000000" pitchFamily="2" charset="2"/>
              <a:buChar char="§"/>
            </a:pPr>
            <a:r>
              <a:rPr lang="en-GB" sz="2800" dirty="0"/>
              <a:t> Don’t forget to do the OLS test</a:t>
            </a:r>
          </a:p>
          <a:p>
            <a:pPr marL="228600" indent="-228600">
              <a:lnSpc>
                <a:spcPct val="90000"/>
              </a:lnSpc>
              <a:spcBef>
                <a:spcPts val="1000"/>
              </a:spcBef>
              <a:buClr>
                <a:schemeClr val="accent2"/>
              </a:buClr>
              <a:buFont typeface="Wingdings" panose="05000000000000000000" pitchFamily="2" charset="2"/>
              <a:buChar char="§"/>
            </a:pPr>
            <a:endParaRPr lang="en-GB" sz="2800" dirty="0"/>
          </a:p>
          <a:p>
            <a:pPr marL="228600" indent="-228600">
              <a:lnSpc>
                <a:spcPct val="90000"/>
              </a:lnSpc>
              <a:spcBef>
                <a:spcPts val="1000"/>
              </a:spcBef>
              <a:buClr>
                <a:schemeClr val="accent2"/>
              </a:buClr>
              <a:buFont typeface="Wingdings" panose="05000000000000000000" pitchFamily="2" charset="2"/>
              <a:buChar char="§"/>
            </a:pPr>
            <a:r>
              <a:rPr lang="en-GB" sz="2800" dirty="0">
                <a:hlinkClick r:id="rId3"/>
              </a:rPr>
              <a:t>erasmus.studentexchange@wur.nl</a:t>
            </a:r>
            <a:r>
              <a:rPr lang="en-GB" sz="2800" dirty="0"/>
              <a:t> </a:t>
            </a:r>
            <a:endParaRPr lang="nl-NL" sz="2800" dirty="0"/>
          </a:p>
          <a:p>
            <a:pPr>
              <a:lnSpc>
                <a:spcPct val="90000"/>
              </a:lnSpc>
              <a:spcBef>
                <a:spcPts val="1000"/>
              </a:spcBef>
              <a:buClr>
                <a:schemeClr val="accent2"/>
              </a:buClr>
            </a:pPr>
            <a:r>
              <a:rPr lang="en-GB" sz="2800" dirty="0"/>
              <a:t> </a:t>
            </a:r>
            <a:endParaRPr lang="nl-NL" sz="2800" dirty="0" err="1"/>
          </a:p>
        </p:txBody>
      </p:sp>
      <p:pic>
        <p:nvPicPr>
          <p:cNvPr id="7170" name="Picture 2" descr="Afbeeldingsresultaat voor checkli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7913076" y="4098392"/>
            <a:ext cx="3668767" cy="206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733" y="1551766"/>
            <a:ext cx="8442797" cy="5878532"/>
          </a:xfrm>
          <a:prstGeom prst="rect">
            <a:avLst/>
          </a:prstGeom>
        </p:spPr>
        <p:txBody>
          <a:bodyPr wrap="square">
            <a:spAutoFit/>
          </a:bodyPr>
          <a:lstStyle/>
          <a:p>
            <a:r>
              <a:rPr lang="en-GB" sz="2800" dirty="0"/>
              <a:t>Send the following documents to Exchange office</a:t>
            </a:r>
          </a:p>
          <a:p>
            <a:r>
              <a:rPr lang="en-GB" sz="2800" dirty="0"/>
              <a:t> </a:t>
            </a:r>
          </a:p>
          <a:p>
            <a:pPr marL="342900" indent="-342900">
              <a:buFont typeface="Arial" panose="020B0604020202020204" pitchFamily="34" charset="0"/>
              <a:buChar char="•"/>
            </a:pPr>
            <a:r>
              <a:rPr lang="en-GB" sz="2800" dirty="0"/>
              <a:t>‘Statement of Receiving Institution’ </a:t>
            </a:r>
          </a:p>
          <a:p>
            <a:pPr marL="342900" indent="-342900">
              <a:buFont typeface="Arial" panose="020B0604020202020204" pitchFamily="34" charset="0"/>
              <a:buChar char="•"/>
            </a:pPr>
            <a:r>
              <a:rPr lang="en-GB" sz="2800" dirty="0"/>
              <a:t>‘Transcript of Records’ from receiving institution</a:t>
            </a:r>
          </a:p>
          <a:p>
            <a:pPr marL="342900" indent="-342900">
              <a:buFont typeface="Arial" panose="020B0604020202020204" pitchFamily="34" charset="0"/>
              <a:buChar char="•"/>
            </a:pPr>
            <a:r>
              <a:rPr lang="en-GB" sz="2800" dirty="0"/>
              <a:t>‘Academic Recognition Form’ from Wageningen University </a:t>
            </a:r>
          </a:p>
          <a:p>
            <a:pPr marL="342900" indent="-342900">
              <a:buFont typeface="Arial" panose="020B0604020202020204" pitchFamily="34" charset="0"/>
              <a:buChar char="•"/>
            </a:pPr>
            <a:endParaRPr lang="en-GB" sz="2800" dirty="0"/>
          </a:p>
          <a:p>
            <a:r>
              <a:rPr lang="en-GB" sz="2800" dirty="0"/>
              <a:t>Complete the following requirements:</a:t>
            </a:r>
          </a:p>
          <a:p>
            <a:pPr marL="285750" indent="-285750">
              <a:buFont typeface="Arial" panose="020B0604020202020204" pitchFamily="34" charset="0"/>
              <a:buChar char="•"/>
            </a:pPr>
            <a:r>
              <a:rPr lang="en-GB" sz="2800" dirty="0"/>
              <a:t>Second OLS test</a:t>
            </a:r>
          </a:p>
          <a:p>
            <a:pPr marL="285750" indent="-285750">
              <a:buFont typeface="Arial" panose="020B0604020202020204" pitchFamily="34" charset="0"/>
              <a:buChar char="•"/>
            </a:pPr>
            <a:r>
              <a:rPr lang="en-GB" sz="2800" dirty="0"/>
              <a:t>Student report (EU report from Mobility website)</a:t>
            </a:r>
          </a:p>
          <a:p>
            <a:pPr marL="285750" indent="-285750">
              <a:buFont typeface="Arial" panose="020B0604020202020204" pitchFamily="34" charset="0"/>
              <a:buChar char="•"/>
            </a:pPr>
            <a:r>
              <a:rPr lang="en-GB" sz="2800" dirty="0"/>
              <a:t>WUR goes abroad survey</a:t>
            </a:r>
            <a:endParaRPr lang="nl-NL" sz="2800" dirty="0"/>
          </a:p>
          <a:p>
            <a:endParaRPr lang="en-GB" sz="1600" dirty="0">
              <a:solidFill>
                <a:schemeClr val="bg1"/>
              </a:solidFill>
              <a:latin typeface="+mn-lt"/>
            </a:endParaRPr>
          </a:p>
          <a:p>
            <a:endParaRPr lang="en-GB" sz="1600" dirty="0">
              <a:solidFill>
                <a:schemeClr val="bg1"/>
              </a:solidFill>
              <a:latin typeface="+mn-lt"/>
            </a:endParaRPr>
          </a:p>
          <a:p>
            <a:endParaRPr lang="en-GB" sz="1600" b="1" dirty="0">
              <a:solidFill>
                <a:schemeClr val="bg1"/>
              </a:solidFill>
              <a:latin typeface="+mn-lt"/>
            </a:endParaRPr>
          </a:p>
          <a:p>
            <a:endParaRPr lang="en-GB" sz="2000" dirty="0">
              <a:solidFill>
                <a:schemeClr val="bg1"/>
              </a:solidFill>
            </a:endParaRPr>
          </a:p>
        </p:txBody>
      </p:sp>
      <p:sp>
        <p:nvSpPr>
          <p:cNvPr id="6" name="Title 1"/>
          <p:cNvSpPr txBox="1">
            <a:spLocks/>
          </p:cNvSpPr>
          <p:nvPr/>
        </p:nvSpPr>
        <p:spPr>
          <a:xfrm>
            <a:off x="803695" y="640995"/>
            <a:ext cx="8442796" cy="791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err="1">
                <a:solidFill>
                  <a:schemeClr val="accent2"/>
                </a:solidFill>
              </a:rPr>
              <a:t>Upon</a:t>
            </a:r>
            <a:r>
              <a:rPr lang="nl-NL" b="1" dirty="0">
                <a:solidFill>
                  <a:schemeClr val="accent2"/>
                </a:solidFill>
              </a:rPr>
              <a:t> return</a:t>
            </a:r>
          </a:p>
        </p:txBody>
      </p:sp>
      <p:pic>
        <p:nvPicPr>
          <p:cNvPr id="6146" name="Picture 2" descr="man carrying hiking bag outdo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692" y="3866718"/>
            <a:ext cx="3325270" cy="221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8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b="1" kern="0" dirty="0" err="1">
                <a:solidFill>
                  <a:schemeClr val="accent2"/>
                </a:solidFill>
              </a:rPr>
              <a:t>Thank</a:t>
            </a:r>
            <a:r>
              <a:rPr lang="nl-NL" sz="3600" b="1" kern="0" dirty="0">
                <a:solidFill>
                  <a:schemeClr val="accent2"/>
                </a:solidFill>
              </a:rPr>
              <a:t> </a:t>
            </a:r>
            <a:r>
              <a:rPr lang="nl-NL" sz="3600" b="1" kern="0" dirty="0" err="1">
                <a:solidFill>
                  <a:schemeClr val="accent2"/>
                </a:solidFill>
              </a:rPr>
              <a:t>you</a:t>
            </a:r>
            <a:r>
              <a:rPr lang="nl-NL" sz="3600" b="1" kern="0" dirty="0">
                <a:solidFill>
                  <a:schemeClr val="accent2"/>
                </a:solidFill>
              </a:rPr>
              <a:t> </a:t>
            </a:r>
            <a:r>
              <a:rPr lang="nl-NL" sz="3600" b="1" kern="0" dirty="0" err="1">
                <a:solidFill>
                  <a:schemeClr val="accent2"/>
                </a:solidFill>
              </a:rPr>
              <a:t>for</a:t>
            </a:r>
            <a:r>
              <a:rPr lang="nl-NL" sz="3600" b="1" kern="0" dirty="0">
                <a:solidFill>
                  <a:schemeClr val="accent2"/>
                </a:solidFill>
              </a:rPr>
              <a:t> </a:t>
            </a:r>
            <a:r>
              <a:rPr lang="nl-NL" sz="3600" b="1" kern="0" dirty="0" err="1">
                <a:solidFill>
                  <a:schemeClr val="accent2"/>
                </a:solidFill>
              </a:rPr>
              <a:t>your</a:t>
            </a:r>
            <a:r>
              <a:rPr lang="nl-NL" sz="3600" b="1" kern="0" dirty="0">
                <a:solidFill>
                  <a:schemeClr val="accent2"/>
                </a:solidFill>
              </a:rPr>
              <a:t> attention!</a:t>
            </a:r>
            <a:br>
              <a:rPr lang="nl-NL" sz="3600" b="1" kern="0" dirty="0">
                <a:solidFill>
                  <a:schemeClr val="accent2"/>
                </a:solidFill>
              </a:rPr>
            </a:br>
            <a:endParaRPr lang="en-GB" sz="3600" b="1" dirty="0">
              <a:solidFill>
                <a:schemeClr val="accent2"/>
              </a:solidFill>
            </a:endParaRPr>
          </a:p>
        </p:txBody>
      </p:sp>
      <p:sp>
        <p:nvSpPr>
          <p:cNvPr id="5" name="Tijdelijke aanduiding voor tekst 5"/>
          <p:cNvSpPr txBox="1">
            <a:spLocks/>
          </p:cNvSpPr>
          <p:nvPr/>
        </p:nvSpPr>
        <p:spPr>
          <a:xfrm>
            <a:off x="991460" y="2131325"/>
            <a:ext cx="7433188" cy="1165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a:lnSpc>
                <a:spcPct val="120000"/>
              </a:lnSpc>
              <a:spcBef>
                <a:spcPts val="200"/>
              </a:spcBef>
              <a:buSzPct val="140000"/>
            </a:pPr>
            <a:endParaRPr lang="nl-NL" sz="1400" dirty="0"/>
          </a:p>
          <a:p>
            <a:pPr marL="0" indent="0">
              <a:lnSpc>
                <a:spcPct val="120000"/>
              </a:lnSpc>
              <a:spcBef>
                <a:spcPts val="200"/>
              </a:spcBef>
              <a:buNone/>
            </a:pPr>
            <a:r>
              <a:rPr lang="nl-NL" sz="3600" b="1" u="sng" dirty="0">
                <a:solidFill>
                  <a:srgbClr val="7030A0"/>
                </a:solidFill>
                <a:hlinkClick r:id="rId3"/>
              </a:rPr>
              <a:t>WWW.WUR.EU/EXCHANGE</a:t>
            </a:r>
            <a:endParaRPr lang="nl-NL" sz="3600" b="1" u="sng" dirty="0">
              <a:solidFill>
                <a:srgbClr val="7030A0"/>
              </a:solidFill>
            </a:endParaRPr>
          </a:p>
          <a:p>
            <a:pPr marL="457200" lvl="1" indent="0">
              <a:lnSpc>
                <a:spcPct val="120000"/>
              </a:lnSpc>
              <a:spcBef>
                <a:spcPts val="200"/>
              </a:spcBef>
              <a:buSzPct val="140000"/>
              <a:buFont typeface="Arial" panose="020B0604020202020204" pitchFamily="34" charset="0"/>
              <a:buNone/>
            </a:pPr>
            <a:endParaRPr lang="nl-NL" sz="1400" u="sng" dirty="0"/>
          </a:p>
          <a:p>
            <a:pPr marL="457200" lvl="1" indent="0">
              <a:lnSpc>
                <a:spcPct val="120000"/>
              </a:lnSpc>
              <a:spcBef>
                <a:spcPts val="200"/>
              </a:spcBef>
              <a:buSzPct val="140000"/>
              <a:buFont typeface="Arial" panose="020B0604020202020204" pitchFamily="34" charset="0"/>
              <a:buNone/>
            </a:pPr>
            <a:endParaRPr lang="nl-NL" sz="1400" b="1" dirty="0"/>
          </a:p>
          <a:p>
            <a:pPr marL="457200" lvl="1" indent="0">
              <a:lnSpc>
                <a:spcPct val="120000"/>
              </a:lnSpc>
              <a:spcBef>
                <a:spcPts val="200"/>
              </a:spcBef>
              <a:buSzPct val="140000"/>
              <a:buFont typeface="Arial" panose="020B0604020202020204" pitchFamily="34" charset="0"/>
              <a:buNone/>
            </a:pPr>
            <a:endParaRPr lang="nl-NL" sz="1400" b="1" dirty="0"/>
          </a:p>
          <a:p>
            <a:pPr marL="457200" lvl="1" indent="0">
              <a:lnSpc>
                <a:spcPct val="120000"/>
              </a:lnSpc>
              <a:spcBef>
                <a:spcPts val="200"/>
              </a:spcBef>
              <a:buSzPct val="140000"/>
              <a:buFont typeface="Arial" panose="020B0604020202020204" pitchFamily="34" charset="0"/>
              <a:buNone/>
            </a:pPr>
            <a:endParaRPr lang="nl-NL" sz="1200" dirty="0"/>
          </a:p>
          <a:p>
            <a:pPr marL="457200" lvl="1" indent="0">
              <a:lnSpc>
                <a:spcPct val="120000"/>
              </a:lnSpc>
              <a:spcBef>
                <a:spcPts val="200"/>
              </a:spcBef>
              <a:buSzPct val="140000"/>
              <a:buFont typeface="Arial" panose="020B0604020202020204" pitchFamily="34" charset="0"/>
              <a:buNone/>
            </a:pPr>
            <a:endParaRPr lang="nl-NL" sz="1200" dirty="0"/>
          </a:p>
          <a:p>
            <a:pPr marL="457200" lvl="1" indent="0">
              <a:lnSpc>
                <a:spcPct val="120000"/>
              </a:lnSpc>
              <a:spcBef>
                <a:spcPts val="200"/>
              </a:spcBef>
              <a:buSzPct val="140000"/>
              <a:buFont typeface="Arial" panose="020B0604020202020204" pitchFamily="34" charset="0"/>
              <a:buNone/>
            </a:pPr>
            <a:endParaRPr lang="nl-NL" sz="1800" dirty="0"/>
          </a:p>
          <a:p>
            <a:pPr marL="457200" lvl="1" indent="0">
              <a:lnSpc>
                <a:spcPct val="120000"/>
              </a:lnSpc>
              <a:spcBef>
                <a:spcPts val="200"/>
              </a:spcBef>
              <a:buSzPct val="140000"/>
              <a:buFont typeface="Arial" panose="020B0604020202020204" pitchFamily="34" charset="0"/>
              <a:buNone/>
            </a:pPr>
            <a:endParaRPr lang="nl-NL" sz="2000" dirty="0"/>
          </a:p>
        </p:txBody>
      </p:sp>
      <p:pic>
        <p:nvPicPr>
          <p:cNvPr id="6" name="Picture 5">
            <a:hlinkClick r:id="rId4"/>
          </p:cNvPr>
          <p:cNvPicPr>
            <a:picLocks noChangeAspect="1"/>
          </p:cNvPicPr>
          <p:nvPr/>
        </p:nvPicPr>
        <p:blipFill rotWithShape="1">
          <a:blip r:embed="rId5"/>
          <a:srcRect r="85306"/>
          <a:stretch/>
        </p:blipFill>
        <p:spPr>
          <a:xfrm>
            <a:off x="991461" y="3276942"/>
            <a:ext cx="846576" cy="1072989"/>
          </a:xfrm>
          <a:prstGeom prst="rect">
            <a:avLst/>
          </a:prstGeom>
        </p:spPr>
      </p:pic>
      <p:pic>
        <p:nvPicPr>
          <p:cNvPr id="7" name="Picture 6">
            <a:hlinkClick r:id="rId6"/>
          </p:cNvPr>
          <p:cNvPicPr>
            <a:picLocks noChangeAspect="1"/>
          </p:cNvPicPr>
          <p:nvPr/>
        </p:nvPicPr>
        <p:blipFill rotWithShape="1">
          <a:blip r:embed="rId7"/>
          <a:srcRect r="83916"/>
          <a:stretch/>
        </p:blipFill>
        <p:spPr>
          <a:xfrm>
            <a:off x="1051620" y="4349931"/>
            <a:ext cx="786417" cy="1176630"/>
          </a:xfrm>
          <a:prstGeom prst="rect">
            <a:avLst/>
          </a:prstGeom>
        </p:spPr>
      </p:pic>
      <p:pic>
        <p:nvPicPr>
          <p:cNvPr id="8" name="Picture Placeholder 2"/>
          <p:cNvPicPr>
            <a:picLocks noChangeAspect="1"/>
          </p:cNvPicPr>
          <p:nvPr/>
        </p:nvPicPr>
        <p:blipFill>
          <a:blip r:embed="rId8" cstate="print">
            <a:extLst>
              <a:ext uri="{28A0092B-C50C-407E-A947-70E740481C1C}">
                <a14:useLocalDpi xmlns:a14="http://schemas.microsoft.com/office/drawing/2010/main" val="0"/>
              </a:ext>
            </a:extLst>
          </a:blip>
          <a:srcRect l="16467" r="16467"/>
          <a:stretch>
            <a:fillRect/>
          </a:stretch>
        </p:blipFill>
        <p:spPr>
          <a:xfrm>
            <a:off x="7245757" y="-1331294"/>
            <a:ext cx="6408603" cy="6408603"/>
          </a:xfrm>
          <a:prstGeom prst="ellipse">
            <a:avLst/>
          </a:prstGeom>
        </p:spPr>
      </p:pic>
      <p:pic>
        <p:nvPicPr>
          <p:cNvPr id="9" name="Picture 8">
            <a:extLst>
              <a:ext uri="{FF2B5EF4-FFF2-40B4-BE49-F238E27FC236}">
                <a16:creationId xmlns:a16="http://schemas.microsoft.com/office/drawing/2014/main" id="{898C6D95-30E4-4D13-BAC4-AB675FA79E4F}"/>
              </a:ext>
            </a:extLst>
          </p:cNvPr>
          <p:cNvPicPr>
            <a:picLocks noChangeAspect="1"/>
          </p:cNvPicPr>
          <p:nvPr/>
        </p:nvPicPr>
        <p:blipFill rotWithShape="1">
          <a:blip r:embed="rId5"/>
          <a:srcRect l="15132"/>
          <a:stretch/>
        </p:blipFill>
        <p:spPr>
          <a:xfrm>
            <a:off x="1898196" y="3276941"/>
            <a:ext cx="4889416" cy="1072989"/>
          </a:xfrm>
          <a:prstGeom prst="rect">
            <a:avLst/>
          </a:prstGeom>
        </p:spPr>
      </p:pic>
      <p:pic>
        <p:nvPicPr>
          <p:cNvPr id="10" name="Picture 9">
            <a:hlinkClick r:id="rId6"/>
            <a:extLst>
              <a:ext uri="{FF2B5EF4-FFF2-40B4-BE49-F238E27FC236}">
                <a16:creationId xmlns:a16="http://schemas.microsoft.com/office/drawing/2014/main" id="{9662BAAD-F615-4C4F-BA1F-B5D8947B8496}"/>
              </a:ext>
            </a:extLst>
          </p:cNvPr>
          <p:cNvPicPr>
            <a:picLocks noChangeAspect="1"/>
          </p:cNvPicPr>
          <p:nvPr/>
        </p:nvPicPr>
        <p:blipFill rotWithShape="1">
          <a:blip r:embed="rId7"/>
          <a:srcRect l="17279"/>
          <a:stretch/>
        </p:blipFill>
        <p:spPr>
          <a:xfrm>
            <a:off x="1898195" y="4370353"/>
            <a:ext cx="4044599" cy="1176630"/>
          </a:xfrm>
          <a:prstGeom prst="rect">
            <a:avLst/>
          </a:prstGeom>
        </p:spPr>
      </p:pic>
    </p:spTree>
    <p:extLst>
      <p:ext uri="{BB962C8B-B14F-4D97-AF65-F5344CB8AC3E}">
        <p14:creationId xmlns:p14="http://schemas.microsoft.com/office/powerpoint/2010/main" val="110210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Introduction</a:t>
            </a:r>
          </a:p>
        </p:txBody>
      </p:sp>
      <p:sp>
        <p:nvSpPr>
          <p:cNvPr id="3" name="Content Placeholder 2"/>
          <p:cNvSpPr>
            <a:spLocks noGrp="1"/>
          </p:cNvSpPr>
          <p:nvPr>
            <p:ph idx="1"/>
          </p:nvPr>
        </p:nvSpPr>
        <p:spPr>
          <a:xfrm>
            <a:off x="838200" y="1690688"/>
            <a:ext cx="10515600" cy="4351338"/>
          </a:xfrm>
        </p:spPr>
        <p:txBody>
          <a:bodyPr/>
          <a:lstStyle/>
          <a:p>
            <a:pPr>
              <a:buClr>
                <a:schemeClr val="accent2"/>
              </a:buClr>
              <a:buFont typeface="Wingdings" panose="05000000000000000000" pitchFamily="2" charset="2"/>
              <a:buChar char="§"/>
            </a:pPr>
            <a:r>
              <a:rPr lang="en-GB" dirty="0"/>
              <a:t>Erasmus+ program</a:t>
            </a:r>
          </a:p>
          <a:p>
            <a:pPr>
              <a:buClr>
                <a:schemeClr val="accent2"/>
              </a:buClr>
              <a:buFont typeface="Wingdings" panose="05000000000000000000" pitchFamily="2" charset="2"/>
              <a:buChar char="§"/>
            </a:pPr>
            <a:r>
              <a:rPr lang="en-GB" dirty="0"/>
              <a:t>Benefits:</a:t>
            </a:r>
          </a:p>
          <a:p>
            <a:pPr lvl="1">
              <a:buClr>
                <a:schemeClr val="accent2"/>
              </a:buClr>
            </a:pPr>
            <a:r>
              <a:rPr lang="en-GB" dirty="0"/>
              <a:t>No tuition fees </a:t>
            </a:r>
          </a:p>
          <a:p>
            <a:pPr lvl="1">
              <a:buClr>
                <a:schemeClr val="accent2"/>
              </a:buClr>
            </a:pPr>
            <a:r>
              <a:rPr lang="en-GB" dirty="0"/>
              <a:t>Courses are accepted in Wageningen</a:t>
            </a:r>
          </a:p>
          <a:p>
            <a:pPr lvl="1">
              <a:buClr>
                <a:schemeClr val="accent2"/>
              </a:buClr>
            </a:pPr>
            <a:r>
              <a:rPr lang="en-GB" dirty="0"/>
              <a:t>Financial support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70" y="5948462"/>
            <a:ext cx="2133599" cy="631545"/>
          </a:xfrm>
          <a:prstGeom prst="rect">
            <a:avLst/>
          </a:prstGeom>
        </p:spPr>
      </p:pic>
      <p:pic>
        <p:nvPicPr>
          <p:cNvPr id="5122" name="Picture 2" descr="Afbeeldingsresultaat voor erasm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222" y="3796324"/>
            <a:ext cx="4944374" cy="27836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907856"/>
            <a:ext cx="3831566" cy="2554377"/>
          </a:xfrm>
          <a:prstGeom prst="rect">
            <a:avLst/>
          </a:prstGeom>
        </p:spPr>
      </p:pic>
    </p:spTree>
    <p:extLst>
      <p:ext uri="{BB962C8B-B14F-4D97-AF65-F5344CB8AC3E}">
        <p14:creationId xmlns:p14="http://schemas.microsoft.com/office/powerpoint/2010/main" val="142860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554731"/>
            <a:ext cx="8442796" cy="791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chemeClr val="accent2"/>
                </a:solidFill>
              </a:rPr>
              <a:t>Deadline</a:t>
            </a:r>
          </a:p>
        </p:txBody>
      </p:sp>
      <p:sp>
        <p:nvSpPr>
          <p:cNvPr id="5" name="Content Placeholder 2"/>
          <p:cNvSpPr txBox="1">
            <a:spLocks/>
          </p:cNvSpPr>
          <p:nvPr/>
        </p:nvSpPr>
        <p:spPr>
          <a:xfrm>
            <a:off x="838200" y="177695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Font typeface="Wingdings" panose="05000000000000000000" pitchFamily="2" charset="2"/>
              <a:buChar char="§"/>
            </a:pPr>
            <a:r>
              <a:rPr lang="en-GB" b="1" dirty="0"/>
              <a:t>June 1st</a:t>
            </a:r>
          </a:p>
          <a:p>
            <a:pPr>
              <a:buClr>
                <a:schemeClr val="accent2"/>
              </a:buClr>
              <a:buFont typeface="Wingdings" panose="05000000000000000000" pitchFamily="2" charset="2"/>
              <a:buChar char="§"/>
            </a:pPr>
            <a:r>
              <a:rPr lang="en-GB" dirty="0"/>
              <a:t>Grant Agreement</a:t>
            </a:r>
          </a:p>
          <a:p>
            <a:pPr>
              <a:buClr>
                <a:schemeClr val="accent2"/>
              </a:buClr>
              <a:buFont typeface="Wingdings" panose="05000000000000000000" pitchFamily="2" charset="2"/>
              <a:buChar char="§"/>
            </a:pPr>
            <a:r>
              <a:rPr lang="en-GB" dirty="0"/>
              <a:t>Learning Agreement / OLA</a:t>
            </a:r>
          </a:p>
          <a:p>
            <a:pPr>
              <a:buClr>
                <a:schemeClr val="accent2"/>
              </a:buClr>
              <a:buFont typeface="Wingdings" panose="05000000000000000000" pitchFamily="2" charset="2"/>
              <a:buChar char="§"/>
            </a:pPr>
            <a:r>
              <a:rPr lang="en-GB" dirty="0"/>
              <a:t>OLS test</a:t>
            </a:r>
          </a:p>
          <a:p>
            <a:pPr marL="0" indent="0">
              <a:buClr>
                <a:schemeClr val="accent2"/>
              </a:buClr>
              <a:buNone/>
            </a:pPr>
            <a:endParaRPr lang="en-GB" dirty="0"/>
          </a:p>
          <a:p>
            <a:pPr>
              <a:buClr>
                <a:schemeClr val="accent2"/>
              </a:buClr>
              <a:buFont typeface="Wingdings" panose="05000000000000000000" pitchFamily="2" charset="2"/>
              <a:buChar char="§"/>
            </a:pPr>
            <a:r>
              <a:rPr lang="en-GB" dirty="0"/>
              <a:t>Remember also to check the application deadline of the host university! </a:t>
            </a:r>
            <a:r>
              <a:rPr lang="en-GB" dirty="0">
                <a:solidFill>
                  <a:srgbClr val="FF0000"/>
                </a:solidFill>
                <a:sym typeface="Wingdings" panose="05000000000000000000" pitchFamily="2" charset="2"/>
              </a:rPr>
              <a:t> this deadlines differ from the Erasmus+ deadline</a:t>
            </a:r>
            <a:endParaRPr lang="en-GB" dirty="0"/>
          </a:p>
          <a:p>
            <a:pPr>
              <a:buClr>
                <a:schemeClr val="accent2"/>
              </a:buClr>
              <a:buFont typeface="Wingdings" panose="05000000000000000000" pitchFamily="2" charset="2"/>
              <a:buChar char="§"/>
            </a:pPr>
            <a:endParaRPr lang="en-GB" dirty="0"/>
          </a:p>
        </p:txBody>
      </p:sp>
      <p:pic>
        <p:nvPicPr>
          <p:cNvPr id="14342" name="Picture 6" descr="clear hour glass with brown fr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421" y="811544"/>
            <a:ext cx="4136769" cy="272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4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288" y="-95250"/>
            <a:ext cx="12206288" cy="143033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9" name="Title 1"/>
          <p:cNvSpPr txBox="1">
            <a:spLocks/>
          </p:cNvSpPr>
          <p:nvPr/>
        </p:nvSpPr>
        <p:spPr>
          <a:xfrm>
            <a:off x="838200" y="554731"/>
            <a:ext cx="8442796" cy="791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chemeClr val="accent2"/>
                </a:solidFill>
              </a:rPr>
              <a:t>How </a:t>
            </a:r>
            <a:r>
              <a:rPr lang="nl-NL" b="1" dirty="0" err="1">
                <a:solidFill>
                  <a:schemeClr val="accent2"/>
                </a:solidFill>
              </a:rPr>
              <a:t>to</a:t>
            </a:r>
            <a:r>
              <a:rPr lang="nl-NL" b="1" dirty="0">
                <a:solidFill>
                  <a:schemeClr val="accent2"/>
                </a:solidFill>
              </a:rPr>
              <a:t> start?</a:t>
            </a:r>
          </a:p>
        </p:txBody>
      </p:sp>
      <p:sp>
        <p:nvSpPr>
          <p:cNvPr id="11" name="Content Placeholder 2"/>
          <p:cNvSpPr txBox="1">
            <a:spLocks/>
          </p:cNvSpPr>
          <p:nvPr/>
        </p:nvSpPr>
        <p:spPr>
          <a:xfrm>
            <a:off x="838200" y="177695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Font typeface="Wingdings" panose="05000000000000000000" pitchFamily="2" charset="2"/>
              <a:buChar char="§"/>
            </a:pPr>
            <a:r>
              <a:rPr lang="en-GB" dirty="0"/>
              <a:t>Download the documents: </a:t>
            </a:r>
            <a:r>
              <a:rPr lang="en-GB" dirty="0">
                <a:hlinkClick r:id="rId3"/>
              </a:rPr>
              <a:t>www.wur.eu/exchange</a:t>
            </a:r>
            <a:r>
              <a:rPr lang="en-GB" dirty="0"/>
              <a:t> </a:t>
            </a:r>
          </a:p>
        </p:txBody>
      </p:sp>
      <p:pic>
        <p:nvPicPr>
          <p:cNvPr id="2" name="Picture 1">
            <a:extLst>
              <a:ext uri="{FF2B5EF4-FFF2-40B4-BE49-F238E27FC236}">
                <a16:creationId xmlns:a16="http://schemas.microsoft.com/office/drawing/2014/main" id="{E58AD1FF-3448-4CFB-BEDE-388DBB33B056}"/>
              </a:ext>
            </a:extLst>
          </p:cNvPr>
          <p:cNvPicPr>
            <a:picLocks noChangeAspect="1"/>
          </p:cNvPicPr>
          <p:nvPr/>
        </p:nvPicPr>
        <p:blipFill rotWithShape="1">
          <a:blip r:embed="rId4"/>
          <a:srcRect l="17839" t="26064" r="50000" b="8068"/>
          <a:stretch/>
        </p:blipFill>
        <p:spPr>
          <a:xfrm>
            <a:off x="1925602" y="2517268"/>
            <a:ext cx="3921065" cy="4515024"/>
          </a:xfrm>
          <a:prstGeom prst="rect">
            <a:avLst/>
          </a:prstGeom>
        </p:spPr>
      </p:pic>
      <p:cxnSp>
        <p:nvCxnSpPr>
          <p:cNvPr id="24" name="Straight Arrow Connector 23"/>
          <p:cNvCxnSpPr/>
          <p:nvPr/>
        </p:nvCxnSpPr>
        <p:spPr>
          <a:xfrm>
            <a:off x="2807677" y="2258609"/>
            <a:ext cx="0" cy="21336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E94C9A4C-3A00-4B7E-9AF2-7C3E544686DA}"/>
              </a:ext>
            </a:extLst>
          </p:cNvPr>
          <p:cNvPicPr>
            <a:picLocks noGrp="1" noChangeAspect="1"/>
          </p:cNvPicPr>
          <p:nvPr>
            <p:ph idx="1"/>
          </p:nvPr>
        </p:nvPicPr>
        <p:blipFill rotWithShape="1">
          <a:blip r:embed="rId5"/>
          <a:srcRect l="21766" t="15896" r="40892" b="7140"/>
          <a:stretch/>
        </p:blipFill>
        <p:spPr>
          <a:xfrm>
            <a:off x="6088856" y="2517268"/>
            <a:ext cx="4152576" cy="4812000"/>
          </a:xfrm>
          <a:prstGeom prst="rect">
            <a:avLst/>
          </a:prstGeom>
        </p:spPr>
      </p:pic>
      <p:cxnSp>
        <p:nvCxnSpPr>
          <p:cNvPr id="26" name="Straight Arrow Connector 25"/>
          <p:cNvCxnSpPr/>
          <p:nvPr/>
        </p:nvCxnSpPr>
        <p:spPr>
          <a:xfrm>
            <a:off x="6493190" y="3879166"/>
            <a:ext cx="0" cy="21336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35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2"/>
                </a:solidFill>
              </a:rPr>
              <a:t>How to save &amp; name the documents</a:t>
            </a:r>
          </a:p>
        </p:txBody>
      </p:sp>
      <p:sp>
        <p:nvSpPr>
          <p:cNvPr id="7" name="Content Placeholder 2"/>
          <p:cNvSpPr txBox="1">
            <a:spLocks/>
          </p:cNvSpPr>
          <p:nvPr/>
        </p:nvSpPr>
        <p:spPr>
          <a:xfrm>
            <a:off x="990600" y="236686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Font typeface="Wingdings" panose="05000000000000000000" pitchFamily="2" charset="2"/>
              <a:buChar char="§"/>
            </a:pPr>
            <a:r>
              <a:rPr lang="en-GB" dirty="0"/>
              <a:t>Grant Agreement for study</a:t>
            </a:r>
          </a:p>
          <a:p>
            <a:pPr lvl="1">
              <a:buClr>
                <a:schemeClr val="accent2"/>
              </a:buClr>
            </a:pPr>
            <a:r>
              <a:rPr lang="en-GB" dirty="0"/>
              <a:t>Name: GA [</a:t>
            </a:r>
            <a:r>
              <a:rPr lang="en-GB" dirty="0" err="1"/>
              <a:t>Lastname</a:t>
            </a:r>
            <a:r>
              <a:rPr lang="en-GB" dirty="0"/>
              <a:t>] </a:t>
            </a:r>
          </a:p>
          <a:p>
            <a:pPr lvl="1">
              <a:buClr>
                <a:schemeClr val="accent2"/>
              </a:buClr>
            </a:pPr>
            <a:r>
              <a:rPr lang="en-GB" dirty="0"/>
              <a:t>For example: GA [Janssen]</a:t>
            </a:r>
          </a:p>
          <a:p>
            <a:pPr marL="696913" lvl="1" indent="0">
              <a:buNone/>
            </a:pPr>
            <a:endParaRPr lang="en-GB" dirty="0"/>
          </a:p>
          <a:p>
            <a:pPr>
              <a:buClr>
                <a:schemeClr val="accent2"/>
              </a:buClr>
              <a:buFont typeface="Wingdings" panose="05000000000000000000" pitchFamily="2" charset="2"/>
              <a:buChar char="§"/>
            </a:pPr>
            <a:r>
              <a:rPr lang="en-GB" dirty="0"/>
              <a:t>Learning Agreement for study</a:t>
            </a:r>
          </a:p>
          <a:p>
            <a:pPr lvl="1">
              <a:buClr>
                <a:schemeClr val="accent2"/>
              </a:buClr>
            </a:pPr>
            <a:r>
              <a:rPr lang="en-GB" dirty="0"/>
              <a:t>Name: LA [</a:t>
            </a:r>
            <a:r>
              <a:rPr lang="en-GB" dirty="0" err="1"/>
              <a:t>Lastname</a:t>
            </a:r>
            <a:r>
              <a:rPr lang="en-GB" dirty="0"/>
              <a:t>] </a:t>
            </a:r>
          </a:p>
          <a:p>
            <a:pPr lvl="1">
              <a:buClr>
                <a:schemeClr val="accent2"/>
              </a:buClr>
            </a:pPr>
            <a:r>
              <a:rPr lang="en-GB" dirty="0"/>
              <a:t>For example: LA [Janssen] </a:t>
            </a:r>
          </a:p>
          <a:p>
            <a:pPr lvl="1">
              <a:buClr>
                <a:schemeClr val="accent2"/>
              </a:buClr>
              <a:buFont typeface="Wingdings" panose="05000000000000000000" pitchFamily="2" charset="2"/>
              <a:buChar char="§"/>
            </a:pPr>
            <a:endParaRPr lang="en-GB" dirty="0"/>
          </a:p>
          <a:p>
            <a:pPr lvl="1">
              <a:buClr>
                <a:schemeClr val="accent2"/>
              </a:buClr>
              <a:buFont typeface="Wingdings" panose="05000000000000000000" pitchFamily="2" charset="2"/>
              <a:buChar char="§"/>
            </a:pP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958" y="3217654"/>
            <a:ext cx="4430242" cy="2953798"/>
          </a:xfrm>
          <a:prstGeom prst="rect">
            <a:avLst/>
          </a:prstGeom>
        </p:spPr>
      </p:pic>
    </p:spTree>
    <p:extLst>
      <p:ext uri="{BB962C8B-B14F-4D97-AF65-F5344CB8AC3E}">
        <p14:creationId xmlns:p14="http://schemas.microsoft.com/office/powerpoint/2010/main" val="102325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p:cNvSpPr txBox="1">
            <a:spLocks/>
          </p:cNvSpPr>
          <p:nvPr/>
        </p:nvSpPr>
        <p:spPr>
          <a:xfrm>
            <a:off x="990600" y="1322081"/>
            <a:ext cx="8521188" cy="302333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‘Contract’</a:t>
            </a:r>
          </a:p>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Read the full document</a:t>
            </a:r>
          </a:p>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Sign the 6th page </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nl-NL" dirty="0">
              <a:solidFill>
                <a:schemeClr val="tx1"/>
              </a:solidFill>
            </a:endParaRPr>
          </a:p>
        </p:txBody>
      </p:sp>
      <p:sp>
        <p:nvSpPr>
          <p:cNvPr id="12"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2"/>
                </a:solidFill>
              </a:rPr>
              <a:t>Grant Agreement</a:t>
            </a:r>
            <a:endParaRPr lang="nl-NL" b="1" dirty="0">
              <a:solidFill>
                <a:schemeClr val="accent2"/>
              </a:solidFill>
            </a:endParaRPr>
          </a:p>
        </p:txBody>
      </p:sp>
      <p:pic>
        <p:nvPicPr>
          <p:cNvPr id="3" name="Picture 2">
            <a:extLst>
              <a:ext uri="{FF2B5EF4-FFF2-40B4-BE49-F238E27FC236}">
                <a16:creationId xmlns:a16="http://schemas.microsoft.com/office/drawing/2014/main" id="{F923EFF3-6B19-E6CB-ED9A-5F6D1D3B87AD}"/>
              </a:ext>
            </a:extLst>
          </p:cNvPr>
          <p:cNvPicPr>
            <a:picLocks noChangeAspect="1"/>
          </p:cNvPicPr>
          <p:nvPr/>
        </p:nvPicPr>
        <p:blipFill rotWithShape="1">
          <a:blip r:embed="rId3"/>
          <a:srcRect l="54477" t="21133" r="25262" b="5253"/>
          <a:stretch/>
        </p:blipFill>
        <p:spPr>
          <a:xfrm>
            <a:off x="5540651" y="249621"/>
            <a:ext cx="6222847" cy="6358758"/>
          </a:xfrm>
          <a:prstGeom prst="rect">
            <a:avLst/>
          </a:prstGeom>
        </p:spPr>
      </p:pic>
    </p:spTree>
    <p:extLst>
      <p:ext uri="{BB962C8B-B14F-4D97-AF65-F5344CB8AC3E}">
        <p14:creationId xmlns:p14="http://schemas.microsoft.com/office/powerpoint/2010/main" val="78851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B42F7E-30B0-47C3-859B-0A1A3CDD36F6}"/>
              </a:ext>
            </a:extLst>
          </p:cNvPr>
          <p:cNvPicPr>
            <a:picLocks noChangeAspect="1"/>
          </p:cNvPicPr>
          <p:nvPr/>
        </p:nvPicPr>
        <p:blipFill rotWithShape="1">
          <a:blip r:embed="rId3"/>
          <a:srcRect l="7580" t="27705" r="75161" b="6616"/>
          <a:stretch/>
        </p:blipFill>
        <p:spPr>
          <a:xfrm>
            <a:off x="4021394" y="124500"/>
            <a:ext cx="6174659" cy="6609000"/>
          </a:xfrm>
          <a:prstGeom prst="rect">
            <a:avLst/>
          </a:prstGeom>
        </p:spPr>
      </p:pic>
      <p:cxnSp>
        <p:nvCxnSpPr>
          <p:cNvPr id="5" name="Straight Arrow Connector 4">
            <a:extLst>
              <a:ext uri="{FF2B5EF4-FFF2-40B4-BE49-F238E27FC236}">
                <a16:creationId xmlns:a16="http://schemas.microsoft.com/office/drawing/2014/main" id="{76D0E4B6-3D05-4422-B2E0-B7ABA91CB75D}"/>
              </a:ext>
            </a:extLst>
          </p:cNvPr>
          <p:cNvCxnSpPr>
            <a:cxnSpLocks/>
          </p:cNvCxnSpPr>
          <p:nvPr/>
        </p:nvCxnSpPr>
        <p:spPr>
          <a:xfrm flipH="1">
            <a:off x="3020032" y="5799035"/>
            <a:ext cx="108154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0F0991F7-2F29-45DB-9DEE-40B768A202E6}"/>
              </a:ext>
            </a:extLst>
          </p:cNvPr>
          <p:cNvSpPr txBox="1">
            <a:spLocks/>
          </p:cNvSpPr>
          <p:nvPr/>
        </p:nvSpPr>
        <p:spPr>
          <a:xfrm>
            <a:off x="490683" y="4247537"/>
            <a:ext cx="2529349" cy="2274518"/>
          </a:xfrm>
          <a:prstGeom prst="rect">
            <a:avLst/>
          </a:prstGeom>
          <a:solidFill>
            <a:schemeClr val="bg1"/>
          </a:solidFill>
          <a:ln w="25400">
            <a:solidFill>
              <a:schemeClr val="accent1"/>
            </a:solid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chemeClr val="tx1"/>
                </a:solidFill>
              </a:rPr>
              <a:t>If you are doing </a:t>
            </a:r>
            <a:r>
              <a:rPr lang="en-GB" sz="2000" b="1" dirty="0">
                <a:solidFill>
                  <a:schemeClr val="tx1"/>
                </a:solidFill>
              </a:rPr>
              <a:t>introduction days </a:t>
            </a:r>
            <a:r>
              <a:rPr lang="en-GB" sz="2000" dirty="0">
                <a:solidFill>
                  <a:schemeClr val="tx1"/>
                </a:solidFill>
              </a:rPr>
              <a:t>or a </a:t>
            </a:r>
            <a:r>
              <a:rPr lang="en-GB" sz="2000" b="1" dirty="0">
                <a:solidFill>
                  <a:schemeClr val="tx1"/>
                </a:solidFill>
              </a:rPr>
              <a:t>language course</a:t>
            </a:r>
            <a:r>
              <a:rPr lang="en-GB" sz="2000" dirty="0">
                <a:solidFill>
                  <a:schemeClr val="tx1"/>
                </a:solidFill>
              </a:rPr>
              <a:t>, these starting dates can be also included in the Grant Agreement</a:t>
            </a:r>
            <a:endParaRPr lang="nl-NL" sz="2000" dirty="0">
              <a:solidFill>
                <a:schemeClr val="tx1"/>
              </a:solidFill>
            </a:endParaRPr>
          </a:p>
        </p:txBody>
      </p:sp>
      <p:cxnSp>
        <p:nvCxnSpPr>
          <p:cNvPr id="8" name="Straight Arrow Connector 7">
            <a:extLst>
              <a:ext uri="{FF2B5EF4-FFF2-40B4-BE49-F238E27FC236}">
                <a16:creationId xmlns:a16="http://schemas.microsoft.com/office/drawing/2014/main" id="{0E05A360-D5CE-4665-BF2C-37BD856E4793}"/>
              </a:ext>
            </a:extLst>
          </p:cNvPr>
          <p:cNvCxnSpPr>
            <a:cxnSpLocks/>
          </p:cNvCxnSpPr>
          <p:nvPr/>
        </p:nvCxnSpPr>
        <p:spPr>
          <a:xfrm flipH="1">
            <a:off x="3020032" y="6266069"/>
            <a:ext cx="108154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67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256" y="902783"/>
            <a:ext cx="3383984" cy="3320732"/>
          </a:xfrm>
          <a:prstGeom prst="rect">
            <a:avLst/>
          </a:prstGeom>
          <a:ln w="60325">
            <a:solidFill>
              <a:schemeClr val="accent1"/>
            </a:solidFill>
          </a:ln>
        </p:spPr>
      </p:pic>
      <p:sp>
        <p:nvSpPr>
          <p:cNvPr id="5" name="Title 1"/>
          <p:cNvSpPr>
            <a:spLocks noGrp="1"/>
          </p:cNvSpPr>
          <p:nvPr>
            <p:ph type="title"/>
          </p:nvPr>
        </p:nvSpPr>
        <p:spPr>
          <a:xfrm>
            <a:off x="760713" y="772338"/>
            <a:ext cx="6658004" cy="917878"/>
          </a:xfrm>
        </p:spPr>
        <p:txBody>
          <a:bodyPr>
            <a:noAutofit/>
          </a:bodyPr>
          <a:lstStyle/>
          <a:p>
            <a:r>
              <a:rPr lang="en-GB" b="1" dirty="0">
                <a:solidFill>
                  <a:schemeClr val="accent2"/>
                </a:solidFill>
              </a:rPr>
              <a:t>Sign the Grant Agreement</a:t>
            </a:r>
            <a:endParaRPr lang="nl-NL" b="1" dirty="0">
              <a:solidFill>
                <a:schemeClr val="accent2"/>
              </a:solidFill>
            </a:endParaRPr>
          </a:p>
        </p:txBody>
      </p:sp>
      <p:sp>
        <p:nvSpPr>
          <p:cNvPr id="8" name="Text Placeholder 2"/>
          <p:cNvSpPr txBox="1">
            <a:spLocks/>
          </p:cNvSpPr>
          <p:nvPr/>
        </p:nvSpPr>
        <p:spPr>
          <a:xfrm>
            <a:off x="760713" y="1698281"/>
            <a:ext cx="6091332" cy="455324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Option 1:</a:t>
            </a:r>
          </a:p>
          <a:p>
            <a:pPr marL="685800" lvl="1" indent="-228600">
              <a:lnSpc>
                <a:spcPct val="90000"/>
              </a:lnSpc>
              <a:spcBef>
                <a:spcPts val="500"/>
              </a:spcBef>
              <a:buClr>
                <a:schemeClr val="accent2"/>
              </a:buClr>
              <a:buFont typeface="Arial" panose="020B0604020202020204" pitchFamily="34" charset="0"/>
              <a:buChar char="•"/>
            </a:pPr>
            <a:r>
              <a:rPr lang="en-GB" sz="2400" dirty="0"/>
              <a:t>Fill in the document typed by the computer and later print it</a:t>
            </a:r>
          </a:p>
          <a:p>
            <a:pPr marL="685800" lvl="1" indent="-228600">
              <a:lnSpc>
                <a:spcPct val="90000"/>
              </a:lnSpc>
              <a:spcBef>
                <a:spcPts val="500"/>
              </a:spcBef>
              <a:buClr>
                <a:schemeClr val="accent2"/>
              </a:buClr>
              <a:buFont typeface="Arial" panose="020B0604020202020204" pitchFamily="34" charset="0"/>
              <a:buChar char="•"/>
            </a:pPr>
            <a:r>
              <a:rPr lang="en-GB" sz="2400" dirty="0"/>
              <a:t>Sign with your handwriting</a:t>
            </a:r>
          </a:p>
          <a:p>
            <a:pPr marL="685800" lvl="1" indent="-228600">
              <a:lnSpc>
                <a:spcPct val="90000"/>
              </a:lnSpc>
              <a:spcBef>
                <a:spcPts val="500"/>
              </a:spcBef>
              <a:buClr>
                <a:schemeClr val="accent2"/>
              </a:buClr>
              <a:buFont typeface="Arial" panose="020B0604020202020204" pitchFamily="34" charset="0"/>
              <a:buChar char="•"/>
            </a:pPr>
            <a:r>
              <a:rPr lang="en-GB" sz="2400" dirty="0"/>
              <a:t>Scan the full document </a:t>
            </a:r>
          </a:p>
          <a:p>
            <a:endParaRPr lang="en-GB" sz="2800" dirty="0">
              <a:solidFill>
                <a:schemeClr val="tx1"/>
              </a:solidFill>
            </a:endParaRPr>
          </a:p>
          <a:p>
            <a:endParaRPr lang="en-GB" sz="1400" dirty="0">
              <a:solidFill>
                <a:schemeClr val="tx1"/>
              </a:solidFill>
            </a:endParaRPr>
          </a:p>
          <a:p>
            <a:pPr marL="228600" indent="-228600">
              <a:lnSpc>
                <a:spcPct val="90000"/>
              </a:lnSpc>
              <a:spcBef>
                <a:spcPts val="1000"/>
              </a:spcBef>
              <a:buClr>
                <a:schemeClr val="accent2"/>
              </a:buClr>
              <a:buFont typeface="Wingdings" panose="05000000000000000000" pitchFamily="2" charset="2"/>
              <a:buChar char="§"/>
            </a:pPr>
            <a:r>
              <a:rPr lang="en-GB" sz="2800" dirty="0">
                <a:solidFill>
                  <a:schemeClr val="tx1"/>
                </a:solidFill>
              </a:rPr>
              <a:t>Option 2: </a:t>
            </a:r>
          </a:p>
          <a:p>
            <a:pPr marL="685800" lvl="1" indent="-228600">
              <a:lnSpc>
                <a:spcPct val="90000"/>
              </a:lnSpc>
              <a:spcBef>
                <a:spcPts val="500"/>
              </a:spcBef>
              <a:buClr>
                <a:schemeClr val="accent2"/>
              </a:buClr>
              <a:buFont typeface="Arial" panose="020B0604020202020204" pitchFamily="34" charset="0"/>
              <a:buChar char="•"/>
            </a:pPr>
            <a:r>
              <a:rPr lang="en-GB" sz="2400" dirty="0"/>
              <a:t>Sign by scanning/making a picture of your signature </a:t>
            </a:r>
          </a:p>
          <a:p>
            <a:r>
              <a:rPr lang="en-GB" dirty="0"/>
              <a:t> </a:t>
            </a:r>
            <a:endParaRPr lang="nl-NL"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340" y="4641572"/>
            <a:ext cx="1685900" cy="1317110"/>
          </a:xfrm>
          <a:prstGeom prst="rect">
            <a:avLst/>
          </a:prstGeom>
          <a:ln w="47625">
            <a:solidFill>
              <a:schemeClr val="accent1"/>
            </a:solidFill>
          </a:ln>
        </p:spPr>
      </p:pic>
    </p:spTree>
    <p:extLst>
      <p:ext uri="{BB962C8B-B14F-4D97-AF65-F5344CB8AC3E}">
        <p14:creationId xmlns:p14="http://schemas.microsoft.com/office/powerpoint/2010/main" val="1786725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1547</Words>
  <Application>Microsoft Office PowerPoint</Application>
  <PresentationFormat>Widescreen</PresentationFormat>
  <Paragraphs>203</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Verdana</vt:lpstr>
      <vt:lpstr>Wingdings</vt:lpstr>
      <vt:lpstr>Office Theme</vt:lpstr>
      <vt:lpstr>Erasmus+ papers workshop</vt:lpstr>
      <vt:lpstr>PowerPoint Presentation</vt:lpstr>
      <vt:lpstr>Introduction</vt:lpstr>
      <vt:lpstr>PowerPoint Presentation</vt:lpstr>
      <vt:lpstr>PowerPoint Presentation</vt:lpstr>
      <vt:lpstr>PowerPoint Presentation</vt:lpstr>
      <vt:lpstr>PowerPoint Presentation</vt:lpstr>
      <vt:lpstr>PowerPoint Presentation</vt:lpstr>
      <vt:lpstr>Sign the Grant Agreement</vt:lpstr>
      <vt:lpstr>PowerPoint Presentation</vt:lpstr>
      <vt:lpstr>Learning Agreement</vt:lpstr>
      <vt:lpstr>PowerPoint Presentation</vt:lpstr>
      <vt:lpstr>PowerPoint Presentation</vt:lpstr>
      <vt:lpstr>PowerPoint Presentation</vt:lpstr>
      <vt:lpstr>Changes to the original Learning Agreement</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Company>Wageningen University and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papers workshop</dc:title>
  <dc:creator>Remortel, Eline van</dc:creator>
  <cp:lastModifiedBy>Bravo Delgado, Daisy</cp:lastModifiedBy>
  <cp:revision>102</cp:revision>
  <dcterms:created xsi:type="dcterms:W3CDTF">2019-04-15T12:11:59Z</dcterms:created>
  <dcterms:modified xsi:type="dcterms:W3CDTF">2023-02-22T09:17:33Z</dcterms:modified>
</cp:coreProperties>
</file>