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handoutMasterIdLst>
    <p:handoutMasterId r:id="rId32"/>
  </p:handoutMasterIdLst>
  <p:sldIdLst>
    <p:sldId id="295" r:id="rId2"/>
    <p:sldId id="372" r:id="rId3"/>
    <p:sldId id="336" r:id="rId4"/>
    <p:sldId id="337" r:id="rId5"/>
    <p:sldId id="338" r:id="rId6"/>
    <p:sldId id="339" r:id="rId7"/>
    <p:sldId id="340" r:id="rId8"/>
    <p:sldId id="390" r:id="rId9"/>
    <p:sldId id="391" r:id="rId10"/>
    <p:sldId id="392" r:id="rId11"/>
    <p:sldId id="393" r:id="rId12"/>
    <p:sldId id="365" r:id="rId13"/>
    <p:sldId id="345" r:id="rId14"/>
    <p:sldId id="366" r:id="rId15"/>
    <p:sldId id="351" r:id="rId16"/>
    <p:sldId id="352" r:id="rId17"/>
    <p:sldId id="373" r:id="rId18"/>
    <p:sldId id="374" r:id="rId19"/>
    <p:sldId id="375" r:id="rId20"/>
    <p:sldId id="377" r:id="rId21"/>
    <p:sldId id="389" r:id="rId22"/>
    <p:sldId id="353" r:id="rId23"/>
    <p:sldId id="354" r:id="rId24"/>
    <p:sldId id="382" r:id="rId25"/>
    <p:sldId id="383" r:id="rId26"/>
    <p:sldId id="381" r:id="rId27"/>
    <p:sldId id="355" r:id="rId28"/>
    <p:sldId id="367" r:id="rId29"/>
    <p:sldId id="379" r:id="rId3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D9EDEF"/>
    <a:srgbClr val="EAF5F6"/>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5" autoAdjust="0"/>
    <p:restoredTop sz="81898" autoAdjust="0"/>
  </p:normalViewPr>
  <p:slideViewPr>
    <p:cSldViewPr>
      <p:cViewPr varScale="1">
        <p:scale>
          <a:sx n="59" d="100"/>
          <a:sy n="59" d="100"/>
        </p:scale>
        <p:origin x="1784" y="52"/>
      </p:cViewPr>
      <p:guideLst>
        <p:guide orient="horz" pos="2160"/>
        <p:guide pos="2880"/>
      </p:guideLst>
    </p:cSldViewPr>
  </p:slideViewPr>
  <p:outlineViewPr>
    <p:cViewPr>
      <p:scale>
        <a:sx n="33" d="100"/>
        <a:sy n="33" d="100"/>
      </p:scale>
      <p:origin x="48" y="2275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8D382F-B4FB-449C-A13C-9A18E2EB594F}" type="slidenum">
              <a:rPr lang="en-AU"/>
              <a:pPr/>
              <a:t>‹#›</a:t>
            </a:fld>
            <a:endParaRPr lang="en-AU"/>
          </a:p>
        </p:txBody>
      </p:sp>
    </p:spTree>
    <p:extLst>
      <p:ext uri="{BB962C8B-B14F-4D97-AF65-F5344CB8AC3E}">
        <p14:creationId xmlns:p14="http://schemas.microsoft.com/office/powerpoint/2010/main" val="2382372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1DB43C-1B46-42AB-A61D-9516C9561311}" type="slidenum">
              <a:rPr lang="en-AU"/>
              <a:pPr/>
              <a:t>‹#›</a:t>
            </a:fld>
            <a:endParaRPr lang="en-AU"/>
          </a:p>
        </p:txBody>
      </p:sp>
    </p:spTree>
    <p:extLst>
      <p:ext uri="{BB962C8B-B14F-4D97-AF65-F5344CB8AC3E}">
        <p14:creationId xmlns:p14="http://schemas.microsoft.com/office/powerpoint/2010/main" val="3069958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DB43C-1B46-42AB-A61D-9516C9561311}" type="slidenum">
              <a:rPr lang="en-AU" smtClean="0"/>
              <a:pPr/>
              <a:t>1</a:t>
            </a:fld>
            <a:endParaRPr lang="en-AU"/>
          </a:p>
        </p:txBody>
      </p:sp>
    </p:spTree>
    <p:extLst>
      <p:ext uri="{BB962C8B-B14F-4D97-AF65-F5344CB8AC3E}">
        <p14:creationId xmlns:p14="http://schemas.microsoft.com/office/powerpoint/2010/main" val="316415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vast difference calls for an examination of food security practices in various Asian countries to identify what forces are ultimately responsible for a country’s food security. If such fundamental forces can be established, many Asian countries with a poor food security status can be assisted in channeling their efforts in the right direction to improve their future food security. This is what we did in a project funded by the ADB on Asia’s food insecurity. We case-studied the PRC, India, Israel, Japan, the Republic of Korea, and the Democratic People’s Republic of Korea. We also looked into the food security practices of Singapore, Indonesia, Bangladesh, and Pakistan. Such cross-country comparisons helped us find out what causes the huge differences in the food security status in different countries and how they can learn from each other to achieve better food security for the growing Asia. </a:t>
            </a:r>
            <a:endParaRPr lang="en-GB" dirty="0"/>
          </a:p>
        </p:txBody>
      </p:sp>
      <p:sp>
        <p:nvSpPr>
          <p:cNvPr id="4" name="Slide Number Placeholder 3"/>
          <p:cNvSpPr>
            <a:spLocks noGrp="1"/>
          </p:cNvSpPr>
          <p:nvPr>
            <p:ph type="sldNum" sz="quarter" idx="10"/>
          </p:nvPr>
        </p:nvSpPr>
        <p:spPr/>
        <p:txBody>
          <a:bodyPr/>
          <a:lstStyle/>
          <a:p>
            <a:fld id="{E31DB43C-1B46-42AB-A61D-9516C9561311}" type="slidenum">
              <a:rPr lang="en-AU" smtClean="0"/>
              <a:pPr/>
              <a:t>2</a:t>
            </a:fld>
            <a:endParaRPr lang="en-AU"/>
          </a:p>
        </p:txBody>
      </p:sp>
    </p:spTree>
    <p:extLst>
      <p:ext uri="{BB962C8B-B14F-4D97-AF65-F5344CB8AC3E}">
        <p14:creationId xmlns:p14="http://schemas.microsoft.com/office/powerpoint/2010/main" val="25678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Huge improvements since the 1980s</a:t>
            </a:r>
          </a:p>
          <a:p>
            <a:r>
              <a:rPr lang="en-GB" dirty="0" smtClean="0"/>
              <a:t>Current ranking, the Economist</a:t>
            </a:r>
          </a:p>
          <a:p>
            <a:r>
              <a:rPr lang="en-GB" dirty="0" smtClean="0"/>
              <a:t>Remaining and emerging issues/problems/challenges</a:t>
            </a:r>
          </a:p>
          <a:p>
            <a:endParaRPr lang="en-GB" dirty="0"/>
          </a:p>
        </p:txBody>
      </p:sp>
      <p:sp>
        <p:nvSpPr>
          <p:cNvPr id="4" name="Slide Number Placeholder 3"/>
          <p:cNvSpPr>
            <a:spLocks noGrp="1"/>
          </p:cNvSpPr>
          <p:nvPr>
            <p:ph type="sldNum" sz="quarter" idx="10"/>
          </p:nvPr>
        </p:nvSpPr>
        <p:spPr/>
        <p:txBody>
          <a:bodyPr/>
          <a:lstStyle/>
          <a:p>
            <a:fld id="{E31DB43C-1B46-42AB-A61D-9516C9561311}" type="slidenum">
              <a:rPr lang="en-AU" smtClean="0"/>
              <a:pPr/>
              <a:t>3</a:t>
            </a:fld>
            <a:endParaRPr lang="en-AU"/>
          </a:p>
        </p:txBody>
      </p:sp>
    </p:spTree>
    <p:extLst>
      <p:ext uri="{BB962C8B-B14F-4D97-AF65-F5344CB8AC3E}">
        <p14:creationId xmlns:p14="http://schemas.microsoft.com/office/powerpoint/2010/main" val="98820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to do to ensure better food security:</a:t>
            </a:r>
            <a:r>
              <a:rPr lang="en-GB" baseline="0" dirty="0" smtClean="0"/>
              <a:t> manage supply and demand.</a:t>
            </a:r>
            <a:endParaRPr lang="en-GB" dirty="0"/>
          </a:p>
        </p:txBody>
      </p:sp>
      <p:sp>
        <p:nvSpPr>
          <p:cNvPr id="4" name="Slide Number Placeholder 3"/>
          <p:cNvSpPr>
            <a:spLocks noGrp="1"/>
          </p:cNvSpPr>
          <p:nvPr>
            <p:ph type="sldNum" sz="quarter" idx="10"/>
          </p:nvPr>
        </p:nvSpPr>
        <p:spPr/>
        <p:txBody>
          <a:bodyPr/>
          <a:lstStyle/>
          <a:p>
            <a:fld id="{E31DB43C-1B46-42AB-A61D-9516C9561311}" type="slidenum">
              <a:rPr lang="en-AU" smtClean="0"/>
              <a:pPr/>
              <a:t>15</a:t>
            </a:fld>
            <a:endParaRPr lang="en-AU"/>
          </a:p>
        </p:txBody>
      </p:sp>
    </p:spTree>
    <p:extLst>
      <p:ext uri="{BB962C8B-B14F-4D97-AF65-F5344CB8AC3E}">
        <p14:creationId xmlns:p14="http://schemas.microsoft.com/office/powerpoint/2010/main" val="47228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31DB43C-1B46-42AB-A61D-9516C9561311}" type="slidenum">
              <a:rPr lang="en-AU" smtClean="0"/>
              <a:pPr/>
              <a:t>16</a:t>
            </a:fld>
            <a:endParaRPr lang="en-AU"/>
          </a:p>
        </p:txBody>
      </p:sp>
    </p:spTree>
    <p:extLst>
      <p:ext uri="{BB962C8B-B14F-4D97-AF65-F5344CB8AC3E}">
        <p14:creationId xmlns:p14="http://schemas.microsoft.com/office/powerpoint/2010/main" val="129329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1DB43C-1B46-42AB-A61D-9516C9561311}" type="slidenum">
              <a:rPr lang="en-AU" smtClean="0"/>
              <a:pPr/>
              <a:t>29</a:t>
            </a:fld>
            <a:endParaRPr lang="en-AU"/>
          </a:p>
        </p:txBody>
      </p:sp>
    </p:spTree>
    <p:extLst>
      <p:ext uri="{BB962C8B-B14F-4D97-AF65-F5344CB8AC3E}">
        <p14:creationId xmlns:p14="http://schemas.microsoft.com/office/powerpoint/2010/main" val="267449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0102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15888"/>
            <a:ext cx="60198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5888"/>
            <a:ext cx="6767512" cy="1008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341438"/>
            <a:ext cx="8229600" cy="4784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cxnSp>
        <p:nvCxnSpPr>
          <p:cNvPr id="12" name="Straight Connector 11"/>
          <p:cNvCxnSpPr/>
          <p:nvPr userDrawn="1"/>
        </p:nvCxnSpPr>
        <p:spPr>
          <a:xfrm>
            <a:off x="468313" y="1196975"/>
            <a:ext cx="8316912" cy="0"/>
          </a:xfrm>
          <a:prstGeom prst="line">
            <a:avLst/>
          </a:prstGeom>
          <a:ln w="3175" cap="flat" cmpd="sng" algn="ctr">
            <a:solidFill>
              <a:srgbClr val="005AB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41" name="Picture 9" descr="JCU_Logo_RGB.jpg"/>
          <p:cNvPicPr>
            <a:picLocks noChangeAspect="1"/>
          </p:cNvPicPr>
          <p:nvPr userDrawn="1"/>
        </p:nvPicPr>
        <p:blipFill>
          <a:blip r:embed="rId13" cstate="print"/>
          <a:srcRect/>
          <a:stretch>
            <a:fillRect/>
          </a:stretch>
        </p:blipFill>
        <p:spPr bwMode="auto">
          <a:xfrm>
            <a:off x="7235825" y="314325"/>
            <a:ext cx="1584325" cy="833438"/>
          </a:xfrm>
          <a:prstGeom prst="rect">
            <a:avLst/>
          </a:prstGeom>
          <a:noFill/>
          <a:ln w="9525">
            <a:noFill/>
            <a:miter lim="800000"/>
            <a:headEnd/>
            <a:tailEnd/>
          </a:ln>
        </p:spPr>
      </p:pic>
      <p:cxnSp>
        <p:nvCxnSpPr>
          <p:cNvPr id="2" name="Straight Connector 11"/>
          <p:cNvCxnSpPr/>
          <p:nvPr userDrawn="1"/>
        </p:nvCxnSpPr>
        <p:spPr>
          <a:xfrm>
            <a:off x="468313" y="6524625"/>
            <a:ext cx="8316912" cy="0"/>
          </a:xfrm>
          <a:prstGeom prst="line">
            <a:avLst/>
          </a:prstGeom>
          <a:ln w="3175" cap="flat" cmpd="sng" algn="ctr">
            <a:solidFill>
              <a:srgbClr val="005AB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200">
          <a:solidFill>
            <a:srgbClr val="005ABB"/>
          </a:solidFill>
          <a:latin typeface="+mj-lt"/>
          <a:ea typeface="+mj-ea"/>
          <a:cs typeface="+mj-cs"/>
        </a:defRPr>
      </a:lvl1pPr>
      <a:lvl2pPr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2pPr>
      <a:lvl3pPr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3pPr>
      <a:lvl4pPr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4pPr>
      <a:lvl5pPr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5pPr>
      <a:lvl6pPr marL="457200"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6pPr>
      <a:lvl7pPr marL="914400"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7pPr>
      <a:lvl8pPr marL="1371600"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8pPr>
      <a:lvl9pPr marL="1828800" algn="l" rtl="0" fontAlgn="base">
        <a:spcBef>
          <a:spcPct val="0"/>
        </a:spcBef>
        <a:spcAft>
          <a:spcPct val="0"/>
        </a:spcAft>
        <a:defRPr sz="3200">
          <a:solidFill>
            <a:srgbClr val="005ABB"/>
          </a:solidFill>
          <a:latin typeface="Times" pitchFamily="18" charset="0"/>
          <a:ea typeface="MS PGothic" pitchFamily="34" charset="-128"/>
          <a:cs typeface="Arial Unicode MS" pitchFamily="3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hangyue.zhou@jcu.edu.a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Word_Document2.docx"/></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png"/><Relationship Id="rId4" Type="http://schemas.openxmlformats.org/officeDocument/2006/relationships/image" Target="../media/image21.emf"/><Relationship Id="rId9"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5.emf"/><Relationship Id="rId4" Type="http://schemas.openxmlformats.org/officeDocument/2006/relationships/package" Target="../embeddings/Microsoft_Excel_Worksheet4.xlsx"/></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a:xfrm>
            <a:off x="685800" y="1772816"/>
            <a:ext cx="7846640" cy="2232247"/>
          </a:xfrm>
        </p:spPr>
        <p:txBody>
          <a:bodyPr wrap="none" lIns="0" tIns="0" rIns="0" bIns="0" anchor="t"/>
          <a:lstStyle/>
          <a:p>
            <a:pPr algn="ctr"/>
            <a:r>
              <a:rPr lang="en-US" sz="3600" b="1" dirty="0" smtClean="0">
                <a:solidFill>
                  <a:schemeClr val="tx1"/>
                </a:solidFill>
              </a:rPr>
              <a:t>Fighting Food Insecurity: </a:t>
            </a:r>
            <a:br>
              <a:rPr lang="en-US" sz="3600" b="1" dirty="0" smtClean="0">
                <a:solidFill>
                  <a:schemeClr val="tx1"/>
                </a:solidFill>
              </a:rPr>
            </a:br>
            <a:r>
              <a:rPr lang="en-US" sz="3600" b="1" dirty="0" smtClean="0">
                <a:solidFill>
                  <a:schemeClr val="tx1"/>
                </a:solidFill>
              </a:rPr>
              <a:t>Lessons and Experiences from Asia</a:t>
            </a:r>
            <a:endParaRPr lang="en-US" sz="4400" i="1" dirty="0">
              <a:solidFill>
                <a:schemeClr val="tx1"/>
              </a:solidFill>
            </a:endParaRPr>
          </a:p>
        </p:txBody>
      </p:sp>
      <p:sp>
        <p:nvSpPr>
          <p:cNvPr id="103427" name="Rectangle 3"/>
          <p:cNvSpPr>
            <a:spLocks noGrp="1" noChangeArrowheads="1"/>
          </p:cNvSpPr>
          <p:nvPr>
            <p:ph type="subTitle" idx="1"/>
          </p:nvPr>
        </p:nvSpPr>
        <p:spPr>
          <a:xfrm>
            <a:off x="1371600" y="3501008"/>
            <a:ext cx="6400800" cy="2929880"/>
          </a:xfrm>
        </p:spPr>
        <p:txBody>
          <a:bodyPr/>
          <a:lstStyle/>
          <a:p>
            <a:r>
              <a:rPr lang="en-US" sz="2400" dirty="0" smtClean="0"/>
              <a:t>(Joe) </a:t>
            </a:r>
            <a:r>
              <a:rPr lang="en-US" sz="2400" dirty="0" err="1" smtClean="0"/>
              <a:t>Zhangyue</a:t>
            </a:r>
            <a:r>
              <a:rPr lang="en-US" sz="2400" dirty="0" smtClean="0"/>
              <a:t> Zhou</a:t>
            </a:r>
          </a:p>
          <a:p>
            <a:r>
              <a:rPr lang="en-US" altLang="zh-CN" sz="2400" dirty="0" smtClean="0"/>
              <a:t>College of Business, Law and Governance</a:t>
            </a:r>
            <a:endParaRPr lang="en-US" sz="2400" dirty="0" smtClean="0">
              <a:solidFill>
                <a:schemeClr val="tx1"/>
              </a:solidFill>
            </a:endParaRPr>
          </a:p>
          <a:p>
            <a:r>
              <a:rPr lang="en-US" sz="2400" dirty="0" smtClean="0">
                <a:solidFill>
                  <a:schemeClr val="tx1"/>
                </a:solidFill>
              </a:rPr>
              <a:t>James Cook University</a:t>
            </a:r>
          </a:p>
          <a:p>
            <a:r>
              <a:rPr lang="en-US" sz="2400" dirty="0" smtClean="0">
                <a:solidFill>
                  <a:schemeClr val="tx1"/>
                </a:solidFill>
              </a:rPr>
              <a:t>Australia</a:t>
            </a:r>
          </a:p>
          <a:p>
            <a:r>
              <a:rPr lang="en-US" sz="2400" dirty="0" smtClean="0">
                <a:hlinkClick r:id="rId3"/>
              </a:rPr>
              <a:t>zhangyue.zhou@jcu.edu.au</a:t>
            </a:r>
            <a:endParaRPr lang="en-US" sz="2400" dirty="0">
              <a:solidFill>
                <a:schemeClr val="tx1"/>
              </a:solidFill>
            </a:endParaRPr>
          </a:p>
        </p:txBody>
      </p:sp>
      <p:sp>
        <p:nvSpPr>
          <p:cNvPr id="5" name="Rectangle 4"/>
          <p:cNvSpPr/>
          <p:nvPr/>
        </p:nvSpPr>
        <p:spPr>
          <a:xfrm>
            <a:off x="0" y="0"/>
            <a:ext cx="9144000" cy="152400"/>
          </a:xfrm>
          <a:prstGeom prst="rect">
            <a:avLst/>
          </a:prstGeom>
          <a:gradFill flip="none" rotWithShape="1">
            <a:gsLst>
              <a:gs pos="0">
                <a:srgbClr val="FDB913"/>
              </a:gs>
              <a:gs pos="100000">
                <a:srgbClr val="F54039"/>
              </a:gs>
            </a:gsLst>
            <a:lin ang="0" scaled="1"/>
            <a:tileRect/>
          </a:gradFill>
          <a:ln>
            <a:gradFill flip="none" rotWithShape="1">
              <a:gsLst>
                <a:gs pos="0">
                  <a:srgbClr val="FDB913"/>
                </a:gs>
                <a:gs pos="100000">
                  <a:srgbClr val="F54039"/>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latin typeface="Calibri" pitchFamily="34" charset="0"/>
              <a:ea typeface="MS PGothic" pitchFamily="34" charset="-128"/>
            </a:endParaRPr>
          </a:p>
        </p:txBody>
      </p:sp>
      <p:pic>
        <p:nvPicPr>
          <p:cNvPr id="103432" name="Picture 7" descr="JCU_Logo_RGB.jpg"/>
          <p:cNvPicPr>
            <a:picLocks noChangeAspect="1"/>
          </p:cNvPicPr>
          <p:nvPr/>
        </p:nvPicPr>
        <p:blipFill>
          <a:blip r:embed="rId4" cstate="print"/>
          <a:srcRect/>
          <a:stretch>
            <a:fillRect/>
          </a:stretch>
        </p:blipFill>
        <p:spPr bwMode="auto">
          <a:xfrm>
            <a:off x="7119938" y="228600"/>
            <a:ext cx="1814512"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FAO way</a:t>
            </a:r>
            <a:endParaRPr lang="en-GB" dirty="0"/>
          </a:p>
        </p:txBody>
      </p:sp>
      <p:graphicFrame>
        <p:nvGraphicFramePr>
          <p:cNvPr id="7" name="Object 6"/>
          <p:cNvGraphicFramePr>
            <a:graphicFrameLocks noChangeAspect="1"/>
          </p:cNvGraphicFramePr>
          <p:nvPr>
            <p:extLst/>
          </p:nvPr>
        </p:nvGraphicFramePr>
        <p:xfrm>
          <a:off x="323528" y="1268760"/>
          <a:ext cx="8712968" cy="5341590"/>
        </p:xfrm>
        <a:graphic>
          <a:graphicData uri="http://schemas.openxmlformats.org/presentationml/2006/ole">
            <mc:AlternateContent xmlns:mc="http://schemas.openxmlformats.org/markup-compatibility/2006">
              <mc:Choice xmlns:v="urn:schemas-microsoft-com:vml" Requires="v">
                <p:oleObj spid="_x0000_s9218" name="Document" r:id="rId4" imgW="5737207" imgH="6362514" progId="Word.Document.12">
                  <p:embed/>
                </p:oleObj>
              </mc:Choice>
              <mc:Fallback>
                <p:oleObj name="Document" r:id="rId4" imgW="5737207" imgH="6362514" progId="Word.Document.12">
                  <p:embed/>
                  <p:pic>
                    <p:nvPicPr>
                      <p:cNvPr id="0" name=""/>
                      <p:cNvPicPr/>
                      <p:nvPr/>
                    </p:nvPicPr>
                    <p:blipFill>
                      <a:blip r:embed="rId5"/>
                      <a:stretch>
                        <a:fillRect/>
                      </a:stretch>
                    </p:blipFill>
                    <p:spPr>
                      <a:xfrm>
                        <a:off x="323528" y="1268760"/>
                        <a:ext cx="8712968" cy="5341590"/>
                      </a:xfrm>
                      <a:prstGeom prst="rect">
                        <a:avLst/>
                      </a:prstGeom>
                    </p:spPr>
                  </p:pic>
                </p:oleObj>
              </mc:Fallback>
            </mc:AlternateContent>
          </a:graphicData>
        </a:graphic>
      </p:graphicFrame>
    </p:spTree>
    <p:extLst>
      <p:ext uri="{BB962C8B-B14F-4D97-AF65-F5344CB8AC3E}">
        <p14:creationId xmlns:p14="http://schemas.microsoft.com/office/powerpoint/2010/main" val="798741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Economist</a:t>
            </a:r>
            <a:r>
              <a:rPr lang="en-US" dirty="0" smtClean="0"/>
              <a:t> way</a:t>
            </a:r>
            <a:endParaRPr lang="en-GB" dirty="0"/>
          </a:p>
        </p:txBody>
      </p:sp>
      <p:graphicFrame>
        <p:nvGraphicFramePr>
          <p:cNvPr id="4" name="Object 3"/>
          <p:cNvGraphicFramePr>
            <a:graphicFrameLocks noChangeAspect="1"/>
          </p:cNvGraphicFramePr>
          <p:nvPr>
            <p:extLst/>
          </p:nvPr>
        </p:nvGraphicFramePr>
        <p:xfrm>
          <a:off x="539552" y="1196753"/>
          <a:ext cx="8147248" cy="5472608"/>
        </p:xfrm>
        <a:graphic>
          <a:graphicData uri="http://schemas.openxmlformats.org/presentationml/2006/ole">
            <mc:AlternateContent xmlns:mc="http://schemas.openxmlformats.org/markup-compatibility/2006">
              <mc:Choice xmlns:v="urn:schemas-microsoft-com:vml" Requires="v">
                <p:oleObj spid="_x0000_s10242" name="Document" r:id="rId4" imgW="5737207" imgH="6746900" progId="Word.Document.12">
                  <p:embed/>
                </p:oleObj>
              </mc:Choice>
              <mc:Fallback>
                <p:oleObj name="Document" r:id="rId4" imgW="5737207" imgH="6746900" progId="Word.Document.12">
                  <p:embed/>
                  <p:pic>
                    <p:nvPicPr>
                      <p:cNvPr id="0" name=""/>
                      <p:cNvPicPr/>
                      <p:nvPr/>
                    </p:nvPicPr>
                    <p:blipFill>
                      <a:blip r:embed="rId5"/>
                      <a:stretch>
                        <a:fillRect/>
                      </a:stretch>
                    </p:blipFill>
                    <p:spPr>
                      <a:xfrm>
                        <a:off x="539552" y="1196753"/>
                        <a:ext cx="8147248" cy="5472608"/>
                      </a:xfrm>
                      <a:prstGeom prst="rect">
                        <a:avLst/>
                      </a:prstGeom>
                    </p:spPr>
                  </p:pic>
                </p:oleObj>
              </mc:Fallback>
            </mc:AlternateContent>
          </a:graphicData>
        </a:graphic>
      </p:graphicFrame>
    </p:spTree>
    <p:extLst>
      <p:ext uri="{BB962C8B-B14F-4D97-AF65-F5344CB8AC3E}">
        <p14:creationId xmlns:p14="http://schemas.microsoft.com/office/powerpoint/2010/main" val="76203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availability by country:</a:t>
            </a:r>
            <a:br>
              <a:rPr lang="en-AU" dirty="0" smtClean="0"/>
            </a:br>
            <a:r>
              <a:rPr lang="en-AU" dirty="0" smtClean="0"/>
              <a:t>Dietary energy supply</a:t>
            </a:r>
            <a:endParaRPr lang="en-AU" dirty="0"/>
          </a:p>
        </p:txBody>
      </p:sp>
      <p:pic>
        <p:nvPicPr>
          <p:cNvPr id="819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196" y="1268761"/>
            <a:ext cx="3059832" cy="175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540" y="1268761"/>
            <a:ext cx="2915816" cy="175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378" y="1268760"/>
            <a:ext cx="2915818" cy="175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0678" y="3118051"/>
            <a:ext cx="2915818" cy="182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3130044"/>
            <a:ext cx="3059832" cy="17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5020110"/>
            <a:ext cx="3059832" cy="179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1" y="5015442"/>
            <a:ext cx="2918330" cy="179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5"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1841" y="3140967"/>
            <a:ext cx="2915816" cy="178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0"/>
          <a:stretch>
            <a:fillRect/>
          </a:stretch>
        </p:blipFill>
        <p:spPr>
          <a:xfrm>
            <a:off x="6120678" y="5014372"/>
            <a:ext cx="2915818" cy="1799003"/>
          </a:xfrm>
          <a:prstGeom prst="rect">
            <a:avLst/>
          </a:prstGeom>
        </p:spPr>
      </p:pic>
    </p:spTree>
    <p:extLst>
      <p:ext uri="{BB962C8B-B14F-4D97-AF65-F5344CB8AC3E}">
        <p14:creationId xmlns:p14="http://schemas.microsoft.com/office/powerpoint/2010/main" val="20441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8"/>
                                        </p:tgtEl>
                                        <p:attrNameLst>
                                          <p:attrName>style.visibility</p:attrName>
                                        </p:attrNameLst>
                                      </p:cBhvr>
                                      <p:to>
                                        <p:strVal val="visible"/>
                                      </p:to>
                                    </p:set>
                                    <p:anim calcmode="lin" valueType="num">
                                      <p:cBhvr additive="base">
                                        <p:cTn id="19" dur="500" fill="hold"/>
                                        <p:tgtEl>
                                          <p:spTgt spid="8198"/>
                                        </p:tgtEl>
                                        <p:attrNameLst>
                                          <p:attrName>ppt_x</p:attrName>
                                        </p:attrNameLst>
                                      </p:cBhvr>
                                      <p:tavLst>
                                        <p:tav tm="0">
                                          <p:val>
                                            <p:strVal val="#ppt_x"/>
                                          </p:val>
                                        </p:tav>
                                        <p:tav tm="100000">
                                          <p:val>
                                            <p:strVal val="#ppt_x"/>
                                          </p:val>
                                        </p:tav>
                                      </p:tavLst>
                                    </p:anim>
                                    <p:anim calcmode="lin" valueType="num">
                                      <p:cBhvr additive="base">
                                        <p:cTn id="20"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05"/>
                                        </p:tgtEl>
                                        <p:attrNameLst>
                                          <p:attrName>style.visibility</p:attrName>
                                        </p:attrNameLst>
                                      </p:cBhvr>
                                      <p:to>
                                        <p:strVal val="visible"/>
                                      </p:to>
                                    </p:set>
                                    <p:anim calcmode="lin" valueType="num">
                                      <p:cBhvr additive="base">
                                        <p:cTn id="31" dur="500" fill="hold"/>
                                        <p:tgtEl>
                                          <p:spTgt spid="8205"/>
                                        </p:tgtEl>
                                        <p:attrNameLst>
                                          <p:attrName>ppt_x</p:attrName>
                                        </p:attrNameLst>
                                      </p:cBhvr>
                                      <p:tavLst>
                                        <p:tav tm="0">
                                          <p:val>
                                            <p:strVal val="#ppt_x"/>
                                          </p:val>
                                        </p:tav>
                                        <p:tav tm="100000">
                                          <p:val>
                                            <p:strVal val="#ppt_x"/>
                                          </p:val>
                                        </p:tav>
                                      </p:tavLst>
                                    </p:anim>
                                    <p:anim calcmode="lin" valueType="num">
                                      <p:cBhvr additive="base">
                                        <p:cTn id="32"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ppt_x"/>
                                          </p:val>
                                        </p:tav>
                                        <p:tav tm="100000">
                                          <p:val>
                                            <p:strVal val="#ppt_x"/>
                                          </p:val>
                                        </p:tav>
                                      </p:tavLst>
                                    </p:anim>
                                    <p:anim calcmode="lin" valueType="num">
                                      <p:cBhvr additive="base">
                                        <p:cTn id="3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additive="base">
                                        <p:cTn id="43" dur="500" fill="hold"/>
                                        <p:tgtEl>
                                          <p:spTgt spid="8202"/>
                                        </p:tgtEl>
                                        <p:attrNameLst>
                                          <p:attrName>ppt_x</p:attrName>
                                        </p:attrNameLst>
                                      </p:cBhvr>
                                      <p:tavLst>
                                        <p:tav tm="0">
                                          <p:val>
                                            <p:strVal val="#ppt_x"/>
                                          </p:val>
                                        </p:tav>
                                        <p:tav tm="100000">
                                          <p:val>
                                            <p:strVal val="#ppt_x"/>
                                          </p:val>
                                        </p:tav>
                                      </p:tavLst>
                                    </p:anim>
                                    <p:anim calcmode="lin" valueType="num">
                                      <p:cBhvr additive="base">
                                        <p:cTn id="44"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203"/>
                                        </p:tgtEl>
                                        <p:attrNameLst>
                                          <p:attrName>style.visibility</p:attrName>
                                        </p:attrNameLst>
                                      </p:cBhvr>
                                      <p:to>
                                        <p:strVal val="visible"/>
                                      </p:to>
                                    </p:set>
                                    <p:anim calcmode="lin" valueType="num">
                                      <p:cBhvr additive="base">
                                        <p:cTn id="49" dur="500" fill="hold"/>
                                        <p:tgtEl>
                                          <p:spTgt spid="8203"/>
                                        </p:tgtEl>
                                        <p:attrNameLst>
                                          <p:attrName>ppt_x</p:attrName>
                                        </p:attrNameLst>
                                      </p:cBhvr>
                                      <p:tavLst>
                                        <p:tav tm="0">
                                          <p:val>
                                            <p:strVal val="#ppt_x"/>
                                          </p:val>
                                        </p:tav>
                                        <p:tav tm="100000">
                                          <p:val>
                                            <p:strVal val="#ppt_x"/>
                                          </p:val>
                                        </p:tav>
                                      </p:tavLst>
                                    </p:anim>
                                    <p:anim calcmode="lin" valueType="num">
                                      <p:cBhvr additive="base">
                                        <p:cTn id="50" dur="500" fill="hold"/>
                                        <p:tgtEl>
                                          <p:spTgt spid="820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5888"/>
            <a:ext cx="6767512" cy="1008062"/>
          </a:xfrm>
        </p:spPr>
        <p:txBody>
          <a:bodyPr/>
          <a:lstStyle/>
          <a:p>
            <a:r>
              <a:rPr lang="en-GB" dirty="0" smtClean="0"/>
              <a:t>Significantly improved food availability in China since the early 1980s</a:t>
            </a:r>
            <a:endParaRPr lang="en-GB" dirty="0"/>
          </a:p>
        </p:txBody>
      </p:sp>
      <p:pic>
        <p:nvPicPr>
          <p:cNvPr id="4" name="Picture 3"/>
          <p:cNvPicPr>
            <a:picLocks noChangeAspect="1"/>
          </p:cNvPicPr>
          <p:nvPr/>
        </p:nvPicPr>
        <p:blipFill>
          <a:blip r:embed="rId2"/>
          <a:stretch>
            <a:fillRect/>
          </a:stretch>
        </p:blipFill>
        <p:spPr>
          <a:xfrm>
            <a:off x="468313" y="2748129"/>
            <a:ext cx="3816423" cy="2225837"/>
          </a:xfrm>
          <a:prstGeom prst="rect">
            <a:avLst/>
          </a:prstGeom>
        </p:spPr>
      </p:pic>
      <p:pic>
        <p:nvPicPr>
          <p:cNvPr id="5" name="Picture 4"/>
          <p:cNvPicPr>
            <a:picLocks noChangeAspect="1"/>
          </p:cNvPicPr>
          <p:nvPr/>
        </p:nvPicPr>
        <p:blipFill>
          <a:blip r:embed="rId3"/>
          <a:stretch>
            <a:fillRect/>
          </a:stretch>
        </p:blipFill>
        <p:spPr>
          <a:xfrm>
            <a:off x="4672619" y="1526461"/>
            <a:ext cx="3816423" cy="2220107"/>
          </a:xfrm>
          <a:prstGeom prst="rect">
            <a:avLst/>
          </a:prstGeom>
        </p:spPr>
      </p:pic>
      <p:pic>
        <p:nvPicPr>
          <p:cNvPr id="6" name="Picture 5"/>
          <p:cNvPicPr>
            <a:picLocks noChangeAspect="1"/>
          </p:cNvPicPr>
          <p:nvPr/>
        </p:nvPicPr>
        <p:blipFill>
          <a:blip r:embed="rId4"/>
          <a:stretch>
            <a:fillRect/>
          </a:stretch>
        </p:blipFill>
        <p:spPr>
          <a:xfrm>
            <a:off x="4663742" y="4044769"/>
            <a:ext cx="3816423" cy="2217253"/>
          </a:xfrm>
          <a:prstGeom prst="rect">
            <a:avLst/>
          </a:prstGeom>
        </p:spPr>
      </p:pic>
      <p:sp>
        <p:nvSpPr>
          <p:cNvPr id="9" name="Down Arrow 8"/>
          <p:cNvSpPr/>
          <p:nvPr/>
        </p:nvSpPr>
        <p:spPr>
          <a:xfrm>
            <a:off x="2483768" y="3212976"/>
            <a:ext cx="45719" cy="288032"/>
          </a:xfrm>
          <a:prstGeom prst="downArrow">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Down Arrow 9"/>
          <p:cNvSpPr/>
          <p:nvPr/>
        </p:nvSpPr>
        <p:spPr>
          <a:xfrm>
            <a:off x="6948264" y="2204864"/>
            <a:ext cx="45719" cy="288032"/>
          </a:xfrm>
          <a:prstGeom prst="downArrow">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Down Arrow 10"/>
          <p:cNvSpPr/>
          <p:nvPr/>
        </p:nvSpPr>
        <p:spPr>
          <a:xfrm>
            <a:off x="7236006" y="4653136"/>
            <a:ext cx="45719" cy="288032"/>
          </a:xfrm>
          <a:prstGeom prst="downArrow">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21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India’s food availability is only marginally adequate</a:t>
            </a:r>
            <a:endParaRPr lang="en-GB" dirty="0"/>
          </a:p>
        </p:txBody>
      </p:sp>
      <p:pic>
        <p:nvPicPr>
          <p:cNvPr id="5" name="Picture 4"/>
          <p:cNvPicPr>
            <a:picLocks noChangeAspect="1"/>
          </p:cNvPicPr>
          <p:nvPr/>
        </p:nvPicPr>
        <p:blipFill>
          <a:blip r:embed="rId2"/>
          <a:stretch>
            <a:fillRect/>
          </a:stretch>
        </p:blipFill>
        <p:spPr>
          <a:xfrm>
            <a:off x="205276" y="2348880"/>
            <a:ext cx="4222708" cy="2448272"/>
          </a:xfrm>
          <a:prstGeom prst="rect">
            <a:avLst/>
          </a:prstGeom>
        </p:spPr>
      </p:pic>
      <p:pic>
        <p:nvPicPr>
          <p:cNvPr id="9" name="Picture 8"/>
          <p:cNvPicPr>
            <a:picLocks noChangeAspect="1"/>
          </p:cNvPicPr>
          <p:nvPr/>
        </p:nvPicPr>
        <p:blipFill>
          <a:blip r:embed="rId3"/>
          <a:stretch>
            <a:fillRect/>
          </a:stretch>
        </p:blipFill>
        <p:spPr>
          <a:xfrm>
            <a:off x="4604996" y="1334199"/>
            <a:ext cx="4229619" cy="2452279"/>
          </a:xfrm>
          <a:prstGeom prst="rect">
            <a:avLst/>
          </a:prstGeom>
        </p:spPr>
      </p:pic>
      <p:pic>
        <p:nvPicPr>
          <p:cNvPr id="11" name="Picture 10"/>
          <p:cNvPicPr>
            <a:picLocks noChangeAspect="1"/>
          </p:cNvPicPr>
          <p:nvPr/>
        </p:nvPicPr>
        <p:blipFill>
          <a:blip r:embed="rId4"/>
          <a:stretch>
            <a:fillRect/>
          </a:stretch>
        </p:blipFill>
        <p:spPr>
          <a:xfrm>
            <a:off x="4604996" y="3996727"/>
            <a:ext cx="4229619" cy="2452279"/>
          </a:xfrm>
          <a:prstGeom prst="rect">
            <a:avLst/>
          </a:prstGeom>
        </p:spPr>
      </p:pic>
    </p:spTree>
    <p:extLst>
      <p:ext uri="{BB962C8B-B14F-4D97-AF65-F5344CB8AC3E}">
        <p14:creationId xmlns:p14="http://schemas.microsoft.com/office/powerpoint/2010/main" val="97896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5888"/>
            <a:ext cx="7128024" cy="1008062"/>
          </a:xfrm>
        </p:spPr>
        <p:txBody>
          <a:bodyPr/>
          <a:lstStyle/>
          <a:p>
            <a:r>
              <a:rPr lang="en-AU" dirty="0" smtClean="0"/>
              <a:t>2. Food </a:t>
            </a:r>
            <a:r>
              <a:rPr lang="en-AU" dirty="0"/>
              <a:t>security practices across </a:t>
            </a:r>
            <a:r>
              <a:rPr lang="en-AU" dirty="0" smtClean="0"/>
              <a:t>countries</a:t>
            </a:r>
            <a:endParaRPr lang="en-GB" dirty="0"/>
          </a:p>
        </p:txBody>
      </p:sp>
      <p:sp>
        <p:nvSpPr>
          <p:cNvPr id="3" name="Content Placeholder 2"/>
          <p:cNvSpPr>
            <a:spLocks noGrp="1"/>
          </p:cNvSpPr>
          <p:nvPr>
            <p:ph idx="1"/>
          </p:nvPr>
        </p:nvSpPr>
        <p:spPr/>
        <p:txBody>
          <a:bodyPr/>
          <a:lstStyle/>
          <a:p>
            <a:r>
              <a:rPr lang="en-GB" dirty="0" smtClean="0"/>
              <a:t>Food security: </a:t>
            </a:r>
          </a:p>
          <a:p>
            <a:pPr lvl="1"/>
            <a:r>
              <a:rPr lang="en-GB" dirty="0" smtClean="0"/>
              <a:t>Supply of food (production, imports, food aids)</a:t>
            </a:r>
          </a:p>
          <a:p>
            <a:pPr lvl="1"/>
            <a:r>
              <a:rPr lang="en-GB" dirty="0" smtClean="0"/>
              <a:t>Demand for food (distribution/market, relief)</a:t>
            </a:r>
          </a:p>
          <a:p>
            <a:r>
              <a:rPr lang="en-GB" dirty="0"/>
              <a:t>China, India, Israel, Japan, North Korea and South Korea</a:t>
            </a:r>
          </a:p>
          <a:p>
            <a:endParaRPr lang="en-GB" dirty="0"/>
          </a:p>
        </p:txBody>
      </p:sp>
    </p:spTree>
    <p:extLst>
      <p:ext uri="{BB962C8B-B14F-4D97-AF65-F5344CB8AC3E}">
        <p14:creationId xmlns:p14="http://schemas.microsoft.com/office/powerpoint/2010/main" val="3187783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the demand and supply sides of food security</a:t>
            </a: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943135993"/>
              </p:ext>
            </p:extLst>
          </p:nvPr>
        </p:nvGraphicFramePr>
        <p:xfrm>
          <a:off x="467544" y="1370732"/>
          <a:ext cx="11041062" cy="5154612"/>
        </p:xfrm>
        <a:graphic>
          <a:graphicData uri="http://schemas.openxmlformats.org/presentationml/2006/ole">
            <mc:AlternateContent xmlns:mc="http://schemas.openxmlformats.org/markup-compatibility/2006">
              <mc:Choice xmlns:v="urn:schemas-microsoft-com:vml" Requires="v">
                <p:oleObj spid="_x0000_s3145" name="Document" r:id="rId5" imgW="5843216" imgH="2728691" progId="Word.Document.12">
                  <p:embed/>
                </p:oleObj>
              </mc:Choice>
              <mc:Fallback>
                <p:oleObj name="Document" r:id="rId5" imgW="5843216" imgH="2728691" progId="Word.Document.12">
                  <p:embed/>
                  <p:pic>
                    <p:nvPicPr>
                      <p:cNvPr id="0" name=""/>
                      <p:cNvPicPr/>
                      <p:nvPr/>
                    </p:nvPicPr>
                    <p:blipFill>
                      <a:blip r:embed="rId6"/>
                      <a:stretch>
                        <a:fillRect/>
                      </a:stretch>
                    </p:blipFill>
                    <p:spPr>
                      <a:xfrm>
                        <a:off x="467544" y="1370732"/>
                        <a:ext cx="11041062" cy="5154612"/>
                      </a:xfrm>
                      <a:prstGeom prst="rect">
                        <a:avLst/>
                      </a:prstGeom>
                    </p:spPr>
                  </p:pic>
                </p:oleObj>
              </mc:Fallback>
            </mc:AlternateContent>
          </a:graphicData>
        </a:graphic>
      </p:graphicFrame>
    </p:spTree>
    <p:extLst>
      <p:ext uri="{BB962C8B-B14F-4D97-AF65-F5344CB8AC3E}">
        <p14:creationId xmlns:p14="http://schemas.microsoft.com/office/powerpoint/2010/main" val="190774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Major </a:t>
            </a:r>
            <a:r>
              <a:rPr lang="en-AU" dirty="0"/>
              <a:t>factors affecting food </a:t>
            </a:r>
            <a:r>
              <a:rPr lang="en-AU" dirty="0" smtClean="0"/>
              <a:t>security</a:t>
            </a:r>
            <a:endParaRPr lang="en-GB" dirty="0"/>
          </a:p>
        </p:txBody>
      </p:sp>
      <p:sp>
        <p:nvSpPr>
          <p:cNvPr id="3" name="Content Placeholder 2"/>
          <p:cNvSpPr>
            <a:spLocks noGrp="1"/>
          </p:cNvSpPr>
          <p:nvPr>
            <p:ph idx="1"/>
          </p:nvPr>
        </p:nvSpPr>
        <p:spPr>
          <a:xfrm>
            <a:off x="457200" y="1196752"/>
            <a:ext cx="8363272" cy="4784725"/>
          </a:xfrm>
        </p:spPr>
        <p:txBody>
          <a:bodyPr/>
          <a:lstStyle/>
          <a:p>
            <a:r>
              <a:rPr lang="en-US" dirty="0"/>
              <a:t>Factors that facilitate a higher level of food </a:t>
            </a:r>
            <a:r>
              <a:rPr lang="en-US" dirty="0" smtClean="0"/>
              <a:t>security: </a:t>
            </a:r>
            <a:endParaRPr lang="en-GB" dirty="0"/>
          </a:p>
          <a:p>
            <a:pPr lvl="1"/>
            <a:r>
              <a:rPr lang="en-US" sz="2400" dirty="0" smtClean="0"/>
              <a:t>Responsible </a:t>
            </a:r>
            <a:r>
              <a:rPr lang="en-US" sz="2400" dirty="0"/>
              <a:t>governments with accountable officials, efficient operations, and transparent policy processes</a:t>
            </a:r>
            <a:endParaRPr lang="en-GB" sz="2400" dirty="0"/>
          </a:p>
          <a:p>
            <a:pPr lvl="1"/>
            <a:r>
              <a:rPr lang="en-US" sz="2400" dirty="0"/>
              <a:t>Institutional arrangements that promote sustained economic development and equitable income distribution and redistribution</a:t>
            </a:r>
            <a:endParaRPr lang="en-GB" sz="2400" dirty="0"/>
          </a:p>
          <a:p>
            <a:pPr lvl="1"/>
            <a:r>
              <a:rPr lang="en-US" sz="2400" dirty="0"/>
              <a:t>Institutions that deter corruption</a:t>
            </a:r>
            <a:endParaRPr lang="en-GB" sz="2400" dirty="0"/>
          </a:p>
          <a:p>
            <a:pPr lvl="1"/>
            <a:r>
              <a:rPr lang="en-US" sz="2400" dirty="0"/>
              <a:t>Laws and regulations that enable the market to function well</a:t>
            </a:r>
            <a:endParaRPr lang="en-GB" sz="2400" dirty="0"/>
          </a:p>
          <a:p>
            <a:pPr lvl="1"/>
            <a:r>
              <a:rPr lang="en-US" sz="2400" dirty="0"/>
              <a:t>Adequate levels of investment in agricultural key infrastructure and agricultural research, development, extension, and </a:t>
            </a:r>
            <a:r>
              <a:rPr lang="en-US" sz="2400" dirty="0" smtClean="0"/>
              <a:t>education.</a:t>
            </a:r>
            <a:endParaRPr lang="en-GB" sz="2400" dirty="0"/>
          </a:p>
          <a:p>
            <a:pPr lvl="1"/>
            <a:endParaRPr lang="en-GB" sz="2400" dirty="0"/>
          </a:p>
        </p:txBody>
      </p:sp>
    </p:spTree>
    <p:extLst>
      <p:ext uri="{BB962C8B-B14F-4D97-AF65-F5344CB8AC3E}">
        <p14:creationId xmlns:p14="http://schemas.microsoft.com/office/powerpoint/2010/main" val="4008083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Factors that impede a country’s food </a:t>
            </a:r>
            <a:r>
              <a:rPr lang="en-US" dirty="0" smtClean="0"/>
              <a:t>security:</a:t>
            </a:r>
            <a:endParaRPr lang="en-GB" dirty="0"/>
          </a:p>
          <a:p>
            <a:pPr lvl="1"/>
            <a:r>
              <a:rPr lang="en-US" sz="2400" dirty="0"/>
              <a:t>Forced collective farming </a:t>
            </a:r>
            <a:endParaRPr lang="en-GB" sz="2400" dirty="0"/>
          </a:p>
          <a:p>
            <a:pPr lvl="1"/>
            <a:r>
              <a:rPr lang="en-US" sz="2400" dirty="0"/>
              <a:t>Compulsory delivery of food from farmers to the government </a:t>
            </a:r>
            <a:endParaRPr lang="en-GB" sz="2400" dirty="0"/>
          </a:p>
          <a:p>
            <a:pPr lvl="1"/>
            <a:r>
              <a:rPr lang="en-US" sz="2400" dirty="0"/>
              <a:t>Absence of a market or a heavily controlled market</a:t>
            </a:r>
            <a:endParaRPr lang="en-GB" sz="2400" dirty="0"/>
          </a:p>
          <a:p>
            <a:pPr lvl="1"/>
            <a:r>
              <a:rPr lang="en-US" sz="2400" dirty="0"/>
              <a:t>High incidence of poverty and severe income inequalities</a:t>
            </a:r>
            <a:endParaRPr lang="en-GB" sz="2400" dirty="0"/>
          </a:p>
          <a:p>
            <a:pPr lvl="1"/>
            <a:r>
              <a:rPr lang="en-US" sz="2400" dirty="0"/>
              <a:t>Inadequate use of trade by a country</a:t>
            </a:r>
            <a:endParaRPr lang="en-GB" sz="2400" dirty="0"/>
          </a:p>
          <a:p>
            <a:pPr lvl="1"/>
            <a:r>
              <a:rPr lang="en-US" sz="2400" dirty="0"/>
              <a:t>Disharmonious international trade institutions that disturb </a:t>
            </a:r>
            <a:r>
              <a:rPr lang="en-US" sz="2400" dirty="0" smtClean="0"/>
              <a:t>trade.</a:t>
            </a:r>
            <a:endParaRPr lang="en-GB" sz="2400" dirty="0"/>
          </a:p>
        </p:txBody>
      </p:sp>
    </p:spTree>
    <p:extLst>
      <p:ext uri="{BB962C8B-B14F-4D97-AF65-F5344CB8AC3E}">
        <p14:creationId xmlns:p14="http://schemas.microsoft.com/office/powerpoint/2010/main" val="3654214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a:t>Factors that do not have deterministic impacts on food </a:t>
            </a:r>
            <a:r>
              <a:rPr lang="en-US" dirty="0" smtClean="0"/>
              <a:t>security: </a:t>
            </a:r>
            <a:endParaRPr lang="en-GB" dirty="0"/>
          </a:p>
          <a:p>
            <a:pPr lvl="1"/>
            <a:r>
              <a:rPr lang="en-US" sz="2400" dirty="0" smtClean="0"/>
              <a:t>The </a:t>
            </a:r>
            <a:r>
              <a:rPr lang="en-US" sz="2400" dirty="0"/>
              <a:t>size of a country’s population</a:t>
            </a:r>
            <a:endParaRPr lang="en-GB" sz="2400" dirty="0"/>
          </a:p>
          <a:p>
            <a:pPr lvl="1"/>
            <a:r>
              <a:rPr lang="en-US" sz="2400" dirty="0"/>
              <a:t>The availability of food production resources </a:t>
            </a:r>
            <a:endParaRPr lang="en-GB" sz="2400" dirty="0"/>
          </a:p>
          <a:p>
            <a:pPr lvl="1"/>
            <a:r>
              <a:rPr lang="en-US" sz="2400" dirty="0" smtClean="0"/>
              <a:t>Culture and </a:t>
            </a:r>
            <a:r>
              <a:rPr lang="en-US" sz="2400" dirty="0"/>
              <a:t>traditions</a:t>
            </a:r>
            <a:endParaRPr lang="en-GB" sz="2400" dirty="0"/>
          </a:p>
          <a:p>
            <a:pPr lvl="1"/>
            <a:r>
              <a:rPr lang="en-US" sz="2400" dirty="0"/>
              <a:t>Weather </a:t>
            </a:r>
            <a:r>
              <a:rPr lang="en-US" sz="2400" dirty="0" smtClean="0"/>
              <a:t>conditions.</a:t>
            </a:r>
            <a:endParaRPr lang="en-GB" sz="2400" dirty="0"/>
          </a:p>
          <a:p>
            <a:endParaRPr lang="en-GB" dirty="0"/>
          </a:p>
        </p:txBody>
      </p:sp>
    </p:spTree>
    <p:extLst>
      <p:ext uri="{BB962C8B-B14F-4D97-AF65-F5344CB8AC3E}">
        <p14:creationId xmlns:p14="http://schemas.microsoft.com/office/powerpoint/2010/main" val="2404207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294" y="77998"/>
            <a:ext cx="5544616" cy="6787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352166"/>
            <a:ext cx="3240360" cy="38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57" y="3099351"/>
            <a:ext cx="2974468" cy="36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74" y="3945609"/>
            <a:ext cx="3347864" cy="37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48" y="4653136"/>
            <a:ext cx="3589485" cy="39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6390" y="125753"/>
            <a:ext cx="3421854" cy="33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717" y="5445224"/>
            <a:ext cx="3886672" cy="38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5976" y="6139457"/>
            <a:ext cx="3881239" cy="38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9295" y="1576935"/>
            <a:ext cx="3287201" cy="37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50189" y="4149080"/>
            <a:ext cx="3098521" cy="361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3888" y="2348881"/>
            <a:ext cx="3566826" cy="38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43" y="6381328"/>
            <a:ext cx="3855586" cy="44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115616" y="735206"/>
            <a:ext cx="720080" cy="677572"/>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72200" y="3864544"/>
            <a:ext cx="183291" cy="262928"/>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372200" y="1412777"/>
            <a:ext cx="244388" cy="164158"/>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368437" y="6525344"/>
            <a:ext cx="383584" cy="104607"/>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573611" y="5798203"/>
            <a:ext cx="286421" cy="237879"/>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448005" y="2732005"/>
            <a:ext cx="589513" cy="259986"/>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304637" y="6335346"/>
            <a:ext cx="477053" cy="45982"/>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99592" y="5052791"/>
            <a:ext cx="810090" cy="186841"/>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17594" y="4321206"/>
            <a:ext cx="803919" cy="145090"/>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99592" y="3486545"/>
            <a:ext cx="878147" cy="241251"/>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381144" y="449055"/>
            <a:ext cx="1775032" cy="1159023"/>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9592" y="1744708"/>
            <a:ext cx="821921" cy="242012"/>
          </a:xfrm>
          <a:prstGeom prst="straightConnector1">
            <a:avLst/>
          </a:prstGeom>
          <a:ln>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5"/>
          <a:stretch>
            <a:fillRect/>
          </a:stretch>
        </p:blipFill>
        <p:spPr>
          <a:xfrm>
            <a:off x="251519" y="1948811"/>
            <a:ext cx="3135197" cy="424792"/>
          </a:xfrm>
          <a:prstGeom prst="rect">
            <a:avLst/>
          </a:prstGeom>
        </p:spPr>
      </p:pic>
    </p:spTree>
    <p:extLst>
      <p:ext uri="{BB962C8B-B14F-4D97-AF65-F5344CB8AC3E}">
        <p14:creationId xmlns:p14="http://schemas.microsoft.com/office/powerpoint/2010/main" val="305837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 calcmode="lin" valueType="num">
                                      <p:cBhvr additive="base">
                                        <p:cTn id="23" dur="500" fill="hold"/>
                                        <p:tgtEl>
                                          <p:spTgt spid="7171"/>
                                        </p:tgtEl>
                                        <p:attrNameLst>
                                          <p:attrName>ppt_x</p:attrName>
                                        </p:attrNameLst>
                                      </p:cBhvr>
                                      <p:tavLst>
                                        <p:tav tm="0">
                                          <p:val>
                                            <p:strVal val="#ppt_x"/>
                                          </p:val>
                                        </p:tav>
                                        <p:tav tm="100000">
                                          <p:val>
                                            <p:strVal val="#ppt_x"/>
                                          </p:val>
                                        </p:tav>
                                      </p:tavLst>
                                    </p:anim>
                                    <p:anim calcmode="lin" valueType="num">
                                      <p:cBhvr additive="base">
                                        <p:cTn id="24" dur="500" fill="hold"/>
                                        <p:tgtEl>
                                          <p:spTgt spid="717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 calcmode="lin" valueType="num">
                                      <p:cBhvr additive="base">
                                        <p:cTn id="33" dur="500" fill="hold"/>
                                        <p:tgtEl>
                                          <p:spTgt spid="7172"/>
                                        </p:tgtEl>
                                        <p:attrNameLst>
                                          <p:attrName>ppt_x</p:attrName>
                                        </p:attrNameLst>
                                      </p:cBhvr>
                                      <p:tavLst>
                                        <p:tav tm="0">
                                          <p:val>
                                            <p:strVal val="#ppt_x"/>
                                          </p:val>
                                        </p:tav>
                                        <p:tav tm="100000">
                                          <p:val>
                                            <p:strVal val="#ppt_x"/>
                                          </p:val>
                                        </p:tav>
                                      </p:tavLst>
                                    </p:anim>
                                    <p:anim calcmode="lin" valueType="num">
                                      <p:cBhvr additive="base">
                                        <p:cTn id="34" dur="500" fill="hold"/>
                                        <p:tgtEl>
                                          <p:spTgt spid="717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3"/>
                                        </p:tgtEl>
                                        <p:attrNameLst>
                                          <p:attrName>style.visibility</p:attrName>
                                        </p:attrNameLst>
                                      </p:cBhvr>
                                      <p:to>
                                        <p:strVal val="visible"/>
                                      </p:to>
                                    </p:set>
                                    <p:anim calcmode="lin" valueType="num">
                                      <p:cBhvr additive="base">
                                        <p:cTn id="43" dur="500" fill="hold"/>
                                        <p:tgtEl>
                                          <p:spTgt spid="7173"/>
                                        </p:tgtEl>
                                        <p:attrNameLst>
                                          <p:attrName>ppt_x</p:attrName>
                                        </p:attrNameLst>
                                      </p:cBhvr>
                                      <p:tavLst>
                                        <p:tav tm="0">
                                          <p:val>
                                            <p:strVal val="#ppt_x"/>
                                          </p:val>
                                        </p:tav>
                                        <p:tav tm="100000">
                                          <p:val>
                                            <p:strVal val="#ppt_x"/>
                                          </p:val>
                                        </p:tav>
                                      </p:tavLst>
                                    </p:anim>
                                    <p:anim calcmode="lin" valueType="num">
                                      <p:cBhvr additive="base">
                                        <p:cTn id="44" dur="500" fill="hold"/>
                                        <p:tgtEl>
                                          <p:spTgt spid="717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180"/>
                                        </p:tgtEl>
                                        <p:attrNameLst>
                                          <p:attrName>style.visibility</p:attrName>
                                        </p:attrNameLst>
                                      </p:cBhvr>
                                      <p:to>
                                        <p:strVal val="visible"/>
                                      </p:to>
                                    </p:set>
                                    <p:anim calcmode="lin" valueType="num">
                                      <p:cBhvr additive="base">
                                        <p:cTn id="53" dur="500" fill="hold"/>
                                        <p:tgtEl>
                                          <p:spTgt spid="7180"/>
                                        </p:tgtEl>
                                        <p:attrNameLst>
                                          <p:attrName>ppt_x</p:attrName>
                                        </p:attrNameLst>
                                      </p:cBhvr>
                                      <p:tavLst>
                                        <p:tav tm="0">
                                          <p:val>
                                            <p:strVal val="#ppt_x"/>
                                          </p:val>
                                        </p:tav>
                                        <p:tav tm="100000">
                                          <p:val>
                                            <p:strVal val="#ppt_x"/>
                                          </p:val>
                                        </p:tav>
                                      </p:tavLst>
                                    </p:anim>
                                    <p:anim calcmode="lin" valueType="num">
                                      <p:cBhvr additive="base">
                                        <p:cTn id="54" dur="500" fill="hold"/>
                                        <p:tgtEl>
                                          <p:spTgt spid="718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ppt_x"/>
                                          </p:val>
                                        </p:tav>
                                        <p:tav tm="100000">
                                          <p:val>
                                            <p:strVal val="#ppt_x"/>
                                          </p:val>
                                        </p:tav>
                                      </p:tavLst>
                                    </p:anim>
                                    <p:anim calcmode="lin" valueType="num">
                                      <p:cBhvr additive="base">
                                        <p:cTn id="5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174"/>
                                        </p:tgtEl>
                                        <p:attrNameLst>
                                          <p:attrName>style.visibility</p:attrName>
                                        </p:attrNameLst>
                                      </p:cBhvr>
                                      <p:to>
                                        <p:strVal val="visible"/>
                                      </p:to>
                                    </p:set>
                                    <p:anim calcmode="lin" valueType="num">
                                      <p:cBhvr additive="base">
                                        <p:cTn id="63" dur="500" fill="hold"/>
                                        <p:tgtEl>
                                          <p:spTgt spid="7174"/>
                                        </p:tgtEl>
                                        <p:attrNameLst>
                                          <p:attrName>ppt_x</p:attrName>
                                        </p:attrNameLst>
                                      </p:cBhvr>
                                      <p:tavLst>
                                        <p:tav tm="0">
                                          <p:val>
                                            <p:strVal val="#ppt_x"/>
                                          </p:val>
                                        </p:tav>
                                        <p:tav tm="100000">
                                          <p:val>
                                            <p:strVal val="#ppt_x"/>
                                          </p:val>
                                        </p:tav>
                                      </p:tavLst>
                                    </p:anim>
                                    <p:anim calcmode="lin" valueType="num">
                                      <p:cBhvr additive="base">
                                        <p:cTn id="64" dur="500" fill="hold"/>
                                        <p:tgtEl>
                                          <p:spTgt spid="717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179"/>
                                        </p:tgtEl>
                                        <p:attrNameLst>
                                          <p:attrName>style.visibility</p:attrName>
                                        </p:attrNameLst>
                                      </p:cBhvr>
                                      <p:to>
                                        <p:strVal val="visible"/>
                                      </p:to>
                                    </p:set>
                                    <p:anim calcmode="lin" valueType="num">
                                      <p:cBhvr additive="base">
                                        <p:cTn id="73" dur="500" fill="hold"/>
                                        <p:tgtEl>
                                          <p:spTgt spid="7179"/>
                                        </p:tgtEl>
                                        <p:attrNameLst>
                                          <p:attrName>ppt_x</p:attrName>
                                        </p:attrNameLst>
                                      </p:cBhvr>
                                      <p:tavLst>
                                        <p:tav tm="0">
                                          <p:val>
                                            <p:strVal val="#ppt_x"/>
                                          </p:val>
                                        </p:tav>
                                        <p:tav tm="100000">
                                          <p:val>
                                            <p:strVal val="#ppt_x"/>
                                          </p:val>
                                        </p:tav>
                                      </p:tavLst>
                                    </p:anim>
                                    <p:anim calcmode="lin" valueType="num">
                                      <p:cBhvr additive="base">
                                        <p:cTn id="74" dur="500" fill="hold"/>
                                        <p:tgtEl>
                                          <p:spTgt spid="71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7175"/>
                                        </p:tgtEl>
                                        <p:attrNameLst>
                                          <p:attrName>style.visibility</p:attrName>
                                        </p:attrNameLst>
                                      </p:cBhvr>
                                      <p:to>
                                        <p:strVal val="visible"/>
                                      </p:to>
                                    </p:set>
                                    <p:anim calcmode="lin" valueType="num">
                                      <p:cBhvr additive="base">
                                        <p:cTn id="83" dur="500" fill="hold"/>
                                        <p:tgtEl>
                                          <p:spTgt spid="7175"/>
                                        </p:tgtEl>
                                        <p:attrNameLst>
                                          <p:attrName>ppt_x</p:attrName>
                                        </p:attrNameLst>
                                      </p:cBhvr>
                                      <p:tavLst>
                                        <p:tav tm="0">
                                          <p:val>
                                            <p:strVal val="#ppt_x"/>
                                          </p:val>
                                        </p:tav>
                                        <p:tav tm="100000">
                                          <p:val>
                                            <p:strVal val="#ppt_x"/>
                                          </p:val>
                                        </p:tav>
                                      </p:tavLst>
                                    </p:anim>
                                    <p:anim calcmode="lin" valueType="num">
                                      <p:cBhvr additive="base">
                                        <p:cTn id="84" dur="500" fill="hold"/>
                                        <p:tgtEl>
                                          <p:spTgt spid="717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176"/>
                                        </p:tgtEl>
                                        <p:attrNameLst>
                                          <p:attrName>style.visibility</p:attrName>
                                        </p:attrNameLst>
                                      </p:cBhvr>
                                      <p:to>
                                        <p:strVal val="visible"/>
                                      </p:to>
                                    </p:set>
                                    <p:anim calcmode="lin" valueType="num">
                                      <p:cBhvr additive="base">
                                        <p:cTn id="93" dur="500" fill="hold"/>
                                        <p:tgtEl>
                                          <p:spTgt spid="7176"/>
                                        </p:tgtEl>
                                        <p:attrNameLst>
                                          <p:attrName>ppt_x</p:attrName>
                                        </p:attrNameLst>
                                      </p:cBhvr>
                                      <p:tavLst>
                                        <p:tav tm="0">
                                          <p:val>
                                            <p:strVal val="#ppt_x"/>
                                          </p:val>
                                        </p:tav>
                                        <p:tav tm="100000">
                                          <p:val>
                                            <p:strVal val="#ppt_x"/>
                                          </p:val>
                                        </p:tav>
                                      </p:tavLst>
                                    </p:anim>
                                    <p:anim calcmode="lin" valueType="num">
                                      <p:cBhvr additive="base">
                                        <p:cTn id="94" dur="500" fill="hold"/>
                                        <p:tgtEl>
                                          <p:spTgt spid="7176"/>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7177"/>
                                        </p:tgtEl>
                                        <p:attrNameLst>
                                          <p:attrName>style.visibility</p:attrName>
                                        </p:attrNameLst>
                                      </p:cBhvr>
                                      <p:to>
                                        <p:strVal val="visible"/>
                                      </p:to>
                                    </p:set>
                                    <p:anim calcmode="lin" valueType="num">
                                      <p:cBhvr additive="base">
                                        <p:cTn id="103" dur="500" fill="hold"/>
                                        <p:tgtEl>
                                          <p:spTgt spid="7177"/>
                                        </p:tgtEl>
                                        <p:attrNameLst>
                                          <p:attrName>ppt_x</p:attrName>
                                        </p:attrNameLst>
                                      </p:cBhvr>
                                      <p:tavLst>
                                        <p:tav tm="0">
                                          <p:val>
                                            <p:strVal val="#ppt_x"/>
                                          </p:val>
                                        </p:tav>
                                        <p:tav tm="100000">
                                          <p:val>
                                            <p:strVal val="#ppt_x"/>
                                          </p:val>
                                        </p:tav>
                                      </p:tavLst>
                                    </p:anim>
                                    <p:anim calcmode="lin" valueType="num">
                                      <p:cBhvr additive="base">
                                        <p:cTn id="104" dur="500" fill="hold"/>
                                        <p:tgtEl>
                                          <p:spTgt spid="717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fill="hold"/>
                                        <p:tgtEl>
                                          <p:spTgt spid="20"/>
                                        </p:tgtEl>
                                        <p:attrNameLst>
                                          <p:attrName>ppt_x</p:attrName>
                                        </p:attrNameLst>
                                      </p:cBhvr>
                                      <p:tavLst>
                                        <p:tav tm="0">
                                          <p:val>
                                            <p:strVal val="#ppt_x"/>
                                          </p:val>
                                        </p:tav>
                                        <p:tav tm="100000">
                                          <p:val>
                                            <p:strVal val="#ppt_x"/>
                                          </p:val>
                                        </p:tav>
                                      </p:tavLst>
                                    </p:anim>
                                    <p:anim calcmode="lin" valueType="num">
                                      <p:cBhvr additive="base">
                                        <p:cTn id="10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7178"/>
                                        </p:tgtEl>
                                        <p:attrNameLst>
                                          <p:attrName>style.visibility</p:attrName>
                                        </p:attrNameLst>
                                      </p:cBhvr>
                                      <p:to>
                                        <p:strVal val="visible"/>
                                      </p:to>
                                    </p:set>
                                    <p:anim calcmode="lin" valueType="num">
                                      <p:cBhvr additive="base">
                                        <p:cTn id="113" dur="500" fill="hold"/>
                                        <p:tgtEl>
                                          <p:spTgt spid="7178"/>
                                        </p:tgtEl>
                                        <p:attrNameLst>
                                          <p:attrName>ppt_x</p:attrName>
                                        </p:attrNameLst>
                                      </p:cBhvr>
                                      <p:tavLst>
                                        <p:tav tm="0">
                                          <p:val>
                                            <p:strVal val="#ppt_x"/>
                                          </p:val>
                                        </p:tav>
                                        <p:tav tm="100000">
                                          <p:val>
                                            <p:strVal val="#ppt_x"/>
                                          </p:val>
                                        </p:tav>
                                      </p:tavLst>
                                    </p:anim>
                                    <p:anim calcmode="lin" valueType="num">
                                      <p:cBhvr additive="base">
                                        <p:cTn id="114" dur="500" fill="hold"/>
                                        <p:tgtEl>
                                          <p:spTgt spid="7178"/>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additive="base">
                                        <p:cTn id="117" dur="500" fill="hold"/>
                                        <p:tgtEl>
                                          <p:spTgt spid="19"/>
                                        </p:tgtEl>
                                        <p:attrNameLst>
                                          <p:attrName>ppt_x</p:attrName>
                                        </p:attrNameLst>
                                      </p:cBhvr>
                                      <p:tavLst>
                                        <p:tav tm="0">
                                          <p:val>
                                            <p:strVal val="#ppt_x"/>
                                          </p:val>
                                        </p:tav>
                                        <p:tav tm="100000">
                                          <p:val>
                                            <p:strVal val="#ppt_x"/>
                                          </p:val>
                                        </p:tav>
                                      </p:tavLst>
                                    </p:anim>
                                    <p:anim calcmode="lin" valueType="num">
                                      <p:cBhvr additive="base">
                                        <p:cTn id="1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500" fill="hold"/>
                                        <p:tgtEl>
                                          <p:spTgt spid="13"/>
                                        </p:tgtEl>
                                        <p:attrNameLst>
                                          <p:attrName>ppt_x</p:attrName>
                                        </p:attrNameLst>
                                      </p:cBhvr>
                                      <p:tavLst>
                                        <p:tav tm="0">
                                          <p:val>
                                            <p:strVal val="#ppt_x"/>
                                          </p:val>
                                        </p:tav>
                                        <p:tav tm="100000">
                                          <p:val>
                                            <p:strVal val="#ppt_x"/>
                                          </p:val>
                                        </p:tav>
                                      </p:tavLst>
                                    </p:anim>
                                    <p:anim calcmode="lin" valueType="num">
                                      <p:cBhvr additive="base">
                                        <p:cTn id="1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341438"/>
            <a:ext cx="8579296" cy="4784725"/>
          </a:xfrm>
        </p:spPr>
        <p:txBody>
          <a:bodyPr/>
          <a:lstStyle/>
          <a:p>
            <a:r>
              <a:rPr lang="en-US" sz="2800" dirty="0" smtClean="0"/>
              <a:t>Among all the factors that affect food security, institutions matter most.</a:t>
            </a:r>
          </a:p>
          <a:p>
            <a:r>
              <a:rPr lang="en-US" sz="2800" dirty="0"/>
              <a:t>“Institutions</a:t>
            </a:r>
            <a:r>
              <a:rPr lang="en-US" sz="2800" i="1" dirty="0"/>
              <a:t> </a:t>
            </a:r>
            <a:r>
              <a:rPr lang="en-US" sz="2800" dirty="0"/>
              <a:t>are systems of established and embedded social rules that structure social interactions” (Hodgson 2006: 18). </a:t>
            </a:r>
            <a:endParaRPr lang="en-US" sz="2800" dirty="0" smtClean="0"/>
          </a:p>
        </p:txBody>
      </p:sp>
    </p:spTree>
    <p:extLst>
      <p:ext uri="{BB962C8B-B14F-4D97-AF65-F5344CB8AC3E}">
        <p14:creationId xmlns:p14="http://schemas.microsoft.com/office/powerpoint/2010/main" val="4219524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341438"/>
            <a:ext cx="8579296" cy="4784725"/>
          </a:xfrm>
        </p:spPr>
        <p:txBody>
          <a:bodyPr/>
          <a:lstStyle/>
          <a:p>
            <a:r>
              <a:rPr lang="en-US" sz="2800" dirty="0" smtClean="0"/>
              <a:t>Five </a:t>
            </a:r>
            <a:r>
              <a:rPr lang="en-US" sz="2800" dirty="0"/>
              <a:t>primary institutions </a:t>
            </a:r>
            <a:r>
              <a:rPr lang="en-US" sz="2800" dirty="0" smtClean="0"/>
              <a:t>among </a:t>
            </a:r>
            <a:r>
              <a:rPr lang="en-US" sz="2800" dirty="0"/>
              <a:t>all human groups: </a:t>
            </a:r>
            <a:endParaRPr lang="en-US" sz="2800" dirty="0" smtClean="0"/>
          </a:p>
          <a:p>
            <a:pPr marL="971550" lvl="1" indent="-514350">
              <a:buAutoNum type="arabicParenBoth"/>
            </a:pPr>
            <a:r>
              <a:rPr lang="en-US" dirty="0" smtClean="0"/>
              <a:t>governmental </a:t>
            </a:r>
            <a:r>
              <a:rPr lang="en-US" dirty="0"/>
              <a:t>institutions, </a:t>
            </a:r>
            <a:endParaRPr lang="en-US" dirty="0" smtClean="0"/>
          </a:p>
          <a:p>
            <a:pPr marL="971550" lvl="1" indent="-514350">
              <a:buAutoNum type="arabicParenBoth"/>
            </a:pPr>
            <a:r>
              <a:rPr lang="en-US" dirty="0" smtClean="0"/>
              <a:t>economic </a:t>
            </a:r>
            <a:r>
              <a:rPr lang="en-US" dirty="0"/>
              <a:t>institutions, </a:t>
            </a:r>
            <a:endParaRPr lang="en-US" dirty="0" smtClean="0"/>
          </a:p>
          <a:p>
            <a:pPr marL="971550" lvl="1" indent="-514350">
              <a:buAutoNum type="arabicParenBoth"/>
            </a:pPr>
            <a:r>
              <a:rPr lang="en-US" dirty="0" smtClean="0"/>
              <a:t>educational </a:t>
            </a:r>
            <a:r>
              <a:rPr lang="en-US" dirty="0"/>
              <a:t>institutions, </a:t>
            </a:r>
            <a:endParaRPr lang="en-US" dirty="0" smtClean="0"/>
          </a:p>
          <a:p>
            <a:pPr marL="971550" lvl="1" indent="-514350">
              <a:buAutoNum type="arabicParenBoth"/>
            </a:pPr>
            <a:r>
              <a:rPr lang="en-US" dirty="0" smtClean="0"/>
              <a:t>family </a:t>
            </a:r>
            <a:r>
              <a:rPr lang="en-US" dirty="0"/>
              <a:t>institutions, </a:t>
            </a:r>
            <a:r>
              <a:rPr lang="en-US" dirty="0" smtClean="0"/>
              <a:t>and </a:t>
            </a:r>
          </a:p>
          <a:p>
            <a:pPr marL="971550" lvl="1" indent="-514350">
              <a:buAutoNum type="arabicParenBoth"/>
            </a:pPr>
            <a:r>
              <a:rPr lang="en-US" dirty="0" smtClean="0"/>
              <a:t>religious institutions.</a:t>
            </a:r>
            <a:endParaRPr lang="en-GB" dirty="0"/>
          </a:p>
          <a:p>
            <a:r>
              <a:rPr lang="en-US" sz="2800" dirty="0" smtClean="0"/>
              <a:t>Among </a:t>
            </a:r>
            <a:r>
              <a:rPr lang="en-US" sz="2800" dirty="0"/>
              <a:t>these </a:t>
            </a:r>
            <a:r>
              <a:rPr lang="en-US" sz="2800" dirty="0" smtClean="0"/>
              <a:t>five institutions, governmental </a:t>
            </a:r>
            <a:r>
              <a:rPr lang="en-US" sz="2800" dirty="0"/>
              <a:t>and economic institutions are the most </a:t>
            </a:r>
            <a:r>
              <a:rPr lang="en-US" sz="2800" dirty="0" smtClean="0"/>
              <a:t>fundamental as far as the impact on food security is concerned.</a:t>
            </a:r>
            <a:endParaRPr lang="en-GB" sz="2800" dirty="0"/>
          </a:p>
        </p:txBody>
      </p:sp>
    </p:spTree>
    <p:extLst>
      <p:ext uri="{BB962C8B-B14F-4D97-AF65-F5344CB8AC3E}">
        <p14:creationId xmlns:p14="http://schemas.microsoft.com/office/powerpoint/2010/main" val="1253271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5888"/>
            <a:ext cx="6984305" cy="1008062"/>
          </a:xfrm>
        </p:spPr>
        <p:txBody>
          <a:bodyPr/>
          <a:lstStyle/>
          <a:p>
            <a:r>
              <a:rPr lang="en-GB" dirty="0" smtClean="0"/>
              <a:t>Food security, corruption, democracy, resources, population, and income levels</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74319084"/>
              </p:ext>
            </p:extLst>
          </p:nvPr>
        </p:nvGraphicFramePr>
        <p:xfrm>
          <a:off x="107504" y="1268524"/>
          <a:ext cx="9001000" cy="5661248"/>
        </p:xfrm>
        <a:graphic>
          <a:graphicData uri="http://schemas.openxmlformats.org/presentationml/2006/ole">
            <mc:AlternateContent xmlns:mc="http://schemas.openxmlformats.org/markup-compatibility/2006">
              <mc:Choice xmlns:v="urn:schemas-microsoft-com:vml" Requires="v">
                <p:oleObj spid="_x0000_s6197" name="Worksheet" r:id="rId4" imgW="5882691" imgH="3093792" progId="Excel.Sheet.12">
                  <p:embed/>
                </p:oleObj>
              </mc:Choice>
              <mc:Fallback>
                <p:oleObj name="Worksheet" r:id="rId4" imgW="5882691" imgH="3093792" progId="Excel.Sheet.12">
                  <p:embed/>
                  <p:pic>
                    <p:nvPicPr>
                      <p:cNvPr id="0" name=""/>
                      <p:cNvPicPr/>
                      <p:nvPr/>
                    </p:nvPicPr>
                    <p:blipFill>
                      <a:blip r:embed="rId5"/>
                      <a:stretch>
                        <a:fillRect/>
                      </a:stretch>
                    </p:blipFill>
                    <p:spPr>
                      <a:xfrm>
                        <a:off x="107504" y="1268524"/>
                        <a:ext cx="9001000" cy="5661248"/>
                      </a:xfrm>
                      <a:prstGeom prst="rect">
                        <a:avLst/>
                      </a:prstGeom>
                    </p:spPr>
                  </p:pic>
                </p:oleObj>
              </mc:Fallback>
            </mc:AlternateContent>
          </a:graphicData>
        </a:graphic>
      </p:graphicFrame>
    </p:spTree>
    <p:extLst>
      <p:ext uri="{BB962C8B-B14F-4D97-AF65-F5344CB8AC3E}">
        <p14:creationId xmlns:p14="http://schemas.microsoft.com/office/powerpoint/2010/main" val="2403855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90"/>
            <a:ext cx="6984775" cy="1008062"/>
          </a:xfrm>
        </p:spPr>
        <p:txBody>
          <a:bodyPr/>
          <a:lstStyle/>
          <a:p>
            <a:r>
              <a:rPr lang="en-GB" dirty="0" smtClean="0"/>
              <a:t>What does the empirical evidence tell us?</a:t>
            </a:r>
            <a:endParaRPr lang="en-GB" dirty="0"/>
          </a:p>
        </p:txBody>
      </p:sp>
      <p:pic>
        <p:nvPicPr>
          <p:cNvPr id="411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17" y="1394219"/>
            <a:ext cx="7508091" cy="448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722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GB" dirty="0"/>
          </a:p>
        </p:txBody>
      </p:sp>
      <p:sp>
        <p:nvSpPr>
          <p:cNvPr id="3" name="Content Placeholder 2"/>
          <p:cNvSpPr>
            <a:spLocks noGrp="1"/>
          </p:cNvSpPr>
          <p:nvPr>
            <p:ph idx="1"/>
          </p:nvPr>
        </p:nvSpPr>
        <p:spPr>
          <a:xfrm>
            <a:off x="457200" y="1196752"/>
            <a:ext cx="8507288" cy="4929411"/>
          </a:xfrm>
        </p:spPr>
        <p:txBody>
          <a:bodyPr/>
          <a:lstStyle/>
          <a:p>
            <a:pPr marL="0" indent="0">
              <a:buNone/>
            </a:pPr>
            <a:r>
              <a:rPr lang="en-US" sz="2800" dirty="0" smtClean="0"/>
              <a:t>Most important implications:</a:t>
            </a:r>
            <a:endParaRPr lang="en-GB" sz="2800" dirty="0" smtClean="0"/>
          </a:p>
          <a:p>
            <a:r>
              <a:rPr lang="en-GB" sz="2800" dirty="0" smtClean="0"/>
              <a:t>Getting the institutions right </a:t>
            </a:r>
          </a:p>
          <a:p>
            <a:pPr lvl="1"/>
            <a:r>
              <a:rPr lang="en-US" sz="2400" dirty="0" smtClean="0"/>
              <a:t>governments are </a:t>
            </a:r>
            <a:r>
              <a:rPr lang="en-US" sz="2400" dirty="0"/>
              <a:t>held accountable to </a:t>
            </a:r>
            <a:r>
              <a:rPr lang="en-US" sz="2400" dirty="0" smtClean="0"/>
              <a:t>their people</a:t>
            </a:r>
            <a:endParaRPr lang="en-GB" sz="2400" dirty="0"/>
          </a:p>
          <a:p>
            <a:pPr lvl="1"/>
            <a:r>
              <a:rPr lang="en-US" sz="2400" dirty="0" smtClean="0"/>
              <a:t>ensuring food </a:t>
            </a:r>
            <a:r>
              <a:rPr lang="en-US" sz="2400" dirty="0"/>
              <a:t>security of </a:t>
            </a:r>
            <a:r>
              <a:rPr lang="en-US" sz="2400" dirty="0" smtClean="0"/>
              <a:t>citizens </a:t>
            </a:r>
            <a:r>
              <a:rPr lang="en-US" sz="2400" dirty="0"/>
              <a:t>is </a:t>
            </a:r>
            <a:r>
              <a:rPr lang="en-US" sz="2400" dirty="0" smtClean="0"/>
              <a:t>government responsibility</a:t>
            </a:r>
            <a:endParaRPr lang="en-GB" sz="2400" dirty="0"/>
          </a:p>
          <a:p>
            <a:pPr lvl="1"/>
            <a:r>
              <a:rPr lang="en-US" sz="2400" dirty="0" smtClean="0"/>
              <a:t>government </a:t>
            </a:r>
            <a:r>
              <a:rPr lang="en-US" sz="2400" dirty="0"/>
              <a:t>operations are transparent and efficient, </a:t>
            </a:r>
            <a:endParaRPr lang="en-GB" sz="2400" dirty="0"/>
          </a:p>
          <a:p>
            <a:pPr lvl="1"/>
            <a:r>
              <a:rPr lang="en-US" sz="2400" dirty="0"/>
              <a:t>the corruption is effectively </a:t>
            </a:r>
            <a:r>
              <a:rPr lang="en-US" sz="2400" dirty="0" smtClean="0"/>
              <a:t>curbed</a:t>
            </a:r>
            <a:endParaRPr lang="en-GB" sz="2400" dirty="0"/>
          </a:p>
          <a:p>
            <a:r>
              <a:rPr lang="en-US" sz="2800" dirty="0" smtClean="0"/>
              <a:t>Growing the economy and sharing the proceeds of the growth equitably</a:t>
            </a:r>
          </a:p>
          <a:p>
            <a:r>
              <a:rPr lang="en-US" sz="2800" dirty="0" smtClean="0"/>
              <a:t>Markets </a:t>
            </a:r>
            <a:r>
              <a:rPr lang="en-US" sz="2800" dirty="0"/>
              <a:t>are allowed to function more </a:t>
            </a:r>
            <a:r>
              <a:rPr lang="en-US" sz="2800" dirty="0" smtClean="0"/>
              <a:t>freely</a:t>
            </a:r>
          </a:p>
          <a:p>
            <a:r>
              <a:rPr lang="en-US" sz="2800" dirty="0" smtClean="0"/>
              <a:t>Farmers </a:t>
            </a:r>
            <a:r>
              <a:rPr lang="en-US" sz="2800" dirty="0"/>
              <a:t>are offered financial rewards </a:t>
            </a:r>
            <a:r>
              <a:rPr lang="en-US" sz="2800" dirty="0" smtClean="0"/>
              <a:t>comparable </a:t>
            </a:r>
            <a:r>
              <a:rPr lang="en-US" sz="2800" dirty="0"/>
              <a:t>to people working in other industries</a:t>
            </a:r>
            <a:r>
              <a:rPr lang="en-US" sz="2800" dirty="0" smtClean="0"/>
              <a:t>.</a:t>
            </a:r>
            <a:endParaRPr lang="en-GB" sz="2800" dirty="0"/>
          </a:p>
        </p:txBody>
      </p:sp>
    </p:spTree>
    <p:extLst>
      <p:ext uri="{BB962C8B-B14F-4D97-AF65-F5344CB8AC3E}">
        <p14:creationId xmlns:p14="http://schemas.microsoft.com/office/powerpoint/2010/main" val="2062050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implications</a:t>
            </a:r>
            <a:endParaRPr lang="en-GB" dirty="0"/>
          </a:p>
        </p:txBody>
      </p:sp>
      <p:sp>
        <p:nvSpPr>
          <p:cNvPr id="3" name="Content Placeholder 2"/>
          <p:cNvSpPr>
            <a:spLocks noGrp="1"/>
          </p:cNvSpPr>
          <p:nvPr>
            <p:ph idx="1"/>
          </p:nvPr>
        </p:nvSpPr>
        <p:spPr/>
        <p:txBody>
          <a:bodyPr/>
          <a:lstStyle/>
          <a:p>
            <a:pPr marL="0" indent="0">
              <a:buNone/>
            </a:pPr>
            <a:r>
              <a:rPr lang="en-US" sz="2800" dirty="0" smtClean="0"/>
              <a:t>Other important implications:</a:t>
            </a:r>
          </a:p>
          <a:p>
            <a:r>
              <a:rPr lang="en-US" sz="2800" dirty="0" smtClean="0"/>
              <a:t>Having adequate investments </a:t>
            </a:r>
            <a:r>
              <a:rPr lang="en-US" sz="2800" dirty="0"/>
              <a:t>in </a:t>
            </a:r>
            <a:r>
              <a:rPr lang="en-US" sz="2800" dirty="0" smtClean="0"/>
              <a:t>agriculture</a:t>
            </a:r>
          </a:p>
          <a:p>
            <a:r>
              <a:rPr lang="en-US" sz="2800" dirty="0" smtClean="0"/>
              <a:t>Having a </a:t>
            </a:r>
            <a:r>
              <a:rPr lang="en-US" sz="2800" dirty="0"/>
              <a:t>designated government body in charge of food </a:t>
            </a:r>
            <a:r>
              <a:rPr lang="en-US" sz="2800" dirty="0" smtClean="0"/>
              <a:t>security</a:t>
            </a:r>
          </a:p>
          <a:p>
            <a:r>
              <a:rPr lang="en-US" sz="2800" dirty="0"/>
              <a:t>Handling food emergencies according to their </a:t>
            </a:r>
            <a:r>
              <a:rPr lang="en-US" sz="2800" dirty="0" smtClean="0"/>
              <a:t>severity</a:t>
            </a:r>
          </a:p>
          <a:p>
            <a:r>
              <a:rPr lang="en-GB" sz="2800" dirty="0"/>
              <a:t>Fostering dynamic food security policies</a:t>
            </a:r>
          </a:p>
          <a:p>
            <a:r>
              <a:rPr lang="en-US" sz="2800" dirty="0"/>
              <a:t>Encouraging the private sector </a:t>
            </a:r>
            <a:r>
              <a:rPr lang="en-GB" sz="2800" dirty="0" smtClean="0"/>
              <a:t>to </a:t>
            </a:r>
            <a:r>
              <a:rPr lang="en-GB" sz="2800" dirty="0"/>
              <a:t>play a major role in coordinating food production, distribution and consumption. </a:t>
            </a:r>
            <a:r>
              <a:rPr lang="en-US" sz="2800" dirty="0" smtClean="0"/>
              <a:t> </a:t>
            </a:r>
          </a:p>
          <a:p>
            <a:endParaRPr lang="en-GB" sz="2800" dirty="0"/>
          </a:p>
        </p:txBody>
      </p:sp>
    </p:spTree>
    <p:extLst>
      <p:ext uri="{BB962C8B-B14F-4D97-AF65-F5344CB8AC3E}">
        <p14:creationId xmlns:p14="http://schemas.microsoft.com/office/powerpoint/2010/main" val="509272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341438"/>
            <a:ext cx="8229600" cy="5183906"/>
          </a:xfrm>
        </p:spPr>
        <p:txBody>
          <a:bodyPr/>
          <a:lstStyle/>
          <a:p>
            <a:r>
              <a:rPr lang="en-US" sz="2800" dirty="0" smtClean="0"/>
              <a:t>Investing </a:t>
            </a:r>
            <a:r>
              <a:rPr lang="en-US" sz="2800" dirty="0"/>
              <a:t>in overseas food production and </a:t>
            </a:r>
            <a:r>
              <a:rPr lang="en-US" sz="2800" dirty="0" smtClean="0"/>
              <a:t>exporting</a:t>
            </a:r>
          </a:p>
          <a:p>
            <a:r>
              <a:rPr lang="en-US" sz="2800" dirty="0"/>
              <a:t>Contributing to world </a:t>
            </a:r>
            <a:r>
              <a:rPr lang="en-US" sz="2800" dirty="0" smtClean="0"/>
              <a:t>peace</a:t>
            </a:r>
          </a:p>
          <a:p>
            <a:r>
              <a:rPr lang="en-US" sz="2800" dirty="0"/>
              <a:t>Supporting harmonious global trading </a:t>
            </a:r>
            <a:r>
              <a:rPr lang="en-US" sz="2800" dirty="0" smtClean="0"/>
              <a:t>institutions</a:t>
            </a:r>
          </a:p>
          <a:p>
            <a:r>
              <a:rPr lang="en-GB" sz="2800" dirty="0"/>
              <a:t>Reducing food </a:t>
            </a:r>
            <a:r>
              <a:rPr lang="en-GB" sz="2800" dirty="0" smtClean="0"/>
              <a:t>waste</a:t>
            </a:r>
          </a:p>
          <a:p>
            <a:r>
              <a:rPr lang="en-US" sz="2800" dirty="0"/>
              <a:t>Safeguarding food safety and quality</a:t>
            </a:r>
            <a:endParaRPr lang="en-US" sz="2800" dirty="0" smtClean="0"/>
          </a:p>
          <a:p>
            <a:endParaRPr lang="en-GB" dirty="0"/>
          </a:p>
        </p:txBody>
      </p:sp>
    </p:spTree>
    <p:extLst>
      <p:ext uri="{BB962C8B-B14F-4D97-AF65-F5344CB8AC3E}">
        <p14:creationId xmlns:p14="http://schemas.microsoft.com/office/powerpoint/2010/main" val="4187052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What should food less-secure Asian countries learn from others?</a:t>
            </a:r>
            <a:endParaRPr lang="en-GB" dirty="0"/>
          </a:p>
        </p:txBody>
      </p:sp>
      <p:sp>
        <p:nvSpPr>
          <p:cNvPr id="3" name="Content Placeholder 2"/>
          <p:cNvSpPr>
            <a:spLocks noGrp="1"/>
          </p:cNvSpPr>
          <p:nvPr>
            <p:ph idx="1"/>
          </p:nvPr>
        </p:nvSpPr>
        <p:spPr>
          <a:xfrm>
            <a:off x="457200" y="1341438"/>
            <a:ext cx="8686800" cy="4784725"/>
          </a:xfrm>
        </p:spPr>
        <p:txBody>
          <a:bodyPr/>
          <a:lstStyle/>
          <a:p>
            <a:r>
              <a:rPr lang="en-US" sz="2800" dirty="0"/>
              <a:t>Countries in Asia with low levels of food security need to first look into how they are governed, not how economically poor they are or how short of resources they are. </a:t>
            </a:r>
            <a:endParaRPr lang="en-US" sz="2800" dirty="0" smtClean="0"/>
          </a:p>
          <a:p>
            <a:r>
              <a:rPr lang="en-US" sz="2800" dirty="0" smtClean="0"/>
              <a:t>They </a:t>
            </a:r>
            <a:r>
              <a:rPr lang="en-US" sz="2800" dirty="0"/>
              <a:t>need to pay attention to the most fundamental forces that affect food security: get their institutions right and foster strong institutions in their country. </a:t>
            </a:r>
            <a:endParaRPr lang="en-US" sz="2800" dirty="0" smtClean="0"/>
          </a:p>
          <a:p>
            <a:r>
              <a:rPr lang="en-US" sz="2800" dirty="0" smtClean="0"/>
              <a:t>Their </a:t>
            </a:r>
            <a:r>
              <a:rPr lang="en-US" sz="2800" dirty="0"/>
              <a:t>governments need to accept that ensuring food security is their responsibility. The right to secure food intake by every individual should be written in, and protected by, law. </a:t>
            </a:r>
            <a:endParaRPr lang="en-GB" sz="2800" dirty="0"/>
          </a:p>
        </p:txBody>
      </p:sp>
    </p:spTree>
    <p:extLst>
      <p:ext uri="{BB962C8B-B14F-4D97-AF65-F5344CB8AC3E}">
        <p14:creationId xmlns:p14="http://schemas.microsoft.com/office/powerpoint/2010/main" val="3429825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341438"/>
            <a:ext cx="8229600" cy="5111898"/>
          </a:xfrm>
        </p:spPr>
        <p:txBody>
          <a:bodyPr/>
          <a:lstStyle/>
          <a:p>
            <a:pPr marL="0" indent="0">
              <a:buNone/>
            </a:pPr>
            <a:r>
              <a:rPr lang="en-GB" dirty="0"/>
              <a:t>What do they need to do?</a:t>
            </a:r>
            <a:endParaRPr lang="en-US" dirty="0" smtClean="0"/>
          </a:p>
          <a:p>
            <a:r>
              <a:rPr lang="en-US" sz="2800" dirty="0" smtClean="0"/>
              <a:t>Carry out institutional reforms.</a:t>
            </a:r>
          </a:p>
          <a:p>
            <a:r>
              <a:rPr lang="en-US" sz="2800" dirty="0" smtClean="0"/>
              <a:t>Reforms to both governmental and economic institutions (and other institutions).</a:t>
            </a:r>
          </a:p>
          <a:p>
            <a:r>
              <a:rPr lang="en-US" sz="2800" dirty="0" smtClean="0"/>
              <a:t>Reforms to economic institutions without to governmental institutions: may help a country to improve food </a:t>
            </a:r>
            <a:r>
              <a:rPr lang="en-US" sz="2800" b="1" i="1" dirty="0" smtClean="0"/>
              <a:t>availability</a:t>
            </a:r>
            <a:r>
              <a:rPr lang="en-US" sz="2800" dirty="0" smtClean="0"/>
              <a:t> but not food </a:t>
            </a:r>
            <a:r>
              <a:rPr lang="en-US" sz="2800" b="1" i="1" dirty="0" smtClean="0"/>
              <a:t>security</a:t>
            </a:r>
            <a:r>
              <a:rPr lang="en-US" sz="2800" dirty="0" smtClean="0"/>
              <a:t>.</a:t>
            </a:r>
          </a:p>
          <a:p>
            <a:r>
              <a:rPr lang="en-US" sz="2800" dirty="0" smtClean="0"/>
              <a:t>Ensure an effective and efficient market.</a:t>
            </a:r>
          </a:p>
          <a:p>
            <a:r>
              <a:rPr lang="en-US" sz="2800" dirty="0" smtClean="0"/>
              <a:t>In peace times, let the market coordinate food demand and supply. </a:t>
            </a:r>
          </a:p>
          <a:p>
            <a:endParaRPr lang="en-GB" sz="2800" dirty="0"/>
          </a:p>
        </p:txBody>
      </p:sp>
    </p:spTree>
    <p:extLst>
      <p:ext uri="{BB962C8B-B14F-4D97-AF65-F5344CB8AC3E}">
        <p14:creationId xmlns:p14="http://schemas.microsoft.com/office/powerpoint/2010/main" val="466459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Postscripts (food for </a:t>
            </a:r>
            <a:r>
              <a:rPr lang="en-US" dirty="0" smtClean="0"/>
              <a:t>thought)</a:t>
            </a:r>
            <a:endParaRPr lang="en-GB" dirty="0"/>
          </a:p>
        </p:txBody>
      </p:sp>
      <p:sp>
        <p:nvSpPr>
          <p:cNvPr id="3" name="Content Placeholder 2"/>
          <p:cNvSpPr>
            <a:spLocks noGrp="1"/>
          </p:cNvSpPr>
          <p:nvPr>
            <p:ph idx="1"/>
          </p:nvPr>
        </p:nvSpPr>
        <p:spPr>
          <a:xfrm>
            <a:off x="251520" y="1267966"/>
            <a:ext cx="8784976" cy="5401394"/>
          </a:xfrm>
        </p:spPr>
        <p:txBody>
          <a:bodyPr/>
          <a:lstStyle/>
          <a:p>
            <a:r>
              <a:rPr lang="en-US" sz="2800" dirty="0" smtClean="0"/>
              <a:t>Every country is able to achieve a reasonable level of food security. </a:t>
            </a:r>
          </a:p>
          <a:p>
            <a:pPr marL="914400" lvl="1" indent="-457200">
              <a:buFont typeface="+mj-lt"/>
              <a:buAutoNum type="arabicPeriod"/>
            </a:pPr>
            <a:r>
              <a:rPr lang="en-US" sz="2400" dirty="0" smtClean="0"/>
              <a:t>Some countries do not, because their governments/rulers could not care less.</a:t>
            </a:r>
          </a:p>
          <a:p>
            <a:pPr marL="914400" lvl="1" indent="-457200">
              <a:buFont typeface="+mj-lt"/>
              <a:buAutoNum type="arabicPeriod"/>
            </a:pPr>
            <a:r>
              <a:rPr lang="en-US" sz="2400" dirty="0" smtClean="0"/>
              <a:t>Some </a:t>
            </a:r>
            <a:r>
              <a:rPr lang="en-US" sz="2400" dirty="0"/>
              <a:t>governments/rulers </a:t>
            </a:r>
            <a:r>
              <a:rPr lang="en-US" sz="2400" dirty="0" smtClean="0"/>
              <a:t>may try </a:t>
            </a:r>
            <a:r>
              <a:rPr lang="en-US" sz="2400" dirty="0"/>
              <a:t>to achieve a higher level of food </a:t>
            </a:r>
            <a:r>
              <a:rPr lang="en-US" sz="2400" dirty="0" smtClean="0"/>
              <a:t>security so that they can continue their ruling (when </a:t>
            </a:r>
            <a:r>
              <a:rPr lang="en-US" sz="2400" dirty="0"/>
              <a:t>people </a:t>
            </a:r>
            <a:r>
              <a:rPr lang="en-US" sz="2400" dirty="0" smtClean="0"/>
              <a:t>have </a:t>
            </a:r>
            <a:r>
              <a:rPr lang="en-US" sz="2400" dirty="0"/>
              <a:t>something to </a:t>
            </a:r>
            <a:r>
              <a:rPr lang="en-US" sz="2400" dirty="0" smtClean="0"/>
              <a:t>eat, they are less likely to rebel; a </a:t>
            </a:r>
            <a:r>
              <a:rPr lang="en-US" sz="2400" dirty="0"/>
              <a:t>high level of food security </a:t>
            </a:r>
            <a:r>
              <a:rPr lang="en-US" sz="2400" dirty="0" smtClean="0"/>
              <a:t>is hard to be achieved; even if achieved, cannot </a:t>
            </a:r>
            <a:r>
              <a:rPr lang="en-US" sz="2400" dirty="0"/>
              <a:t>be expected to sustain</a:t>
            </a:r>
            <a:r>
              <a:rPr lang="en-US" sz="2400" dirty="0" smtClean="0"/>
              <a:t>).  </a:t>
            </a:r>
          </a:p>
          <a:p>
            <a:pPr marL="914400" lvl="1" indent="-457200">
              <a:buFont typeface="+mj-lt"/>
              <a:buAutoNum type="arabicPeriod"/>
            </a:pPr>
            <a:r>
              <a:rPr lang="en-US" sz="2400" dirty="0"/>
              <a:t>Some </a:t>
            </a:r>
            <a:r>
              <a:rPr lang="en-US" sz="2400" dirty="0" smtClean="0"/>
              <a:t>governments try </a:t>
            </a:r>
            <a:r>
              <a:rPr lang="en-US" sz="2400" dirty="0"/>
              <a:t>to achieve a higher level of food </a:t>
            </a:r>
            <a:r>
              <a:rPr lang="en-US" sz="2400" dirty="0" smtClean="0"/>
              <a:t>security in order </a:t>
            </a:r>
            <a:r>
              <a:rPr lang="en-US" sz="2400" dirty="0"/>
              <a:t>to promote and sustain a civil society (a high level of food security can be expected to sustain</a:t>
            </a:r>
            <a:r>
              <a:rPr lang="en-US" sz="2400" dirty="0" smtClean="0"/>
              <a:t>).</a:t>
            </a:r>
            <a:endParaRPr lang="en-US" sz="2400" dirty="0"/>
          </a:p>
          <a:p>
            <a:pPr marL="457200" lvl="1" indent="0">
              <a:buNone/>
            </a:pPr>
            <a:endParaRPr lang="en-GB" sz="2400" dirty="0"/>
          </a:p>
        </p:txBody>
      </p:sp>
    </p:spTree>
    <p:extLst>
      <p:ext uri="{BB962C8B-B14F-4D97-AF65-F5344CB8AC3E}">
        <p14:creationId xmlns:p14="http://schemas.microsoft.com/office/powerpoint/2010/main" val="428645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Motivation</a:t>
            </a:r>
            <a:endParaRPr lang="en-AU" dirty="0"/>
          </a:p>
        </p:txBody>
      </p:sp>
      <p:sp>
        <p:nvSpPr>
          <p:cNvPr id="3" name="Content Placeholder 2"/>
          <p:cNvSpPr>
            <a:spLocks noGrp="1"/>
          </p:cNvSpPr>
          <p:nvPr>
            <p:ph idx="1"/>
          </p:nvPr>
        </p:nvSpPr>
        <p:spPr/>
        <p:txBody>
          <a:bodyPr/>
          <a:lstStyle/>
          <a:p>
            <a:r>
              <a:rPr lang="en-AU" dirty="0" smtClean="0"/>
              <a:t>To examine key determinants that affect food security in various Asian countries and to derive lessons and experiences from their quest for food security;</a:t>
            </a:r>
            <a:endParaRPr lang="en-AU" dirty="0"/>
          </a:p>
          <a:p>
            <a:r>
              <a:rPr lang="en-AU" dirty="0" smtClean="0"/>
              <a:t>To suggest how countries with low levels of food security can learn from other Asian countries to improve their food security for the future.</a:t>
            </a:r>
            <a:endParaRPr lang="en-AU" dirty="0"/>
          </a:p>
        </p:txBody>
      </p:sp>
    </p:spTree>
    <p:extLst>
      <p:ext uri="{BB962C8B-B14F-4D97-AF65-F5344CB8AC3E}">
        <p14:creationId xmlns:p14="http://schemas.microsoft.com/office/powerpoint/2010/main" val="1758075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the presentation</a:t>
            </a:r>
            <a:endParaRPr lang="en-AU" dirty="0"/>
          </a:p>
        </p:txBody>
      </p:sp>
      <p:sp>
        <p:nvSpPr>
          <p:cNvPr id="3" name="Content Placeholder 2"/>
          <p:cNvSpPr>
            <a:spLocks noGrp="1"/>
          </p:cNvSpPr>
          <p:nvPr>
            <p:ph idx="1"/>
          </p:nvPr>
        </p:nvSpPr>
        <p:spPr>
          <a:xfrm>
            <a:off x="457200" y="1341438"/>
            <a:ext cx="8686800" cy="4784725"/>
          </a:xfrm>
        </p:spPr>
        <p:txBody>
          <a:bodyPr/>
          <a:lstStyle/>
          <a:p>
            <a:pPr marL="514350" indent="-514350">
              <a:buFont typeface="+mj-lt"/>
              <a:buAutoNum type="arabicPeriod"/>
            </a:pPr>
            <a:r>
              <a:rPr lang="en-AU" dirty="0" smtClean="0"/>
              <a:t>Food, food security, food security evaluation</a:t>
            </a:r>
            <a:endParaRPr lang="en-AU" dirty="0"/>
          </a:p>
          <a:p>
            <a:pPr marL="514350" indent="-514350">
              <a:buFont typeface="+mj-lt"/>
              <a:buAutoNum type="arabicPeriod"/>
            </a:pPr>
            <a:r>
              <a:rPr lang="en-AU" dirty="0" smtClean="0"/>
              <a:t>Food </a:t>
            </a:r>
            <a:r>
              <a:rPr lang="en-AU" dirty="0"/>
              <a:t>security practices across </a:t>
            </a:r>
            <a:r>
              <a:rPr lang="en-AU" dirty="0" smtClean="0"/>
              <a:t>countries</a:t>
            </a:r>
          </a:p>
          <a:p>
            <a:pPr marL="514350" indent="-514350">
              <a:buFont typeface="+mj-lt"/>
              <a:buAutoNum type="arabicPeriod"/>
            </a:pPr>
            <a:r>
              <a:rPr lang="en-AU" dirty="0" smtClean="0"/>
              <a:t>Major factors affecting food security</a:t>
            </a:r>
            <a:endParaRPr lang="en-AU" dirty="0"/>
          </a:p>
          <a:p>
            <a:pPr marL="514350" indent="-514350">
              <a:buFont typeface="+mj-lt"/>
              <a:buAutoNum type="arabicPeriod"/>
            </a:pPr>
            <a:r>
              <a:rPr lang="en-AU" dirty="0"/>
              <a:t>What </a:t>
            </a:r>
            <a:r>
              <a:rPr lang="en-AU" dirty="0" smtClean="0"/>
              <a:t>can they learn from each other? </a:t>
            </a:r>
            <a:endParaRPr lang="en-AU" dirty="0"/>
          </a:p>
          <a:p>
            <a:pPr marL="0" indent="0">
              <a:buNone/>
            </a:pPr>
            <a:endParaRPr lang="en-AU" dirty="0"/>
          </a:p>
        </p:txBody>
      </p:sp>
    </p:spTree>
    <p:extLst>
      <p:ext uri="{BB962C8B-B14F-4D97-AF65-F5344CB8AC3E}">
        <p14:creationId xmlns:p14="http://schemas.microsoft.com/office/powerpoint/2010/main" val="1110659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Food, food security, food security evaluation</a:t>
            </a:r>
            <a:endParaRPr lang="en-GB" dirty="0"/>
          </a:p>
        </p:txBody>
      </p:sp>
      <p:sp>
        <p:nvSpPr>
          <p:cNvPr id="3" name="Content Placeholder 2"/>
          <p:cNvSpPr>
            <a:spLocks noGrp="1"/>
          </p:cNvSpPr>
          <p:nvPr>
            <p:ph idx="1"/>
          </p:nvPr>
        </p:nvSpPr>
        <p:spPr/>
        <p:txBody>
          <a:bodyPr/>
          <a:lstStyle/>
          <a:p>
            <a:r>
              <a:rPr lang="en-AU" dirty="0" smtClean="0"/>
              <a:t>In </a:t>
            </a:r>
            <a:r>
              <a:rPr lang="en-AU" dirty="0"/>
              <a:t>a physiological sense </a:t>
            </a:r>
            <a:r>
              <a:rPr lang="en-AU" dirty="0" smtClean="0"/>
              <a:t>food is </a:t>
            </a:r>
            <a:r>
              <a:rPr lang="en-AU" dirty="0"/>
              <a:t>“nutritive material taken into an organism and which fulfils needs for maintenance, growth, work, and tissue repair” (WHO and FAO 1974, p. 10</a:t>
            </a:r>
            <a:r>
              <a:rPr lang="en-AU" dirty="0" smtClean="0"/>
              <a:t>).</a:t>
            </a:r>
          </a:p>
          <a:p>
            <a:r>
              <a:rPr lang="en-AU" dirty="0" smtClean="0"/>
              <a:t>As </a:t>
            </a:r>
            <a:r>
              <a:rPr lang="en-AU" dirty="0"/>
              <a:t>such, food </a:t>
            </a:r>
            <a:r>
              <a:rPr lang="en-AU" dirty="0" smtClean="0"/>
              <a:t>can be any </a:t>
            </a:r>
            <a:r>
              <a:rPr lang="en-AU" dirty="0"/>
              <a:t>nutritional materials taken by human beings which provide calorie, protein, fat and other essential micro </a:t>
            </a:r>
            <a:r>
              <a:rPr lang="en-AU" dirty="0" smtClean="0"/>
              <a:t>nutrients.</a:t>
            </a:r>
            <a:endParaRPr lang="en-GB" dirty="0"/>
          </a:p>
          <a:p>
            <a:endParaRPr lang="en-GB" dirty="0"/>
          </a:p>
        </p:txBody>
      </p:sp>
    </p:spTree>
    <p:extLst>
      <p:ext uri="{BB962C8B-B14F-4D97-AF65-F5344CB8AC3E}">
        <p14:creationId xmlns:p14="http://schemas.microsoft.com/office/powerpoint/2010/main" val="3951184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food security?</a:t>
            </a:r>
            <a:endParaRPr lang="en-GB" dirty="0"/>
          </a:p>
        </p:txBody>
      </p:sp>
      <p:sp>
        <p:nvSpPr>
          <p:cNvPr id="3" name="Content Placeholder 2"/>
          <p:cNvSpPr>
            <a:spLocks noGrp="1"/>
          </p:cNvSpPr>
          <p:nvPr>
            <p:ph idx="1"/>
          </p:nvPr>
        </p:nvSpPr>
        <p:spPr>
          <a:xfrm>
            <a:off x="457200" y="1341438"/>
            <a:ext cx="8363272" cy="5111898"/>
          </a:xfrm>
        </p:spPr>
        <p:txBody>
          <a:bodyPr/>
          <a:lstStyle/>
          <a:p>
            <a:pPr hangingPunct="0"/>
            <a:r>
              <a:rPr lang="en-GB" sz="2400" i="1" dirty="0"/>
              <a:t>“Food security exists when all people, at all times, have physical and economic access to sufficient, safe and nutritious food that meets their dietary needs and food preferences for an active and healthy life” (World Food Summit 1996</a:t>
            </a:r>
            <a:r>
              <a:rPr lang="en-GB" sz="2400" i="1" dirty="0" smtClean="0"/>
              <a:t>).</a:t>
            </a:r>
          </a:p>
          <a:p>
            <a:pPr hangingPunct="0"/>
            <a:r>
              <a:rPr lang="en-US" sz="2400" dirty="0" smtClean="0"/>
              <a:t>Key dimensions:</a:t>
            </a:r>
            <a:endParaRPr lang="en-GB" sz="2400" dirty="0" smtClean="0"/>
          </a:p>
          <a:p>
            <a:pPr lvl="1" hangingPunct="0"/>
            <a:r>
              <a:rPr lang="en-GB" sz="2000" b="1" dirty="0"/>
              <a:t>Food availability </a:t>
            </a:r>
            <a:r>
              <a:rPr lang="en-GB" sz="2000" dirty="0"/>
              <a:t>(</a:t>
            </a:r>
            <a:r>
              <a:rPr lang="en-GB" sz="2000" i="1" dirty="0"/>
              <a:t>all people … have sufficient … food</a:t>
            </a:r>
            <a:r>
              <a:rPr lang="en-GB" sz="2000" dirty="0"/>
              <a:t>)</a:t>
            </a:r>
            <a:r>
              <a:rPr lang="en-GB" sz="2000" i="1" dirty="0"/>
              <a:t> </a:t>
            </a:r>
            <a:endParaRPr lang="en-GB" sz="2000" dirty="0"/>
          </a:p>
          <a:p>
            <a:pPr lvl="1" hangingPunct="0"/>
            <a:r>
              <a:rPr lang="en-GB" sz="2000" b="1" dirty="0"/>
              <a:t>Supply sustainability</a:t>
            </a:r>
            <a:r>
              <a:rPr lang="en-GB" sz="2000" dirty="0"/>
              <a:t> (</a:t>
            </a:r>
            <a:r>
              <a:rPr lang="en-GB" sz="2000" i="1" dirty="0"/>
              <a:t>all people, at all times, have … sufficient … food</a:t>
            </a:r>
            <a:r>
              <a:rPr lang="en-GB" sz="2000" dirty="0"/>
              <a:t>)</a:t>
            </a:r>
          </a:p>
          <a:p>
            <a:pPr lvl="1" hangingPunct="0"/>
            <a:r>
              <a:rPr lang="en-GB" sz="2000" b="1" dirty="0"/>
              <a:t>Food quality and safety</a:t>
            </a:r>
            <a:r>
              <a:rPr lang="en-GB" sz="2000" dirty="0"/>
              <a:t> (</a:t>
            </a:r>
            <a:r>
              <a:rPr lang="en-GB" sz="2000" i="1" dirty="0"/>
              <a:t>safe and nutritious food that meets their dietary needs</a:t>
            </a:r>
            <a:r>
              <a:rPr lang="en-GB" sz="2000" dirty="0"/>
              <a:t>)</a:t>
            </a:r>
          </a:p>
          <a:p>
            <a:pPr lvl="1" hangingPunct="0"/>
            <a:r>
              <a:rPr lang="en-GB" sz="2000" b="1" dirty="0"/>
              <a:t>Cultural acceptability</a:t>
            </a:r>
            <a:r>
              <a:rPr lang="en-GB" sz="2000" dirty="0"/>
              <a:t> (</a:t>
            </a:r>
            <a:r>
              <a:rPr lang="en-GB" sz="2000" i="1" dirty="0"/>
              <a:t>food that meets their … food preferences</a:t>
            </a:r>
            <a:r>
              <a:rPr lang="en-GB" sz="2000" dirty="0"/>
              <a:t>)</a:t>
            </a:r>
          </a:p>
          <a:p>
            <a:pPr lvl="1" hangingPunct="0"/>
            <a:r>
              <a:rPr lang="en-GB" sz="2000" b="1" dirty="0"/>
              <a:t>Access to food</a:t>
            </a:r>
            <a:r>
              <a:rPr lang="en-GB" sz="2000" dirty="0"/>
              <a:t> (</a:t>
            </a:r>
            <a:r>
              <a:rPr lang="en-GB" sz="2000" i="1" dirty="0"/>
              <a:t>all people … have physical and economic access to … food</a:t>
            </a:r>
            <a:r>
              <a:rPr lang="en-GB" sz="2000" dirty="0"/>
              <a:t>).</a:t>
            </a:r>
          </a:p>
        </p:txBody>
      </p:sp>
    </p:spTree>
    <p:extLst>
      <p:ext uri="{BB962C8B-B14F-4D97-AF65-F5344CB8AC3E}">
        <p14:creationId xmlns:p14="http://schemas.microsoft.com/office/powerpoint/2010/main" val="47453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AU" dirty="0" smtClean="0"/>
              <a:t>Diverse ways to evaluate</a:t>
            </a:r>
          </a:p>
          <a:p>
            <a:r>
              <a:rPr lang="en-AU" dirty="0" smtClean="0"/>
              <a:t>Examples:</a:t>
            </a:r>
          </a:p>
          <a:p>
            <a:pPr lvl="1"/>
            <a:r>
              <a:rPr lang="en-GB" dirty="0"/>
              <a:t>The </a:t>
            </a:r>
            <a:r>
              <a:rPr lang="en-GB" dirty="0" err="1" smtClean="0"/>
              <a:t>Oshaug</a:t>
            </a:r>
            <a:r>
              <a:rPr lang="en-GB" dirty="0"/>
              <a:t>, </a:t>
            </a:r>
            <a:r>
              <a:rPr lang="en-GB" dirty="0" err="1"/>
              <a:t>Eide</a:t>
            </a:r>
            <a:r>
              <a:rPr lang="en-GB" dirty="0"/>
              <a:t> and </a:t>
            </a:r>
            <a:r>
              <a:rPr lang="en-GB" dirty="0" err="1"/>
              <a:t>Eide</a:t>
            </a:r>
            <a:r>
              <a:rPr lang="en-GB" dirty="0"/>
              <a:t> way (1994)</a:t>
            </a:r>
            <a:r>
              <a:rPr lang="en-AU" dirty="0" smtClean="0"/>
              <a:t> </a:t>
            </a:r>
          </a:p>
          <a:p>
            <a:pPr lvl="1"/>
            <a:r>
              <a:rPr lang="en-US" dirty="0"/>
              <a:t>The USAID way (1999</a:t>
            </a:r>
            <a:r>
              <a:rPr lang="en-US" dirty="0" smtClean="0"/>
              <a:t>)</a:t>
            </a:r>
          </a:p>
          <a:p>
            <a:pPr lvl="1"/>
            <a:r>
              <a:rPr lang="en-US" dirty="0"/>
              <a:t>The FAO </a:t>
            </a:r>
            <a:r>
              <a:rPr lang="en-US" dirty="0" smtClean="0"/>
              <a:t>way</a:t>
            </a:r>
          </a:p>
          <a:p>
            <a:pPr lvl="1"/>
            <a:r>
              <a:rPr lang="en-US" i="1" dirty="0"/>
              <a:t>The Economist</a:t>
            </a:r>
            <a:r>
              <a:rPr lang="en-US" dirty="0"/>
              <a:t> way</a:t>
            </a:r>
            <a:endParaRPr lang="en-AU" dirty="0"/>
          </a:p>
        </p:txBody>
      </p:sp>
    </p:spTree>
    <p:extLst>
      <p:ext uri="{BB962C8B-B14F-4D97-AF65-F5344CB8AC3E}">
        <p14:creationId xmlns:p14="http://schemas.microsoft.com/office/powerpoint/2010/main" val="359856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err="1" smtClean="0"/>
              <a:t>Oshaug</a:t>
            </a:r>
            <a:r>
              <a:rPr lang="en-GB" dirty="0"/>
              <a:t>, </a:t>
            </a:r>
            <a:r>
              <a:rPr lang="en-GB" dirty="0" err="1" smtClean="0"/>
              <a:t>Eide</a:t>
            </a:r>
            <a:r>
              <a:rPr lang="en-GB" dirty="0" smtClean="0"/>
              <a:t> </a:t>
            </a:r>
            <a:r>
              <a:rPr lang="en-GB" dirty="0"/>
              <a:t>and </a:t>
            </a:r>
            <a:r>
              <a:rPr lang="en-GB" dirty="0" err="1"/>
              <a:t>Eide</a:t>
            </a:r>
            <a:r>
              <a:rPr lang="en-GB" dirty="0"/>
              <a:t> </a:t>
            </a:r>
            <a:r>
              <a:rPr lang="en-GB" dirty="0" smtClean="0"/>
              <a:t>way (1994)</a:t>
            </a:r>
            <a:endParaRPr lang="en-GB" dirty="0"/>
          </a:p>
        </p:txBody>
      </p:sp>
      <p:pic>
        <p:nvPicPr>
          <p:cNvPr id="4" name="Picture 3"/>
          <p:cNvPicPr>
            <a:picLocks noChangeAspect="1"/>
          </p:cNvPicPr>
          <p:nvPr/>
        </p:nvPicPr>
        <p:blipFill>
          <a:blip r:embed="rId2"/>
          <a:stretch>
            <a:fillRect/>
          </a:stretch>
        </p:blipFill>
        <p:spPr>
          <a:xfrm>
            <a:off x="215443" y="1334327"/>
            <a:ext cx="8821053" cy="5131990"/>
          </a:xfrm>
          <a:prstGeom prst="rect">
            <a:avLst/>
          </a:prstGeom>
        </p:spPr>
      </p:pic>
    </p:spTree>
    <p:extLst>
      <p:ext uri="{BB962C8B-B14F-4D97-AF65-F5344CB8AC3E}">
        <p14:creationId xmlns:p14="http://schemas.microsoft.com/office/powerpoint/2010/main" val="84273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USAID way (1999)</a:t>
            </a:r>
            <a:endParaRPr lang="en-GB" dirty="0"/>
          </a:p>
        </p:txBody>
      </p:sp>
      <p:grpSp>
        <p:nvGrpSpPr>
          <p:cNvPr id="6" name="Group 5"/>
          <p:cNvGrpSpPr/>
          <p:nvPr/>
        </p:nvGrpSpPr>
        <p:grpSpPr>
          <a:xfrm>
            <a:off x="1115616" y="1215142"/>
            <a:ext cx="4518224" cy="5224671"/>
            <a:chOff x="521208" y="835152"/>
            <a:chExt cx="4824984" cy="6547104"/>
          </a:xfrm>
        </p:grpSpPr>
        <p:sp>
          <p:nvSpPr>
            <p:cNvPr id="7" name="Shape 1152"/>
            <p:cNvSpPr/>
            <p:nvPr/>
          </p:nvSpPr>
          <p:spPr>
            <a:xfrm>
              <a:off x="521208" y="835152"/>
              <a:ext cx="4824984" cy="6547104"/>
            </a:xfrm>
            <a:custGeom>
              <a:avLst/>
              <a:gdLst/>
              <a:ahLst/>
              <a:cxnLst/>
              <a:rect l="0" t="0" r="0" b="0"/>
              <a:pathLst>
                <a:path w="4824984" h="6547104">
                  <a:moveTo>
                    <a:pt x="0" y="0"/>
                  </a:moveTo>
                  <a:lnTo>
                    <a:pt x="4824984" y="0"/>
                  </a:lnTo>
                  <a:lnTo>
                    <a:pt x="4824984" y="6547104"/>
                  </a:lnTo>
                  <a:lnTo>
                    <a:pt x="0" y="6547104"/>
                  </a:lnTo>
                  <a:lnTo>
                    <a:pt x="0" y="0"/>
                  </a:lnTo>
                  <a:close/>
                </a:path>
              </a:pathLst>
            </a:custGeom>
            <a:ln w="9144" cap="rnd">
              <a:round/>
            </a:ln>
          </p:spPr>
          <p:style>
            <a:lnRef idx="1">
              <a:srgbClr val="000000"/>
            </a:lnRef>
            <a:fillRef idx="0">
              <a:srgbClr val="FFFFFF"/>
            </a:fillRef>
            <a:effectRef idx="0">
              <a:scrgbClr r="0" g="0" b="0"/>
            </a:effectRef>
            <a:fontRef idx="none"/>
          </p:style>
          <p:txBody>
            <a:bodyPr/>
            <a:lstStyle/>
            <a:p>
              <a:endParaRPr lang="en-GB"/>
            </a:p>
          </p:txBody>
        </p:sp>
        <p:sp>
          <p:nvSpPr>
            <p:cNvPr id="8" name="Shape 32660"/>
            <p:cNvSpPr/>
            <p:nvPr/>
          </p:nvSpPr>
          <p:spPr>
            <a:xfrm>
              <a:off x="661416" y="883920"/>
              <a:ext cx="4541520" cy="6147816"/>
            </a:xfrm>
            <a:custGeom>
              <a:avLst/>
              <a:gdLst/>
              <a:ahLst/>
              <a:cxnLst/>
              <a:rect l="0" t="0" r="0" b="0"/>
              <a:pathLst>
                <a:path w="4541520" h="6147816">
                  <a:moveTo>
                    <a:pt x="0" y="0"/>
                  </a:moveTo>
                  <a:lnTo>
                    <a:pt x="4541520" y="0"/>
                  </a:lnTo>
                  <a:lnTo>
                    <a:pt x="4541520" y="6147816"/>
                  </a:lnTo>
                  <a:lnTo>
                    <a:pt x="0" y="614781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9" name="Shape 32661"/>
            <p:cNvSpPr/>
            <p:nvPr/>
          </p:nvSpPr>
          <p:spPr>
            <a:xfrm>
              <a:off x="752856" y="987552"/>
              <a:ext cx="4258056" cy="5800345"/>
            </a:xfrm>
            <a:custGeom>
              <a:avLst/>
              <a:gdLst/>
              <a:ahLst/>
              <a:cxnLst/>
              <a:rect l="0" t="0" r="0" b="0"/>
              <a:pathLst>
                <a:path w="4258056" h="5800345">
                  <a:moveTo>
                    <a:pt x="0" y="0"/>
                  </a:moveTo>
                  <a:lnTo>
                    <a:pt x="4258056" y="0"/>
                  </a:lnTo>
                  <a:lnTo>
                    <a:pt x="4258056" y="5800345"/>
                  </a:lnTo>
                  <a:lnTo>
                    <a:pt x="0" y="5800345"/>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10" name="Shape 32662"/>
            <p:cNvSpPr/>
            <p:nvPr/>
          </p:nvSpPr>
          <p:spPr>
            <a:xfrm>
              <a:off x="2282952" y="4925569"/>
              <a:ext cx="676656" cy="460248"/>
            </a:xfrm>
            <a:custGeom>
              <a:avLst/>
              <a:gdLst/>
              <a:ahLst/>
              <a:cxnLst/>
              <a:rect l="0" t="0" r="0" b="0"/>
              <a:pathLst>
                <a:path w="676656" h="460248">
                  <a:moveTo>
                    <a:pt x="0" y="0"/>
                  </a:moveTo>
                  <a:lnTo>
                    <a:pt x="676656" y="0"/>
                  </a:lnTo>
                  <a:lnTo>
                    <a:pt x="676656" y="460248"/>
                  </a:lnTo>
                  <a:lnTo>
                    <a:pt x="0" y="460248"/>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11" name="Shape 32663"/>
            <p:cNvSpPr/>
            <p:nvPr/>
          </p:nvSpPr>
          <p:spPr>
            <a:xfrm>
              <a:off x="2225040" y="4867657"/>
              <a:ext cx="664464" cy="448056"/>
            </a:xfrm>
            <a:custGeom>
              <a:avLst/>
              <a:gdLst/>
              <a:ahLst/>
              <a:cxnLst/>
              <a:rect l="0" t="0" r="0" b="0"/>
              <a:pathLst>
                <a:path w="664464" h="448056">
                  <a:moveTo>
                    <a:pt x="0" y="0"/>
                  </a:moveTo>
                  <a:lnTo>
                    <a:pt x="664464" y="0"/>
                  </a:lnTo>
                  <a:lnTo>
                    <a:pt x="664464"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12" name="Rectangle 11"/>
            <p:cNvSpPr/>
            <p:nvPr/>
          </p:nvSpPr>
          <p:spPr>
            <a:xfrm>
              <a:off x="2447544" y="4966351"/>
              <a:ext cx="26066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2441448" y="5069983"/>
              <a:ext cx="262911"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Price</a:t>
              </a:r>
              <a:endParaRPr lang="en-GB" sz="1000">
                <a:effectLst/>
                <a:latin typeface="Times New Roman" panose="02020603050405020304" pitchFamily="18" charset="0"/>
                <a:ea typeface="Times New Roman" panose="02020603050405020304" pitchFamily="18" charset="0"/>
              </a:endParaRPr>
            </a:p>
          </p:txBody>
        </p:sp>
        <p:sp>
          <p:nvSpPr>
            <p:cNvPr id="14" name="Shape 32664"/>
            <p:cNvSpPr/>
            <p:nvPr/>
          </p:nvSpPr>
          <p:spPr>
            <a:xfrm>
              <a:off x="3200400" y="4925569"/>
              <a:ext cx="670560" cy="460248"/>
            </a:xfrm>
            <a:custGeom>
              <a:avLst/>
              <a:gdLst/>
              <a:ahLst/>
              <a:cxnLst/>
              <a:rect l="0" t="0" r="0" b="0"/>
              <a:pathLst>
                <a:path w="670560" h="460248">
                  <a:moveTo>
                    <a:pt x="0" y="0"/>
                  </a:moveTo>
                  <a:lnTo>
                    <a:pt x="670560" y="0"/>
                  </a:lnTo>
                  <a:lnTo>
                    <a:pt x="670560" y="460248"/>
                  </a:lnTo>
                  <a:lnTo>
                    <a:pt x="0" y="460248"/>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15" name="Shape 32665"/>
            <p:cNvSpPr/>
            <p:nvPr/>
          </p:nvSpPr>
          <p:spPr>
            <a:xfrm>
              <a:off x="3142488" y="4867657"/>
              <a:ext cx="658368" cy="448056"/>
            </a:xfrm>
            <a:custGeom>
              <a:avLst/>
              <a:gdLst/>
              <a:ahLst/>
              <a:cxnLst/>
              <a:rect l="0" t="0" r="0" b="0"/>
              <a:pathLst>
                <a:path w="658368" h="448056">
                  <a:moveTo>
                    <a:pt x="0" y="0"/>
                  </a:moveTo>
                  <a:lnTo>
                    <a:pt x="658368" y="0"/>
                  </a:lnTo>
                  <a:lnTo>
                    <a:pt x="658368"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16" name="Rectangle 15"/>
            <p:cNvSpPr/>
            <p:nvPr/>
          </p:nvSpPr>
          <p:spPr>
            <a:xfrm>
              <a:off x="3358896" y="4966351"/>
              <a:ext cx="260683"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Cash</a:t>
              </a:r>
              <a:endParaRPr lang="en-GB" sz="100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3307080" y="5069983"/>
              <a:ext cx="37872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Income</a:t>
              </a:r>
              <a:endParaRPr lang="en-GB" sz="1000">
                <a:effectLst/>
                <a:latin typeface="Times New Roman" panose="02020603050405020304" pitchFamily="18" charset="0"/>
                <a:ea typeface="Times New Roman" panose="02020603050405020304" pitchFamily="18" charset="0"/>
              </a:endParaRPr>
            </a:p>
          </p:txBody>
        </p:sp>
        <p:sp>
          <p:nvSpPr>
            <p:cNvPr id="18" name="Shape 32666"/>
            <p:cNvSpPr/>
            <p:nvPr/>
          </p:nvSpPr>
          <p:spPr>
            <a:xfrm>
              <a:off x="2282952" y="6111240"/>
              <a:ext cx="676656" cy="463297"/>
            </a:xfrm>
            <a:custGeom>
              <a:avLst/>
              <a:gdLst/>
              <a:ahLst/>
              <a:cxnLst/>
              <a:rect l="0" t="0" r="0" b="0"/>
              <a:pathLst>
                <a:path w="676656" h="463297">
                  <a:moveTo>
                    <a:pt x="0" y="0"/>
                  </a:moveTo>
                  <a:lnTo>
                    <a:pt x="676656" y="0"/>
                  </a:lnTo>
                  <a:lnTo>
                    <a:pt x="676656" y="463297"/>
                  </a:lnTo>
                  <a:lnTo>
                    <a:pt x="0" y="463297"/>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19" name="Shape 32667"/>
            <p:cNvSpPr/>
            <p:nvPr/>
          </p:nvSpPr>
          <p:spPr>
            <a:xfrm>
              <a:off x="2225040" y="6056377"/>
              <a:ext cx="664464" cy="451103"/>
            </a:xfrm>
            <a:custGeom>
              <a:avLst/>
              <a:gdLst/>
              <a:ahLst/>
              <a:cxnLst/>
              <a:rect l="0" t="0" r="0" b="0"/>
              <a:pathLst>
                <a:path w="664464" h="451103">
                  <a:moveTo>
                    <a:pt x="0" y="0"/>
                  </a:moveTo>
                  <a:lnTo>
                    <a:pt x="664464" y="0"/>
                  </a:lnTo>
                  <a:lnTo>
                    <a:pt x="664464" y="451103"/>
                  </a:lnTo>
                  <a:lnTo>
                    <a:pt x="0" y="451103"/>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20" name="Rectangle 19"/>
            <p:cNvSpPr/>
            <p:nvPr/>
          </p:nvSpPr>
          <p:spPr>
            <a:xfrm>
              <a:off x="2395728" y="6155071"/>
              <a:ext cx="37249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Natural</a:t>
              </a:r>
              <a:endParaRPr lang="en-GB" sz="100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2325624" y="6258703"/>
              <a:ext cx="56106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Resources</a:t>
              </a:r>
              <a:endParaRPr lang="en-GB" sz="1000">
                <a:effectLst/>
                <a:latin typeface="Times New Roman" panose="02020603050405020304" pitchFamily="18" charset="0"/>
                <a:ea typeface="Times New Roman" panose="02020603050405020304" pitchFamily="18" charset="0"/>
              </a:endParaRPr>
            </a:p>
          </p:txBody>
        </p:sp>
        <p:sp>
          <p:nvSpPr>
            <p:cNvPr id="22" name="Shape 32668"/>
            <p:cNvSpPr/>
            <p:nvPr/>
          </p:nvSpPr>
          <p:spPr>
            <a:xfrm>
              <a:off x="3806952" y="6111240"/>
              <a:ext cx="673608" cy="463297"/>
            </a:xfrm>
            <a:custGeom>
              <a:avLst/>
              <a:gdLst/>
              <a:ahLst/>
              <a:cxnLst/>
              <a:rect l="0" t="0" r="0" b="0"/>
              <a:pathLst>
                <a:path w="673608" h="463297">
                  <a:moveTo>
                    <a:pt x="0" y="0"/>
                  </a:moveTo>
                  <a:lnTo>
                    <a:pt x="673608" y="0"/>
                  </a:lnTo>
                  <a:lnTo>
                    <a:pt x="673608" y="463297"/>
                  </a:lnTo>
                  <a:lnTo>
                    <a:pt x="0" y="463297"/>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23" name="Shape 32669"/>
            <p:cNvSpPr/>
            <p:nvPr/>
          </p:nvSpPr>
          <p:spPr>
            <a:xfrm>
              <a:off x="3749040" y="6056377"/>
              <a:ext cx="664464" cy="451103"/>
            </a:xfrm>
            <a:custGeom>
              <a:avLst/>
              <a:gdLst/>
              <a:ahLst/>
              <a:cxnLst/>
              <a:rect l="0" t="0" r="0" b="0"/>
              <a:pathLst>
                <a:path w="664464" h="451103">
                  <a:moveTo>
                    <a:pt x="0" y="0"/>
                  </a:moveTo>
                  <a:lnTo>
                    <a:pt x="664464" y="0"/>
                  </a:lnTo>
                  <a:lnTo>
                    <a:pt x="664464" y="451103"/>
                  </a:lnTo>
                  <a:lnTo>
                    <a:pt x="0" y="451103"/>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24" name="Rectangle 23"/>
            <p:cNvSpPr/>
            <p:nvPr/>
          </p:nvSpPr>
          <p:spPr>
            <a:xfrm>
              <a:off x="3925824" y="6155071"/>
              <a:ext cx="364785"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Human</a:t>
              </a:r>
              <a:endParaRPr lang="en-GB" sz="1000">
                <a:effectLst/>
                <a:latin typeface="Times New Roman" panose="02020603050405020304" pitchFamily="18" charset="0"/>
                <a:ea typeface="Times New Roman" panose="02020603050405020304" pitchFamily="18" charset="0"/>
              </a:endParaRPr>
            </a:p>
          </p:txBody>
        </p:sp>
        <p:sp>
          <p:nvSpPr>
            <p:cNvPr id="25" name="Rectangle 24"/>
            <p:cNvSpPr/>
            <p:nvPr/>
          </p:nvSpPr>
          <p:spPr>
            <a:xfrm>
              <a:off x="3849624" y="6258703"/>
              <a:ext cx="56106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Resources</a:t>
              </a:r>
              <a:endParaRPr lang="en-GB" sz="1000">
                <a:effectLst/>
                <a:latin typeface="Times New Roman" panose="02020603050405020304" pitchFamily="18" charset="0"/>
                <a:ea typeface="Times New Roman" panose="02020603050405020304" pitchFamily="18" charset="0"/>
              </a:endParaRPr>
            </a:p>
          </p:txBody>
        </p:sp>
        <p:sp>
          <p:nvSpPr>
            <p:cNvPr id="26" name="Shape 32670"/>
            <p:cNvSpPr/>
            <p:nvPr/>
          </p:nvSpPr>
          <p:spPr>
            <a:xfrm>
              <a:off x="3044952" y="6111240"/>
              <a:ext cx="676656" cy="463297"/>
            </a:xfrm>
            <a:custGeom>
              <a:avLst/>
              <a:gdLst/>
              <a:ahLst/>
              <a:cxnLst/>
              <a:rect l="0" t="0" r="0" b="0"/>
              <a:pathLst>
                <a:path w="676656" h="463297">
                  <a:moveTo>
                    <a:pt x="0" y="0"/>
                  </a:moveTo>
                  <a:lnTo>
                    <a:pt x="676656" y="0"/>
                  </a:lnTo>
                  <a:lnTo>
                    <a:pt x="676656" y="463297"/>
                  </a:lnTo>
                  <a:lnTo>
                    <a:pt x="0" y="463297"/>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27" name="Shape 32671"/>
            <p:cNvSpPr/>
            <p:nvPr/>
          </p:nvSpPr>
          <p:spPr>
            <a:xfrm>
              <a:off x="2987040" y="6056377"/>
              <a:ext cx="664464" cy="451103"/>
            </a:xfrm>
            <a:custGeom>
              <a:avLst/>
              <a:gdLst/>
              <a:ahLst/>
              <a:cxnLst/>
              <a:rect l="0" t="0" r="0" b="0"/>
              <a:pathLst>
                <a:path w="664464" h="451103">
                  <a:moveTo>
                    <a:pt x="0" y="0"/>
                  </a:moveTo>
                  <a:lnTo>
                    <a:pt x="664464" y="0"/>
                  </a:lnTo>
                  <a:lnTo>
                    <a:pt x="664464" y="451103"/>
                  </a:lnTo>
                  <a:lnTo>
                    <a:pt x="0" y="451103"/>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28" name="Rectangle 27"/>
            <p:cNvSpPr/>
            <p:nvPr/>
          </p:nvSpPr>
          <p:spPr>
            <a:xfrm>
              <a:off x="3163824" y="6155071"/>
              <a:ext cx="36406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Capital</a:t>
              </a:r>
              <a:endParaRPr lang="en-GB" sz="1000">
                <a:effectLst/>
                <a:latin typeface="Times New Roman" panose="02020603050405020304" pitchFamily="18" charset="0"/>
                <a:ea typeface="Times New Roman" panose="02020603050405020304" pitchFamily="18" charset="0"/>
              </a:endParaRPr>
            </a:p>
          </p:txBody>
        </p:sp>
        <p:sp>
          <p:nvSpPr>
            <p:cNvPr id="29" name="Rectangle 28"/>
            <p:cNvSpPr/>
            <p:nvPr/>
          </p:nvSpPr>
          <p:spPr>
            <a:xfrm>
              <a:off x="3090672" y="6258703"/>
              <a:ext cx="56106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Resources</a:t>
              </a:r>
              <a:endParaRPr lang="en-GB" sz="1000">
                <a:effectLst/>
                <a:latin typeface="Times New Roman" panose="02020603050405020304" pitchFamily="18" charset="0"/>
                <a:ea typeface="Times New Roman" panose="02020603050405020304" pitchFamily="18" charset="0"/>
              </a:endParaRPr>
            </a:p>
          </p:txBody>
        </p:sp>
        <p:sp>
          <p:nvSpPr>
            <p:cNvPr id="30" name="Shape 32672"/>
            <p:cNvSpPr/>
            <p:nvPr/>
          </p:nvSpPr>
          <p:spPr>
            <a:xfrm>
              <a:off x="1524000" y="6111240"/>
              <a:ext cx="673608" cy="463297"/>
            </a:xfrm>
            <a:custGeom>
              <a:avLst/>
              <a:gdLst/>
              <a:ahLst/>
              <a:cxnLst/>
              <a:rect l="0" t="0" r="0" b="0"/>
              <a:pathLst>
                <a:path w="673608" h="463297">
                  <a:moveTo>
                    <a:pt x="0" y="0"/>
                  </a:moveTo>
                  <a:lnTo>
                    <a:pt x="673608" y="0"/>
                  </a:lnTo>
                  <a:lnTo>
                    <a:pt x="673608" y="463297"/>
                  </a:lnTo>
                  <a:lnTo>
                    <a:pt x="0" y="463297"/>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31" name="Shape 32673"/>
            <p:cNvSpPr/>
            <p:nvPr/>
          </p:nvSpPr>
          <p:spPr>
            <a:xfrm>
              <a:off x="1466088" y="6056377"/>
              <a:ext cx="664464" cy="451103"/>
            </a:xfrm>
            <a:custGeom>
              <a:avLst/>
              <a:gdLst/>
              <a:ahLst/>
              <a:cxnLst/>
              <a:rect l="0" t="0" r="0" b="0"/>
              <a:pathLst>
                <a:path w="664464" h="451103">
                  <a:moveTo>
                    <a:pt x="0" y="0"/>
                  </a:moveTo>
                  <a:lnTo>
                    <a:pt x="664464" y="0"/>
                  </a:lnTo>
                  <a:lnTo>
                    <a:pt x="664464" y="451103"/>
                  </a:lnTo>
                  <a:lnTo>
                    <a:pt x="0" y="451103"/>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32" name="Rectangle 31"/>
            <p:cNvSpPr/>
            <p:nvPr/>
          </p:nvSpPr>
          <p:spPr>
            <a:xfrm>
              <a:off x="1554480" y="6155071"/>
              <a:ext cx="60832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Community</a:t>
              </a:r>
              <a:endParaRPr lang="en-GB" sz="1000">
                <a:effectLst/>
                <a:latin typeface="Times New Roman" panose="02020603050405020304" pitchFamily="18" charset="0"/>
                <a:ea typeface="Times New Roman" panose="02020603050405020304" pitchFamily="18" charset="0"/>
              </a:endParaRPr>
            </a:p>
          </p:txBody>
        </p:sp>
        <p:sp>
          <p:nvSpPr>
            <p:cNvPr id="33" name="Rectangle 32"/>
            <p:cNvSpPr/>
            <p:nvPr/>
          </p:nvSpPr>
          <p:spPr>
            <a:xfrm>
              <a:off x="1566672" y="6258703"/>
              <a:ext cx="56106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Resources</a:t>
              </a:r>
              <a:endParaRPr lang="en-GB" sz="1000">
                <a:effectLst/>
                <a:latin typeface="Times New Roman" panose="02020603050405020304" pitchFamily="18" charset="0"/>
                <a:ea typeface="Times New Roman" panose="02020603050405020304" pitchFamily="18" charset="0"/>
              </a:endParaRPr>
            </a:p>
          </p:txBody>
        </p:sp>
        <p:sp>
          <p:nvSpPr>
            <p:cNvPr id="34" name="Shape 1179"/>
            <p:cNvSpPr/>
            <p:nvPr/>
          </p:nvSpPr>
          <p:spPr>
            <a:xfrm>
              <a:off x="2587752" y="2892553"/>
              <a:ext cx="1030224" cy="707136"/>
            </a:xfrm>
            <a:custGeom>
              <a:avLst/>
              <a:gdLst/>
              <a:ahLst/>
              <a:cxnLst/>
              <a:rect l="0" t="0" r="0" b="0"/>
              <a:pathLst>
                <a:path w="1030224" h="707136">
                  <a:moveTo>
                    <a:pt x="515112" y="0"/>
                  </a:moveTo>
                  <a:cubicBezTo>
                    <a:pt x="799454" y="0"/>
                    <a:pt x="1030224" y="158398"/>
                    <a:pt x="1030224" y="353568"/>
                  </a:cubicBezTo>
                  <a:cubicBezTo>
                    <a:pt x="1030224" y="548738"/>
                    <a:pt x="799454" y="707136"/>
                    <a:pt x="515112" y="707136"/>
                  </a:cubicBezTo>
                  <a:cubicBezTo>
                    <a:pt x="230770" y="707136"/>
                    <a:pt x="0" y="548738"/>
                    <a:pt x="0" y="353568"/>
                  </a:cubicBezTo>
                  <a:cubicBezTo>
                    <a:pt x="0" y="158398"/>
                    <a:pt x="230770" y="0"/>
                    <a:pt x="515112" y="0"/>
                  </a:cubicBezTo>
                  <a:close/>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35" name="Shape 1180"/>
            <p:cNvSpPr/>
            <p:nvPr/>
          </p:nvSpPr>
          <p:spPr>
            <a:xfrm>
              <a:off x="2529840" y="2834640"/>
              <a:ext cx="1018032" cy="694944"/>
            </a:xfrm>
            <a:custGeom>
              <a:avLst/>
              <a:gdLst/>
              <a:ahLst/>
              <a:cxnLst/>
              <a:rect l="0" t="0" r="0" b="0"/>
              <a:pathLst>
                <a:path w="1018032" h="694944">
                  <a:moveTo>
                    <a:pt x="509016" y="0"/>
                  </a:moveTo>
                  <a:cubicBezTo>
                    <a:pt x="789992" y="0"/>
                    <a:pt x="1018032" y="155668"/>
                    <a:pt x="1018032" y="347472"/>
                  </a:cubicBezTo>
                  <a:cubicBezTo>
                    <a:pt x="1018032" y="539276"/>
                    <a:pt x="789992" y="694944"/>
                    <a:pt x="509016" y="694944"/>
                  </a:cubicBezTo>
                  <a:cubicBezTo>
                    <a:pt x="228040" y="694944"/>
                    <a:pt x="0" y="539276"/>
                    <a:pt x="0" y="347472"/>
                  </a:cubicBezTo>
                  <a:cubicBezTo>
                    <a:pt x="0" y="155668"/>
                    <a:pt x="228040" y="0"/>
                    <a:pt x="509016" y="0"/>
                  </a:cubicBezTo>
                  <a:close/>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36" name="Rectangle 35"/>
            <p:cNvSpPr/>
            <p:nvPr/>
          </p:nvSpPr>
          <p:spPr>
            <a:xfrm>
              <a:off x="2907792" y="3055255"/>
              <a:ext cx="30450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37" name="Rectangle 36"/>
            <p:cNvSpPr/>
            <p:nvPr/>
          </p:nvSpPr>
          <p:spPr>
            <a:xfrm>
              <a:off x="2852928" y="3158887"/>
              <a:ext cx="45662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ACCESS</a:t>
              </a:r>
              <a:endParaRPr lang="en-GB" sz="1000">
                <a:effectLst/>
                <a:latin typeface="Times New Roman" panose="02020603050405020304" pitchFamily="18" charset="0"/>
                <a:ea typeface="Times New Roman" panose="02020603050405020304" pitchFamily="18" charset="0"/>
              </a:endParaRPr>
            </a:p>
          </p:txBody>
        </p:sp>
        <p:sp>
          <p:nvSpPr>
            <p:cNvPr id="38" name="Shape 32674"/>
            <p:cNvSpPr/>
            <p:nvPr/>
          </p:nvSpPr>
          <p:spPr>
            <a:xfrm>
              <a:off x="1929384" y="3934968"/>
              <a:ext cx="670560" cy="460248"/>
            </a:xfrm>
            <a:custGeom>
              <a:avLst/>
              <a:gdLst/>
              <a:ahLst/>
              <a:cxnLst/>
              <a:rect l="0" t="0" r="0" b="0"/>
              <a:pathLst>
                <a:path w="670560" h="460248">
                  <a:moveTo>
                    <a:pt x="0" y="0"/>
                  </a:moveTo>
                  <a:lnTo>
                    <a:pt x="670560" y="0"/>
                  </a:lnTo>
                  <a:lnTo>
                    <a:pt x="670560" y="460248"/>
                  </a:lnTo>
                  <a:lnTo>
                    <a:pt x="0" y="460248"/>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39" name="Shape 32675"/>
            <p:cNvSpPr/>
            <p:nvPr/>
          </p:nvSpPr>
          <p:spPr>
            <a:xfrm>
              <a:off x="1868424" y="3877056"/>
              <a:ext cx="664464" cy="448056"/>
            </a:xfrm>
            <a:custGeom>
              <a:avLst/>
              <a:gdLst/>
              <a:ahLst/>
              <a:cxnLst/>
              <a:rect l="0" t="0" r="0" b="0"/>
              <a:pathLst>
                <a:path w="664464" h="448056">
                  <a:moveTo>
                    <a:pt x="0" y="0"/>
                  </a:moveTo>
                  <a:lnTo>
                    <a:pt x="664464" y="0"/>
                  </a:lnTo>
                  <a:lnTo>
                    <a:pt x="664464"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40" name="Rectangle 39"/>
            <p:cNvSpPr/>
            <p:nvPr/>
          </p:nvSpPr>
          <p:spPr>
            <a:xfrm>
              <a:off x="2087880" y="3975750"/>
              <a:ext cx="26066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41" name="Rectangle 40"/>
            <p:cNvSpPr/>
            <p:nvPr/>
          </p:nvSpPr>
          <p:spPr>
            <a:xfrm>
              <a:off x="1965960" y="4079383"/>
              <a:ext cx="578216"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Production</a:t>
              </a:r>
              <a:endParaRPr lang="en-GB" sz="1000">
                <a:effectLst/>
                <a:latin typeface="Times New Roman" panose="02020603050405020304" pitchFamily="18" charset="0"/>
                <a:ea typeface="Times New Roman" panose="02020603050405020304" pitchFamily="18" charset="0"/>
              </a:endParaRPr>
            </a:p>
          </p:txBody>
        </p:sp>
        <p:sp>
          <p:nvSpPr>
            <p:cNvPr id="42" name="Shape 32676"/>
            <p:cNvSpPr/>
            <p:nvPr/>
          </p:nvSpPr>
          <p:spPr>
            <a:xfrm>
              <a:off x="3553968" y="3934968"/>
              <a:ext cx="670560" cy="460248"/>
            </a:xfrm>
            <a:custGeom>
              <a:avLst/>
              <a:gdLst/>
              <a:ahLst/>
              <a:cxnLst/>
              <a:rect l="0" t="0" r="0" b="0"/>
              <a:pathLst>
                <a:path w="670560" h="460248">
                  <a:moveTo>
                    <a:pt x="0" y="0"/>
                  </a:moveTo>
                  <a:lnTo>
                    <a:pt x="670560" y="0"/>
                  </a:lnTo>
                  <a:lnTo>
                    <a:pt x="670560" y="460248"/>
                  </a:lnTo>
                  <a:lnTo>
                    <a:pt x="0" y="460248"/>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43" name="Shape 32677"/>
            <p:cNvSpPr/>
            <p:nvPr/>
          </p:nvSpPr>
          <p:spPr>
            <a:xfrm>
              <a:off x="3493008" y="3877056"/>
              <a:ext cx="664464" cy="448056"/>
            </a:xfrm>
            <a:custGeom>
              <a:avLst/>
              <a:gdLst/>
              <a:ahLst/>
              <a:cxnLst/>
              <a:rect l="0" t="0" r="0" b="0"/>
              <a:pathLst>
                <a:path w="664464" h="448056">
                  <a:moveTo>
                    <a:pt x="0" y="0"/>
                  </a:moveTo>
                  <a:lnTo>
                    <a:pt x="664464" y="0"/>
                  </a:lnTo>
                  <a:lnTo>
                    <a:pt x="664464"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44" name="Rectangle 43"/>
            <p:cNvSpPr/>
            <p:nvPr/>
          </p:nvSpPr>
          <p:spPr>
            <a:xfrm>
              <a:off x="3617976" y="3975750"/>
              <a:ext cx="504856"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Transfers</a:t>
              </a:r>
              <a:endParaRPr lang="en-GB" sz="1000">
                <a:effectLst/>
                <a:latin typeface="Times New Roman" panose="02020603050405020304" pitchFamily="18" charset="0"/>
                <a:ea typeface="Times New Roman" panose="02020603050405020304" pitchFamily="18" charset="0"/>
              </a:endParaRPr>
            </a:p>
          </p:txBody>
        </p:sp>
        <p:sp>
          <p:nvSpPr>
            <p:cNvPr id="45" name="Rectangle 44"/>
            <p:cNvSpPr/>
            <p:nvPr/>
          </p:nvSpPr>
          <p:spPr>
            <a:xfrm>
              <a:off x="3681984" y="4079383"/>
              <a:ext cx="350755"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/Loans</a:t>
              </a:r>
              <a:endParaRPr lang="en-GB" sz="1000">
                <a:effectLst/>
                <a:latin typeface="Times New Roman" panose="02020603050405020304" pitchFamily="18" charset="0"/>
                <a:ea typeface="Times New Roman" panose="02020603050405020304" pitchFamily="18" charset="0"/>
              </a:endParaRPr>
            </a:p>
          </p:txBody>
        </p:sp>
        <p:sp>
          <p:nvSpPr>
            <p:cNvPr id="46" name="Shape 32678"/>
            <p:cNvSpPr/>
            <p:nvPr/>
          </p:nvSpPr>
          <p:spPr>
            <a:xfrm>
              <a:off x="2743200" y="3934968"/>
              <a:ext cx="670560" cy="460248"/>
            </a:xfrm>
            <a:custGeom>
              <a:avLst/>
              <a:gdLst/>
              <a:ahLst/>
              <a:cxnLst/>
              <a:rect l="0" t="0" r="0" b="0"/>
              <a:pathLst>
                <a:path w="670560" h="460248">
                  <a:moveTo>
                    <a:pt x="0" y="0"/>
                  </a:moveTo>
                  <a:lnTo>
                    <a:pt x="670560" y="0"/>
                  </a:lnTo>
                  <a:lnTo>
                    <a:pt x="670560" y="460248"/>
                  </a:lnTo>
                  <a:lnTo>
                    <a:pt x="0" y="460248"/>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47" name="Shape 32679"/>
            <p:cNvSpPr/>
            <p:nvPr/>
          </p:nvSpPr>
          <p:spPr>
            <a:xfrm>
              <a:off x="2682240" y="3877056"/>
              <a:ext cx="661416" cy="448056"/>
            </a:xfrm>
            <a:custGeom>
              <a:avLst/>
              <a:gdLst/>
              <a:ahLst/>
              <a:cxnLst/>
              <a:rect l="0" t="0" r="0" b="0"/>
              <a:pathLst>
                <a:path w="661416" h="448056">
                  <a:moveTo>
                    <a:pt x="0" y="0"/>
                  </a:moveTo>
                  <a:lnTo>
                    <a:pt x="661416" y="0"/>
                  </a:lnTo>
                  <a:lnTo>
                    <a:pt x="661416"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48" name="Rectangle 47"/>
            <p:cNvSpPr/>
            <p:nvPr/>
          </p:nvSpPr>
          <p:spPr>
            <a:xfrm>
              <a:off x="2862072" y="3975750"/>
              <a:ext cx="35412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Market</a:t>
              </a:r>
              <a:endParaRPr lang="en-GB" sz="1000">
                <a:effectLst/>
                <a:latin typeface="Times New Roman" panose="02020603050405020304" pitchFamily="18" charset="0"/>
                <a:ea typeface="Times New Roman" panose="02020603050405020304" pitchFamily="18" charset="0"/>
              </a:endParaRPr>
            </a:p>
          </p:txBody>
        </p:sp>
        <p:sp>
          <p:nvSpPr>
            <p:cNvPr id="49" name="Rectangle 48"/>
            <p:cNvSpPr/>
            <p:nvPr/>
          </p:nvSpPr>
          <p:spPr>
            <a:xfrm>
              <a:off x="2810256" y="4079383"/>
              <a:ext cx="488776"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Purchase</a:t>
              </a:r>
              <a:endParaRPr lang="en-GB" sz="1000">
                <a:effectLst/>
                <a:latin typeface="Times New Roman" panose="02020603050405020304" pitchFamily="18" charset="0"/>
                <a:ea typeface="Times New Roman" panose="02020603050405020304" pitchFamily="18" charset="0"/>
              </a:endParaRPr>
            </a:p>
          </p:txBody>
        </p:sp>
        <p:sp>
          <p:nvSpPr>
            <p:cNvPr id="50" name="Shape 1195"/>
            <p:cNvSpPr/>
            <p:nvPr/>
          </p:nvSpPr>
          <p:spPr>
            <a:xfrm>
              <a:off x="2868168" y="3523489"/>
              <a:ext cx="164592" cy="106680"/>
            </a:xfrm>
            <a:custGeom>
              <a:avLst/>
              <a:gdLst/>
              <a:ahLst/>
              <a:cxnLst/>
              <a:rect l="0" t="0" r="0" b="0"/>
              <a:pathLst>
                <a:path w="164592" h="106680">
                  <a:moveTo>
                    <a:pt x="164592" y="0"/>
                  </a:moveTo>
                  <a:lnTo>
                    <a:pt x="36576" y="106680"/>
                  </a:lnTo>
                  <a:lnTo>
                    <a:pt x="0" y="21336"/>
                  </a:lnTo>
                  <a:lnTo>
                    <a:pt x="164592"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51" name="Shape 1196"/>
            <p:cNvSpPr/>
            <p:nvPr/>
          </p:nvSpPr>
          <p:spPr>
            <a:xfrm>
              <a:off x="2983992" y="3520441"/>
              <a:ext cx="94488" cy="158496"/>
            </a:xfrm>
            <a:custGeom>
              <a:avLst/>
              <a:gdLst/>
              <a:ahLst/>
              <a:cxnLst/>
              <a:rect l="0" t="0" r="0" b="0"/>
              <a:pathLst>
                <a:path w="94488" h="158496">
                  <a:moveTo>
                    <a:pt x="48768" y="0"/>
                  </a:moveTo>
                  <a:lnTo>
                    <a:pt x="94488" y="158496"/>
                  </a:lnTo>
                  <a:lnTo>
                    <a:pt x="0" y="158496"/>
                  </a:lnTo>
                  <a:lnTo>
                    <a:pt x="4876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52" name="Shape 1197"/>
            <p:cNvSpPr/>
            <p:nvPr/>
          </p:nvSpPr>
          <p:spPr>
            <a:xfrm>
              <a:off x="3032760" y="3523489"/>
              <a:ext cx="164592" cy="106680"/>
            </a:xfrm>
            <a:custGeom>
              <a:avLst/>
              <a:gdLst/>
              <a:ahLst/>
              <a:cxnLst/>
              <a:rect l="0" t="0" r="0" b="0"/>
              <a:pathLst>
                <a:path w="164592" h="106680">
                  <a:moveTo>
                    <a:pt x="0" y="0"/>
                  </a:moveTo>
                  <a:lnTo>
                    <a:pt x="164592" y="21336"/>
                  </a:lnTo>
                  <a:lnTo>
                    <a:pt x="128016" y="106680"/>
                  </a:lnTo>
                  <a:lnTo>
                    <a:pt x="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53" name="Shape 1198"/>
            <p:cNvSpPr/>
            <p:nvPr/>
          </p:nvSpPr>
          <p:spPr>
            <a:xfrm>
              <a:off x="2538984" y="1112521"/>
              <a:ext cx="1027176" cy="707134"/>
            </a:xfrm>
            <a:custGeom>
              <a:avLst/>
              <a:gdLst/>
              <a:ahLst/>
              <a:cxnLst/>
              <a:rect l="0" t="0" r="0" b="0"/>
              <a:pathLst>
                <a:path w="1027176" h="707134">
                  <a:moveTo>
                    <a:pt x="513588" y="0"/>
                  </a:moveTo>
                  <a:cubicBezTo>
                    <a:pt x="797089" y="0"/>
                    <a:pt x="1027176" y="158398"/>
                    <a:pt x="1027176" y="353568"/>
                  </a:cubicBezTo>
                  <a:cubicBezTo>
                    <a:pt x="1027176" y="548736"/>
                    <a:pt x="797089" y="707134"/>
                    <a:pt x="513588" y="707134"/>
                  </a:cubicBezTo>
                  <a:cubicBezTo>
                    <a:pt x="230087" y="707134"/>
                    <a:pt x="0" y="548736"/>
                    <a:pt x="0" y="353568"/>
                  </a:cubicBezTo>
                  <a:cubicBezTo>
                    <a:pt x="0" y="158398"/>
                    <a:pt x="230087" y="0"/>
                    <a:pt x="513588" y="0"/>
                  </a:cubicBezTo>
                  <a:close/>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54" name="Shape 1199"/>
            <p:cNvSpPr/>
            <p:nvPr/>
          </p:nvSpPr>
          <p:spPr>
            <a:xfrm>
              <a:off x="2481072" y="1051561"/>
              <a:ext cx="1011936" cy="694944"/>
            </a:xfrm>
            <a:custGeom>
              <a:avLst/>
              <a:gdLst/>
              <a:ahLst/>
              <a:cxnLst/>
              <a:rect l="0" t="0" r="0" b="0"/>
              <a:pathLst>
                <a:path w="1011936" h="694944">
                  <a:moveTo>
                    <a:pt x="505968" y="0"/>
                  </a:moveTo>
                  <a:cubicBezTo>
                    <a:pt x="785263" y="0"/>
                    <a:pt x="1011936" y="155667"/>
                    <a:pt x="1011936" y="347472"/>
                  </a:cubicBezTo>
                  <a:lnTo>
                    <a:pt x="1011936" y="347473"/>
                  </a:lnTo>
                  <a:cubicBezTo>
                    <a:pt x="1011936" y="539276"/>
                    <a:pt x="785263" y="694944"/>
                    <a:pt x="505968" y="694944"/>
                  </a:cubicBezTo>
                  <a:cubicBezTo>
                    <a:pt x="226674" y="694944"/>
                    <a:pt x="0" y="539276"/>
                    <a:pt x="0" y="347473"/>
                  </a:cubicBezTo>
                  <a:cubicBezTo>
                    <a:pt x="0" y="155667"/>
                    <a:pt x="226674" y="0"/>
                    <a:pt x="505968" y="0"/>
                  </a:cubicBezTo>
                  <a:close/>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55" name="Rectangle 54"/>
            <p:cNvSpPr/>
            <p:nvPr/>
          </p:nvSpPr>
          <p:spPr>
            <a:xfrm>
              <a:off x="2859024" y="1275223"/>
              <a:ext cx="30450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56" name="Rectangle 55"/>
            <p:cNvSpPr/>
            <p:nvPr/>
          </p:nvSpPr>
          <p:spPr>
            <a:xfrm>
              <a:off x="2682240" y="1378855"/>
              <a:ext cx="69030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UTILIZATION</a:t>
              </a:r>
              <a:endParaRPr lang="en-GB" sz="1000">
                <a:effectLst/>
                <a:latin typeface="Times New Roman" panose="02020603050405020304" pitchFamily="18" charset="0"/>
                <a:ea typeface="Times New Roman" panose="02020603050405020304" pitchFamily="18" charset="0"/>
              </a:endParaRPr>
            </a:p>
          </p:txBody>
        </p:sp>
        <p:sp>
          <p:nvSpPr>
            <p:cNvPr id="57" name="Shape 32680"/>
            <p:cNvSpPr/>
            <p:nvPr/>
          </p:nvSpPr>
          <p:spPr>
            <a:xfrm>
              <a:off x="1877568" y="2103121"/>
              <a:ext cx="673608" cy="457200"/>
            </a:xfrm>
            <a:custGeom>
              <a:avLst/>
              <a:gdLst/>
              <a:ahLst/>
              <a:cxnLst/>
              <a:rect l="0" t="0" r="0" b="0"/>
              <a:pathLst>
                <a:path w="673608" h="457200">
                  <a:moveTo>
                    <a:pt x="0" y="0"/>
                  </a:moveTo>
                  <a:lnTo>
                    <a:pt x="673608" y="0"/>
                  </a:lnTo>
                  <a:lnTo>
                    <a:pt x="673608" y="457200"/>
                  </a:lnTo>
                  <a:lnTo>
                    <a:pt x="0" y="457200"/>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58" name="Shape 32681"/>
            <p:cNvSpPr/>
            <p:nvPr/>
          </p:nvSpPr>
          <p:spPr>
            <a:xfrm>
              <a:off x="1834896" y="2069592"/>
              <a:ext cx="661416" cy="448056"/>
            </a:xfrm>
            <a:custGeom>
              <a:avLst/>
              <a:gdLst/>
              <a:ahLst/>
              <a:cxnLst/>
              <a:rect l="0" t="0" r="0" b="0"/>
              <a:pathLst>
                <a:path w="661416" h="448056">
                  <a:moveTo>
                    <a:pt x="0" y="0"/>
                  </a:moveTo>
                  <a:lnTo>
                    <a:pt x="661416" y="0"/>
                  </a:lnTo>
                  <a:lnTo>
                    <a:pt x="661416"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59" name="Rectangle 58"/>
            <p:cNvSpPr/>
            <p:nvPr/>
          </p:nvSpPr>
          <p:spPr>
            <a:xfrm>
              <a:off x="1996440" y="2143903"/>
              <a:ext cx="37179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Quality</a:t>
              </a:r>
              <a:endParaRPr lang="en-GB" sz="1000">
                <a:effectLst/>
                <a:latin typeface="Times New Roman" panose="02020603050405020304" pitchFamily="18" charset="0"/>
                <a:ea typeface="Times New Roman" panose="02020603050405020304" pitchFamily="18" charset="0"/>
              </a:endParaRPr>
            </a:p>
          </p:txBody>
        </p:sp>
        <p:sp>
          <p:nvSpPr>
            <p:cNvPr id="60" name="Rectangle 59"/>
            <p:cNvSpPr/>
            <p:nvPr/>
          </p:nvSpPr>
          <p:spPr>
            <a:xfrm>
              <a:off x="1990344" y="2247535"/>
              <a:ext cx="37556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of Care</a:t>
              </a:r>
              <a:endParaRPr lang="en-GB" sz="1000">
                <a:effectLst/>
                <a:latin typeface="Times New Roman" panose="02020603050405020304" pitchFamily="18" charset="0"/>
                <a:ea typeface="Times New Roman" panose="02020603050405020304" pitchFamily="18" charset="0"/>
              </a:endParaRPr>
            </a:p>
          </p:txBody>
        </p:sp>
        <p:sp>
          <p:nvSpPr>
            <p:cNvPr id="61" name="Shape 32682"/>
            <p:cNvSpPr/>
            <p:nvPr/>
          </p:nvSpPr>
          <p:spPr>
            <a:xfrm>
              <a:off x="2743200" y="2103121"/>
              <a:ext cx="670560" cy="457200"/>
            </a:xfrm>
            <a:custGeom>
              <a:avLst/>
              <a:gdLst/>
              <a:ahLst/>
              <a:cxnLst/>
              <a:rect l="0" t="0" r="0" b="0"/>
              <a:pathLst>
                <a:path w="670560" h="457200">
                  <a:moveTo>
                    <a:pt x="0" y="0"/>
                  </a:moveTo>
                  <a:lnTo>
                    <a:pt x="670560" y="0"/>
                  </a:lnTo>
                  <a:lnTo>
                    <a:pt x="670560" y="457200"/>
                  </a:lnTo>
                  <a:lnTo>
                    <a:pt x="0" y="457200"/>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62" name="Shape 32683"/>
            <p:cNvSpPr/>
            <p:nvPr/>
          </p:nvSpPr>
          <p:spPr>
            <a:xfrm>
              <a:off x="2682240" y="2045208"/>
              <a:ext cx="661416" cy="448056"/>
            </a:xfrm>
            <a:custGeom>
              <a:avLst/>
              <a:gdLst/>
              <a:ahLst/>
              <a:cxnLst/>
              <a:rect l="0" t="0" r="0" b="0"/>
              <a:pathLst>
                <a:path w="661416" h="448056">
                  <a:moveTo>
                    <a:pt x="0" y="0"/>
                  </a:moveTo>
                  <a:lnTo>
                    <a:pt x="661416" y="0"/>
                  </a:lnTo>
                  <a:lnTo>
                    <a:pt x="661416"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63" name="Rectangle 62"/>
            <p:cNvSpPr/>
            <p:nvPr/>
          </p:nvSpPr>
          <p:spPr>
            <a:xfrm>
              <a:off x="2855976" y="2143903"/>
              <a:ext cx="37179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Dietary</a:t>
              </a:r>
              <a:endParaRPr lang="en-GB" sz="1000">
                <a:effectLst/>
                <a:latin typeface="Times New Roman" panose="02020603050405020304" pitchFamily="18" charset="0"/>
                <a:ea typeface="Times New Roman" panose="02020603050405020304" pitchFamily="18" charset="0"/>
              </a:endParaRPr>
            </a:p>
          </p:txBody>
        </p:sp>
        <p:sp>
          <p:nvSpPr>
            <p:cNvPr id="64" name="Rectangle 63"/>
            <p:cNvSpPr/>
            <p:nvPr/>
          </p:nvSpPr>
          <p:spPr>
            <a:xfrm>
              <a:off x="2877312" y="2247535"/>
              <a:ext cx="311802"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Intake</a:t>
              </a:r>
              <a:endParaRPr lang="en-GB" sz="1000">
                <a:effectLst/>
                <a:latin typeface="Times New Roman" panose="02020603050405020304" pitchFamily="18" charset="0"/>
                <a:ea typeface="Times New Roman" panose="02020603050405020304" pitchFamily="18" charset="0"/>
              </a:endParaRPr>
            </a:p>
          </p:txBody>
        </p:sp>
        <p:sp>
          <p:nvSpPr>
            <p:cNvPr id="65" name="Shape 32684"/>
            <p:cNvSpPr/>
            <p:nvPr/>
          </p:nvSpPr>
          <p:spPr>
            <a:xfrm>
              <a:off x="3605784" y="2103121"/>
              <a:ext cx="670560" cy="457200"/>
            </a:xfrm>
            <a:custGeom>
              <a:avLst/>
              <a:gdLst/>
              <a:ahLst/>
              <a:cxnLst/>
              <a:rect l="0" t="0" r="0" b="0"/>
              <a:pathLst>
                <a:path w="670560" h="457200">
                  <a:moveTo>
                    <a:pt x="0" y="0"/>
                  </a:moveTo>
                  <a:lnTo>
                    <a:pt x="670560" y="0"/>
                  </a:lnTo>
                  <a:lnTo>
                    <a:pt x="670560" y="457200"/>
                  </a:lnTo>
                  <a:lnTo>
                    <a:pt x="0" y="457200"/>
                  </a:lnTo>
                  <a:lnTo>
                    <a:pt x="0" y="0"/>
                  </a:lnTo>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66" name="Shape 32685"/>
            <p:cNvSpPr/>
            <p:nvPr/>
          </p:nvSpPr>
          <p:spPr>
            <a:xfrm>
              <a:off x="3532632" y="2069592"/>
              <a:ext cx="661416" cy="448056"/>
            </a:xfrm>
            <a:custGeom>
              <a:avLst/>
              <a:gdLst/>
              <a:ahLst/>
              <a:cxnLst/>
              <a:rect l="0" t="0" r="0" b="0"/>
              <a:pathLst>
                <a:path w="661416" h="448056">
                  <a:moveTo>
                    <a:pt x="0" y="0"/>
                  </a:moveTo>
                  <a:lnTo>
                    <a:pt x="661416" y="0"/>
                  </a:lnTo>
                  <a:lnTo>
                    <a:pt x="661416" y="448056"/>
                  </a:lnTo>
                  <a:lnTo>
                    <a:pt x="0" y="448056"/>
                  </a:lnTo>
                  <a:lnTo>
                    <a:pt x="0" y="0"/>
                  </a:lnTo>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67" name="Rectangle 66"/>
            <p:cNvSpPr/>
            <p:nvPr/>
          </p:nvSpPr>
          <p:spPr>
            <a:xfrm>
              <a:off x="3733800" y="2143903"/>
              <a:ext cx="32786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Health</a:t>
              </a:r>
              <a:endParaRPr lang="en-GB" sz="1000">
                <a:effectLst/>
                <a:latin typeface="Times New Roman" panose="02020603050405020304" pitchFamily="18" charset="0"/>
                <a:ea typeface="Times New Roman" panose="02020603050405020304" pitchFamily="18" charset="0"/>
              </a:endParaRPr>
            </a:p>
          </p:txBody>
        </p:sp>
        <p:sp>
          <p:nvSpPr>
            <p:cNvPr id="68" name="Rectangle 67"/>
            <p:cNvSpPr/>
            <p:nvPr/>
          </p:nvSpPr>
          <p:spPr>
            <a:xfrm>
              <a:off x="3736848" y="2247535"/>
              <a:ext cx="331274"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Status</a:t>
              </a:r>
              <a:endParaRPr lang="en-GB" sz="1000">
                <a:effectLst/>
                <a:latin typeface="Times New Roman" panose="02020603050405020304" pitchFamily="18" charset="0"/>
                <a:ea typeface="Times New Roman" panose="02020603050405020304" pitchFamily="18" charset="0"/>
              </a:endParaRPr>
            </a:p>
          </p:txBody>
        </p:sp>
        <p:sp>
          <p:nvSpPr>
            <p:cNvPr id="69" name="Shape 1214"/>
            <p:cNvSpPr/>
            <p:nvPr/>
          </p:nvSpPr>
          <p:spPr>
            <a:xfrm>
              <a:off x="2865120" y="1740409"/>
              <a:ext cx="167640" cy="97536"/>
            </a:xfrm>
            <a:custGeom>
              <a:avLst/>
              <a:gdLst/>
              <a:ahLst/>
              <a:cxnLst/>
              <a:rect l="0" t="0" r="0" b="0"/>
              <a:pathLst>
                <a:path w="167640" h="97536">
                  <a:moveTo>
                    <a:pt x="167640" y="0"/>
                  </a:moveTo>
                  <a:lnTo>
                    <a:pt x="30480" y="97536"/>
                  </a:lnTo>
                  <a:lnTo>
                    <a:pt x="0" y="9144"/>
                  </a:lnTo>
                  <a:lnTo>
                    <a:pt x="1676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0" name="Shape 1215"/>
            <p:cNvSpPr/>
            <p:nvPr/>
          </p:nvSpPr>
          <p:spPr>
            <a:xfrm>
              <a:off x="3032760" y="1740409"/>
              <a:ext cx="167640" cy="97536"/>
            </a:xfrm>
            <a:custGeom>
              <a:avLst/>
              <a:gdLst/>
              <a:ahLst/>
              <a:cxnLst/>
              <a:rect l="0" t="0" r="0" b="0"/>
              <a:pathLst>
                <a:path w="167640" h="97536">
                  <a:moveTo>
                    <a:pt x="0" y="0"/>
                  </a:moveTo>
                  <a:lnTo>
                    <a:pt x="167640" y="9144"/>
                  </a:lnTo>
                  <a:lnTo>
                    <a:pt x="137160" y="97536"/>
                  </a:lnTo>
                  <a:lnTo>
                    <a:pt x="0" y="0"/>
                  </a:lnTo>
                  <a:close/>
                </a:path>
              </a:pathLst>
            </a:custGeom>
            <a:ln w="3048" cap="rnd">
              <a:round/>
            </a:ln>
          </p:spPr>
          <p:style>
            <a:lnRef idx="1">
              <a:srgbClr val="FFFFFF"/>
            </a:lnRef>
            <a:fillRef idx="1">
              <a:srgbClr val="000000"/>
            </a:fillRef>
            <a:effectRef idx="0">
              <a:scrgbClr r="0" g="0" b="0"/>
            </a:effectRef>
            <a:fontRef idx="none"/>
          </p:style>
          <p:txBody>
            <a:bodyPr/>
            <a:lstStyle/>
            <a:p>
              <a:endParaRPr lang="en-GB"/>
            </a:p>
          </p:txBody>
        </p:sp>
        <p:sp>
          <p:nvSpPr>
            <p:cNvPr id="71" name="Shape 1216"/>
            <p:cNvSpPr/>
            <p:nvPr/>
          </p:nvSpPr>
          <p:spPr>
            <a:xfrm>
              <a:off x="2993136" y="2453640"/>
              <a:ext cx="91440" cy="124968"/>
            </a:xfrm>
            <a:custGeom>
              <a:avLst/>
              <a:gdLst/>
              <a:ahLst/>
              <a:cxnLst/>
              <a:rect l="0" t="0" r="0" b="0"/>
              <a:pathLst>
                <a:path w="91440" h="124968">
                  <a:moveTo>
                    <a:pt x="45720" y="0"/>
                  </a:moveTo>
                  <a:lnTo>
                    <a:pt x="91440" y="124968"/>
                  </a:lnTo>
                  <a:lnTo>
                    <a:pt x="0" y="124968"/>
                  </a:lnTo>
                  <a:lnTo>
                    <a:pt x="4572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2" name="Shape 1217"/>
            <p:cNvSpPr/>
            <p:nvPr/>
          </p:nvSpPr>
          <p:spPr>
            <a:xfrm>
              <a:off x="2889504" y="4315969"/>
              <a:ext cx="143256" cy="152400"/>
            </a:xfrm>
            <a:custGeom>
              <a:avLst/>
              <a:gdLst/>
              <a:ahLst/>
              <a:cxnLst/>
              <a:rect l="0" t="0" r="0" b="0"/>
              <a:pathLst>
                <a:path w="143256" h="152400">
                  <a:moveTo>
                    <a:pt x="143256" y="0"/>
                  </a:moveTo>
                  <a:lnTo>
                    <a:pt x="70104" y="152400"/>
                  </a:lnTo>
                  <a:lnTo>
                    <a:pt x="0" y="88392"/>
                  </a:lnTo>
                  <a:lnTo>
                    <a:pt x="14325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3" name="Shape 1218"/>
            <p:cNvSpPr/>
            <p:nvPr/>
          </p:nvSpPr>
          <p:spPr>
            <a:xfrm>
              <a:off x="3032760" y="4315969"/>
              <a:ext cx="140208" cy="152400"/>
            </a:xfrm>
            <a:custGeom>
              <a:avLst/>
              <a:gdLst/>
              <a:ahLst/>
              <a:cxnLst/>
              <a:rect l="0" t="0" r="0" b="0"/>
              <a:pathLst>
                <a:path w="140208" h="152400">
                  <a:moveTo>
                    <a:pt x="0" y="0"/>
                  </a:moveTo>
                  <a:lnTo>
                    <a:pt x="140208" y="91440"/>
                  </a:lnTo>
                  <a:lnTo>
                    <a:pt x="67056" y="152400"/>
                  </a:lnTo>
                  <a:lnTo>
                    <a:pt x="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4" name="Shape 1219"/>
            <p:cNvSpPr/>
            <p:nvPr/>
          </p:nvSpPr>
          <p:spPr>
            <a:xfrm>
              <a:off x="1972056" y="4315969"/>
              <a:ext cx="94488" cy="158496"/>
            </a:xfrm>
            <a:custGeom>
              <a:avLst/>
              <a:gdLst/>
              <a:ahLst/>
              <a:cxnLst/>
              <a:rect l="0" t="0" r="0" b="0"/>
              <a:pathLst>
                <a:path w="94488" h="158496">
                  <a:moveTo>
                    <a:pt x="45720" y="0"/>
                  </a:moveTo>
                  <a:lnTo>
                    <a:pt x="94488" y="158496"/>
                  </a:lnTo>
                  <a:lnTo>
                    <a:pt x="0" y="158496"/>
                  </a:lnTo>
                  <a:lnTo>
                    <a:pt x="4572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5" name="Shape 1220"/>
            <p:cNvSpPr/>
            <p:nvPr/>
          </p:nvSpPr>
          <p:spPr>
            <a:xfrm>
              <a:off x="3441192" y="5306569"/>
              <a:ext cx="94488" cy="161544"/>
            </a:xfrm>
            <a:custGeom>
              <a:avLst/>
              <a:gdLst/>
              <a:ahLst/>
              <a:cxnLst/>
              <a:rect l="0" t="0" r="0" b="0"/>
              <a:pathLst>
                <a:path w="94488" h="161544">
                  <a:moveTo>
                    <a:pt x="48768" y="0"/>
                  </a:moveTo>
                  <a:lnTo>
                    <a:pt x="94488" y="161544"/>
                  </a:lnTo>
                  <a:lnTo>
                    <a:pt x="0" y="161544"/>
                  </a:lnTo>
                  <a:lnTo>
                    <a:pt x="4876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76" name="Shape 1221"/>
            <p:cNvSpPr/>
            <p:nvPr/>
          </p:nvSpPr>
          <p:spPr>
            <a:xfrm>
              <a:off x="4404360" y="6190488"/>
              <a:ext cx="188976" cy="112776"/>
            </a:xfrm>
            <a:custGeom>
              <a:avLst/>
              <a:gdLst/>
              <a:ahLst/>
              <a:cxnLst/>
              <a:rect l="0" t="0" r="0" b="0"/>
              <a:pathLst>
                <a:path w="188976" h="112776">
                  <a:moveTo>
                    <a:pt x="188976" y="0"/>
                  </a:moveTo>
                  <a:lnTo>
                    <a:pt x="188976" y="112776"/>
                  </a:lnTo>
                  <a:lnTo>
                    <a:pt x="0" y="54864"/>
                  </a:lnTo>
                  <a:lnTo>
                    <a:pt x="188976" y="0"/>
                  </a:lnTo>
                  <a:close/>
                </a:path>
              </a:pathLst>
            </a:custGeom>
            <a:ln w="0" cap="rnd">
              <a:round/>
            </a:ln>
          </p:spPr>
          <p:style>
            <a:lnRef idx="0">
              <a:srgbClr val="000000">
                <a:alpha val="0"/>
              </a:srgbClr>
            </a:lnRef>
            <a:fillRef idx="1">
              <a:srgbClr val="FC0128"/>
            </a:fillRef>
            <a:effectRef idx="0">
              <a:scrgbClr r="0" g="0" b="0"/>
            </a:effectRef>
            <a:fontRef idx="none"/>
          </p:style>
          <p:txBody>
            <a:bodyPr/>
            <a:lstStyle/>
            <a:p>
              <a:endParaRPr lang="en-GB"/>
            </a:p>
          </p:txBody>
        </p:sp>
        <p:sp>
          <p:nvSpPr>
            <p:cNvPr id="77" name="Shape 1222"/>
            <p:cNvSpPr/>
            <p:nvPr/>
          </p:nvSpPr>
          <p:spPr>
            <a:xfrm>
              <a:off x="862584" y="4331209"/>
              <a:ext cx="1027176" cy="704088"/>
            </a:xfrm>
            <a:custGeom>
              <a:avLst/>
              <a:gdLst/>
              <a:ahLst/>
              <a:cxnLst/>
              <a:rect l="0" t="0" r="0" b="0"/>
              <a:pathLst>
                <a:path w="1027176" h="704088">
                  <a:moveTo>
                    <a:pt x="513588" y="0"/>
                  </a:moveTo>
                  <a:cubicBezTo>
                    <a:pt x="797089" y="0"/>
                    <a:pt x="1027176" y="157716"/>
                    <a:pt x="1027176" y="350520"/>
                  </a:cubicBezTo>
                  <a:lnTo>
                    <a:pt x="1027176" y="352044"/>
                  </a:lnTo>
                  <a:cubicBezTo>
                    <a:pt x="1027176" y="546373"/>
                    <a:pt x="797089" y="704088"/>
                    <a:pt x="513588" y="704088"/>
                  </a:cubicBezTo>
                  <a:cubicBezTo>
                    <a:pt x="230087" y="704088"/>
                    <a:pt x="0" y="546373"/>
                    <a:pt x="0" y="352044"/>
                  </a:cubicBezTo>
                  <a:cubicBezTo>
                    <a:pt x="0" y="157716"/>
                    <a:pt x="230087" y="0"/>
                    <a:pt x="513588" y="0"/>
                  </a:cubicBezTo>
                  <a:close/>
                </a:path>
              </a:pathLst>
            </a:custGeom>
            <a:ln w="0" cap="rnd">
              <a:round/>
            </a:ln>
          </p:spPr>
          <p:style>
            <a:lnRef idx="0">
              <a:srgbClr val="000000">
                <a:alpha val="0"/>
              </a:srgbClr>
            </a:lnRef>
            <a:fillRef idx="1">
              <a:srgbClr val="919191"/>
            </a:fillRef>
            <a:effectRef idx="0">
              <a:scrgbClr r="0" g="0" b="0"/>
            </a:effectRef>
            <a:fontRef idx="none"/>
          </p:style>
          <p:txBody>
            <a:bodyPr/>
            <a:lstStyle/>
            <a:p>
              <a:endParaRPr lang="en-GB"/>
            </a:p>
          </p:txBody>
        </p:sp>
        <p:sp>
          <p:nvSpPr>
            <p:cNvPr id="78" name="Shape 1223"/>
            <p:cNvSpPr/>
            <p:nvPr/>
          </p:nvSpPr>
          <p:spPr>
            <a:xfrm>
              <a:off x="804672" y="4270249"/>
              <a:ext cx="1011936" cy="694944"/>
            </a:xfrm>
            <a:custGeom>
              <a:avLst/>
              <a:gdLst/>
              <a:ahLst/>
              <a:cxnLst/>
              <a:rect l="0" t="0" r="0" b="0"/>
              <a:pathLst>
                <a:path w="1011936" h="694944">
                  <a:moveTo>
                    <a:pt x="505968" y="0"/>
                  </a:moveTo>
                  <a:cubicBezTo>
                    <a:pt x="785263" y="0"/>
                    <a:pt x="1011936" y="155668"/>
                    <a:pt x="1011936" y="347472"/>
                  </a:cubicBezTo>
                  <a:cubicBezTo>
                    <a:pt x="1011936" y="539276"/>
                    <a:pt x="785263" y="694944"/>
                    <a:pt x="505968" y="694944"/>
                  </a:cubicBezTo>
                  <a:cubicBezTo>
                    <a:pt x="226673" y="694944"/>
                    <a:pt x="0" y="539276"/>
                    <a:pt x="0" y="347472"/>
                  </a:cubicBezTo>
                  <a:cubicBezTo>
                    <a:pt x="0" y="155668"/>
                    <a:pt x="226673" y="0"/>
                    <a:pt x="505968" y="0"/>
                  </a:cubicBezTo>
                  <a:close/>
                </a:path>
              </a:pathLst>
            </a:custGeom>
            <a:ln w="9144" cap="rnd">
              <a:round/>
            </a:ln>
          </p:spPr>
          <p:style>
            <a:lnRef idx="1">
              <a:srgbClr val="000000"/>
            </a:lnRef>
            <a:fillRef idx="1">
              <a:srgbClr val="FFFFFF"/>
            </a:fillRef>
            <a:effectRef idx="0">
              <a:scrgbClr r="0" g="0" b="0"/>
            </a:effectRef>
            <a:fontRef idx="none"/>
          </p:style>
          <p:txBody>
            <a:bodyPr/>
            <a:lstStyle/>
            <a:p>
              <a:endParaRPr lang="en-GB"/>
            </a:p>
          </p:txBody>
        </p:sp>
        <p:sp>
          <p:nvSpPr>
            <p:cNvPr id="79" name="Rectangle 78"/>
            <p:cNvSpPr/>
            <p:nvPr/>
          </p:nvSpPr>
          <p:spPr>
            <a:xfrm>
              <a:off x="1179576" y="4496959"/>
              <a:ext cx="30450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80" name="Rectangle 79"/>
            <p:cNvSpPr/>
            <p:nvPr/>
          </p:nvSpPr>
          <p:spPr>
            <a:xfrm>
              <a:off x="984504" y="4618879"/>
              <a:ext cx="75957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AVAILABILITY</a:t>
              </a:r>
              <a:endParaRPr lang="en-GB" sz="1000">
                <a:effectLst/>
                <a:latin typeface="Times New Roman" panose="02020603050405020304" pitchFamily="18" charset="0"/>
                <a:ea typeface="Times New Roman" panose="02020603050405020304" pitchFamily="18" charset="0"/>
              </a:endParaRPr>
            </a:p>
          </p:txBody>
        </p:sp>
        <p:sp>
          <p:nvSpPr>
            <p:cNvPr id="81" name="Rectangle 80"/>
            <p:cNvSpPr/>
            <p:nvPr/>
          </p:nvSpPr>
          <p:spPr>
            <a:xfrm>
              <a:off x="1051560" y="5289439"/>
              <a:ext cx="355005"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Stocks</a:t>
              </a:r>
              <a:endParaRPr lang="en-GB" sz="1000">
                <a:effectLst/>
                <a:latin typeface="Times New Roman" panose="02020603050405020304" pitchFamily="18" charset="0"/>
                <a:ea typeface="Times New Roman" panose="02020603050405020304" pitchFamily="18" charset="0"/>
              </a:endParaRPr>
            </a:p>
          </p:txBody>
        </p:sp>
        <p:sp>
          <p:nvSpPr>
            <p:cNvPr id="82" name="Rectangle 81"/>
            <p:cNvSpPr/>
            <p:nvPr/>
          </p:nvSpPr>
          <p:spPr>
            <a:xfrm>
              <a:off x="1051560" y="5390023"/>
              <a:ext cx="39980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Imports</a:t>
              </a:r>
              <a:endParaRPr lang="en-GB" sz="1000">
                <a:effectLst/>
                <a:latin typeface="Times New Roman" panose="02020603050405020304" pitchFamily="18" charset="0"/>
                <a:ea typeface="Times New Roman" panose="02020603050405020304" pitchFamily="18" charset="0"/>
              </a:endParaRPr>
            </a:p>
          </p:txBody>
        </p:sp>
        <p:sp>
          <p:nvSpPr>
            <p:cNvPr id="83" name="Rectangle 82"/>
            <p:cNvSpPr/>
            <p:nvPr/>
          </p:nvSpPr>
          <p:spPr>
            <a:xfrm>
              <a:off x="1051560" y="5493655"/>
              <a:ext cx="47212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 Aid</a:t>
              </a:r>
              <a:endParaRPr lang="en-GB" sz="1000">
                <a:effectLst/>
                <a:latin typeface="Times New Roman" panose="02020603050405020304" pitchFamily="18" charset="0"/>
                <a:ea typeface="Times New Roman" panose="02020603050405020304" pitchFamily="18" charset="0"/>
              </a:endParaRPr>
            </a:p>
          </p:txBody>
        </p:sp>
        <p:sp>
          <p:nvSpPr>
            <p:cNvPr id="84" name="Shape 1229"/>
            <p:cNvSpPr/>
            <p:nvPr/>
          </p:nvSpPr>
          <p:spPr>
            <a:xfrm>
              <a:off x="1667256" y="4873753"/>
              <a:ext cx="551688" cy="240792"/>
            </a:xfrm>
            <a:custGeom>
              <a:avLst/>
              <a:gdLst/>
              <a:ahLst/>
              <a:cxnLst/>
              <a:rect l="0" t="0" r="0" b="0"/>
              <a:pathLst>
                <a:path w="551688" h="240792">
                  <a:moveTo>
                    <a:pt x="551688" y="240792"/>
                  </a:moveTo>
                  <a:lnTo>
                    <a:pt x="441960" y="234696"/>
                  </a:lnTo>
                  <a:lnTo>
                    <a:pt x="338328" y="222504"/>
                  </a:lnTo>
                  <a:lnTo>
                    <a:pt x="289560" y="213360"/>
                  </a:lnTo>
                  <a:lnTo>
                    <a:pt x="243840" y="201168"/>
                  </a:lnTo>
                  <a:lnTo>
                    <a:pt x="201168" y="185928"/>
                  </a:lnTo>
                  <a:lnTo>
                    <a:pt x="161544" y="170688"/>
                  </a:lnTo>
                  <a:lnTo>
                    <a:pt x="94488" y="137160"/>
                  </a:lnTo>
                  <a:lnTo>
                    <a:pt x="67056" y="115824"/>
                  </a:lnTo>
                  <a:lnTo>
                    <a:pt x="42672" y="94488"/>
                  </a:lnTo>
                  <a:lnTo>
                    <a:pt x="24384" y="73152"/>
                  </a:lnTo>
                  <a:lnTo>
                    <a:pt x="9144" y="48768"/>
                  </a:lnTo>
                  <a:lnTo>
                    <a:pt x="3048" y="24384"/>
                  </a:ln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85" name="Shape 1230"/>
            <p:cNvSpPr/>
            <p:nvPr/>
          </p:nvSpPr>
          <p:spPr>
            <a:xfrm>
              <a:off x="2063496" y="5056633"/>
              <a:ext cx="161544" cy="91440"/>
            </a:xfrm>
            <a:custGeom>
              <a:avLst/>
              <a:gdLst/>
              <a:ahLst/>
              <a:cxnLst/>
              <a:rect l="0" t="0" r="0" b="0"/>
              <a:pathLst>
                <a:path w="161544" h="91440">
                  <a:moveTo>
                    <a:pt x="3048" y="0"/>
                  </a:moveTo>
                  <a:lnTo>
                    <a:pt x="161544" y="54864"/>
                  </a:lnTo>
                  <a:lnTo>
                    <a:pt x="0" y="91440"/>
                  </a:lnTo>
                  <a:lnTo>
                    <a:pt x="304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86" name="Shape 1231"/>
            <p:cNvSpPr/>
            <p:nvPr/>
          </p:nvSpPr>
          <p:spPr>
            <a:xfrm>
              <a:off x="1258824" y="4105656"/>
              <a:ext cx="97536" cy="164592"/>
            </a:xfrm>
            <a:custGeom>
              <a:avLst/>
              <a:gdLst/>
              <a:ahLst/>
              <a:cxnLst/>
              <a:rect l="0" t="0" r="0" b="0"/>
              <a:pathLst>
                <a:path w="97536" h="164592">
                  <a:moveTo>
                    <a:pt x="0" y="0"/>
                  </a:moveTo>
                  <a:lnTo>
                    <a:pt x="97536" y="0"/>
                  </a:lnTo>
                  <a:lnTo>
                    <a:pt x="45720" y="164592"/>
                  </a:lnTo>
                  <a:lnTo>
                    <a:pt x="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87" name="Shape 1232"/>
            <p:cNvSpPr/>
            <p:nvPr/>
          </p:nvSpPr>
          <p:spPr>
            <a:xfrm>
              <a:off x="1258824" y="4959097"/>
              <a:ext cx="97536" cy="158496"/>
            </a:xfrm>
            <a:custGeom>
              <a:avLst/>
              <a:gdLst/>
              <a:ahLst/>
              <a:cxnLst/>
              <a:rect l="0" t="0" r="0" b="0"/>
              <a:pathLst>
                <a:path w="97536" h="158496">
                  <a:moveTo>
                    <a:pt x="45720" y="0"/>
                  </a:moveTo>
                  <a:lnTo>
                    <a:pt x="97536" y="158496"/>
                  </a:lnTo>
                  <a:lnTo>
                    <a:pt x="0" y="158496"/>
                  </a:lnTo>
                  <a:lnTo>
                    <a:pt x="4572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88" name="Rectangle 87"/>
            <p:cNvSpPr/>
            <p:nvPr/>
          </p:nvSpPr>
          <p:spPr>
            <a:xfrm>
              <a:off x="3944112" y="5341255"/>
              <a:ext cx="650256"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Cash Crops,</a:t>
              </a:r>
              <a:endParaRPr lang="en-GB" sz="1000">
                <a:effectLst/>
                <a:latin typeface="Times New Roman" panose="02020603050405020304" pitchFamily="18" charset="0"/>
                <a:ea typeface="Times New Roman" panose="02020603050405020304" pitchFamily="18" charset="0"/>
              </a:endParaRPr>
            </a:p>
          </p:txBody>
        </p:sp>
        <p:sp>
          <p:nvSpPr>
            <p:cNvPr id="89" name="Rectangle 88"/>
            <p:cNvSpPr/>
            <p:nvPr/>
          </p:nvSpPr>
          <p:spPr>
            <a:xfrm>
              <a:off x="3944112" y="5441839"/>
              <a:ext cx="1022575"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Wage Employment,</a:t>
              </a:r>
              <a:endParaRPr lang="en-GB" sz="1000">
                <a:effectLst/>
                <a:latin typeface="Times New Roman" panose="02020603050405020304" pitchFamily="18" charset="0"/>
                <a:ea typeface="Times New Roman" panose="02020603050405020304" pitchFamily="18" charset="0"/>
              </a:endParaRPr>
            </a:p>
          </p:txBody>
        </p:sp>
        <p:sp>
          <p:nvSpPr>
            <p:cNvPr id="90" name="Rectangle 89"/>
            <p:cNvSpPr/>
            <p:nvPr/>
          </p:nvSpPr>
          <p:spPr>
            <a:xfrm>
              <a:off x="3944112" y="5545471"/>
              <a:ext cx="707551"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Other Income</a:t>
              </a:r>
              <a:endParaRPr lang="en-GB" sz="1000">
                <a:effectLst/>
                <a:latin typeface="Times New Roman" panose="02020603050405020304" pitchFamily="18" charset="0"/>
                <a:ea typeface="Times New Roman" panose="02020603050405020304" pitchFamily="18" charset="0"/>
              </a:endParaRPr>
            </a:p>
          </p:txBody>
        </p:sp>
        <p:sp>
          <p:nvSpPr>
            <p:cNvPr id="91" name="Rectangle 90"/>
            <p:cNvSpPr/>
            <p:nvPr/>
          </p:nvSpPr>
          <p:spPr>
            <a:xfrm>
              <a:off x="3944112" y="5649103"/>
              <a:ext cx="1109889"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Generating Activities</a:t>
              </a:r>
              <a:endParaRPr lang="en-GB" sz="1000">
                <a:effectLst/>
                <a:latin typeface="Times New Roman" panose="02020603050405020304" pitchFamily="18" charset="0"/>
                <a:ea typeface="Times New Roman" panose="02020603050405020304" pitchFamily="18" charset="0"/>
              </a:endParaRPr>
            </a:p>
          </p:txBody>
        </p:sp>
        <p:sp>
          <p:nvSpPr>
            <p:cNvPr id="92" name="Shape 1237"/>
            <p:cNvSpPr/>
            <p:nvPr/>
          </p:nvSpPr>
          <p:spPr>
            <a:xfrm>
              <a:off x="3803904" y="5114545"/>
              <a:ext cx="451104" cy="143256"/>
            </a:xfrm>
            <a:custGeom>
              <a:avLst/>
              <a:gdLst/>
              <a:ahLst/>
              <a:cxnLst/>
              <a:rect l="0" t="0" r="0" b="0"/>
              <a:pathLst>
                <a:path w="451104" h="143256">
                  <a:moveTo>
                    <a:pt x="0" y="0"/>
                  </a:moveTo>
                  <a:lnTo>
                    <a:pt x="91440" y="3048"/>
                  </a:lnTo>
                  <a:lnTo>
                    <a:pt x="176784" y="12192"/>
                  </a:lnTo>
                  <a:lnTo>
                    <a:pt x="252984" y="27432"/>
                  </a:lnTo>
                  <a:lnTo>
                    <a:pt x="286512" y="33528"/>
                  </a:lnTo>
                  <a:lnTo>
                    <a:pt x="320040" y="42672"/>
                  </a:lnTo>
                  <a:lnTo>
                    <a:pt x="347472" y="51816"/>
                  </a:lnTo>
                  <a:lnTo>
                    <a:pt x="374904" y="64008"/>
                  </a:lnTo>
                  <a:lnTo>
                    <a:pt x="399288" y="76200"/>
                  </a:lnTo>
                  <a:lnTo>
                    <a:pt x="414528" y="88392"/>
                  </a:lnTo>
                  <a:lnTo>
                    <a:pt x="432816" y="100584"/>
                  </a:lnTo>
                  <a:lnTo>
                    <a:pt x="441960" y="115824"/>
                  </a:lnTo>
                  <a:lnTo>
                    <a:pt x="448056" y="128016"/>
                  </a:lnTo>
                  <a:lnTo>
                    <a:pt x="451104" y="143256"/>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93" name="Shape 1238"/>
            <p:cNvSpPr/>
            <p:nvPr/>
          </p:nvSpPr>
          <p:spPr>
            <a:xfrm>
              <a:off x="3800856" y="5077969"/>
              <a:ext cx="161544" cy="94488"/>
            </a:xfrm>
            <a:custGeom>
              <a:avLst/>
              <a:gdLst/>
              <a:ahLst/>
              <a:cxnLst/>
              <a:rect l="0" t="0" r="0" b="0"/>
              <a:pathLst>
                <a:path w="161544" h="94488">
                  <a:moveTo>
                    <a:pt x="161544" y="0"/>
                  </a:moveTo>
                  <a:lnTo>
                    <a:pt x="155448" y="94488"/>
                  </a:lnTo>
                  <a:lnTo>
                    <a:pt x="0" y="36576"/>
                  </a:lnTo>
                  <a:lnTo>
                    <a:pt x="161544"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94" name="Rectangle 93"/>
            <p:cNvSpPr/>
            <p:nvPr/>
          </p:nvSpPr>
          <p:spPr>
            <a:xfrm>
              <a:off x="1051560" y="2662063"/>
              <a:ext cx="58497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Knowledge</a:t>
              </a:r>
              <a:endParaRPr lang="en-GB" sz="1000">
                <a:effectLst/>
                <a:latin typeface="Times New Roman" panose="02020603050405020304" pitchFamily="18" charset="0"/>
                <a:ea typeface="Times New Roman" panose="02020603050405020304" pitchFamily="18" charset="0"/>
              </a:endParaRPr>
            </a:p>
          </p:txBody>
        </p:sp>
        <p:sp>
          <p:nvSpPr>
            <p:cNvPr id="95" name="Rectangle 94"/>
            <p:cNvSpPr/>
            <p:nvPr/>
          </p:nvSpPr>
          <p:spPr>
            <a:xfrm>
              <a:off x="1051560" y="2765695"/>
              <a:ext cx="878783"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Cultural Practice</a:t>
              </a:r>
              <a:endParaRPr lang="en-GB" sz="1000">
                <a:effectLst/>
                <a:latin typeface="Times New Roman" panose="02020603050405020304" pitchFamily="18" charset="0"/>
                <a:ea typeface="Times New Roman" panose="02020603050405020304" pitchFamily="18" charset="0"/>
              </a:endParaRPr>
            </a:p>
          </p:txBody>
        </p:sp>
        <p:sp>
          <p:nvSpPr>
            <p:cNvPr id="96" name="Rectangle 95"/>
            <p:cNvSpPr/>
            <p:nvPr/>
          </p:nvSpPr>
          <p:spPr>
            <a:xfrm>
              <a:off x="1051560" y="2869327"/>
              <a:ext cx="821716"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Time Allocation</a:t>
              </a:r>
              <a:endParaRPr lang="en-GB" sz="1000">
                <a:effectLst/>
                <a:latin typeface="Times New Roman" panose="02020603050405020304" pitchFamily="18" charset="0"/>
                <a:ea typeface="Times New Roman" panose="02020603050405020304" pitchFamily="18" charset="0"/>
              </a:endParaRPr>
            </a:p>
          </p:txBody>
        </p:sp>
        <p:sp>
          <p:nvSpPr>
            <p:cNvPr id="97" name="Shape 1242"/>
            <p:cNvSpPr/>
            <p:nvPr/>
          </p:nvSpPr>
          <p:spPr>
            <a:xfrm>
              <a:off x="1362456" y="2243328"/>
              <a:ext cx="454152" cy="338328"/>
            </a:xfrm>
            <a:custGeom>
              <a:avLst/>
              <a:gdLst/>
              <a:ahLst/>
              <a:cxnLst/>
              <a:rect l="0" t="0" r="0" b="0"/>
              <a:pathLst>
                <a:path w="454152" h="338328">
                  <a:moveTo>
                    <a:pt x="454152" y="0"/>
                  </a:moveTo>
                  <a:lnTo>
                    <a:pt x="405384" y="3048"/>
                  </a:lnTo>
                  <a:lnTo>
                    <a:pt x="362712" y="6097"/>
                  </a:lnTo>
                  <a:lnTo>
                    <a:pt x="277368" y="24385"/>
                  </a:lnTo>
                  <a:lnTo>
                    <a:pt x="237744" y="39624"/>
                  </a:lnTo>
                  <a:lnTo>
                    <a:pt x="164592" y="76200"/>
                  </a:lnTo>
                  <a:lnTo>
                    <a:pt x="134112" y="100585"/>
                  </a:lnTo>
                  <a:lnTo>
                    <a:pt x="103632" y="121920"/>
                  </a:lnTo>
                  <a:lnTo>
                    <a:pt x="76200" y="149352"/>
                  </a:lnTo>
                  <a:lnTo>
                    <a:pt x="54864" y="176785"/>
                  </a:lnTo>
                  <a:lnTo>
                    <a:pt x="36576" y="207264"/>
                  </a:lnTo>
                  <a:lnTo>
                    <a:pt x="21336" y="237744"/>
                  </a:lnTo>
                  <a:lnTo>
                    <a:pt x="9144" y="268224"/>
                  </a:lnTo>
                  <a:lnTo>
                    <a:pt x="3048" y="304800"/>
                  </a:lnTo>
                  <a:lnTo>
                    <a:pt x="0" y="33832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98" name="Shape 1243"/>
            <p:cNvSpPr/>
            <p:nvPr/>
          </p:nvSpPr>
          <p:spPr>
            <a:xfrm>
              <a:off x="1652016" y="2215897"/>
              <a:ext cx="167640" cy="94488"/>
            </a:xfrm>
            <a:custGeom>
              <a:avLst/>
              <a:gdLst/>
              <a:ahLst/>
              <a:cxnLst/>
              <a:rect l="0" t="0" r="0" b="0"/>
              <a:pathLst>
                <a:path w="167640" h="94488">
                  <a:moveTo>
                    <a:pt x="0" y="0"/>
                  </a:moveTo>
                  <a:lnTo>
                    <a:pt x="167640" y="27432"/>
                  </a:lnTo>
                  <a:lnTo>
                    <a:pt x="15240" y="94488"/>
                  </a:lnTo>
                  <a:lnTo>
                    <a:pt x="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99" name="Rectangle 98"/>
            <p:cNvSpPr/>
            <p:nvPr/>
          </p:nvSpPr>
          <p:spPr>
            <a:xfrm>
              <a:off x="4331208" y="4536583"/>
              <a:ext cx="682455"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Government,</a:t>
              </a:r>
              <a:endParaRPr lang="en-GB" sz="1000">
                <a:effectLst/>
                <a:latin typeface="Times New Roman" panose="02020603050405020304" pitchFamily="18" charset="0"/>
                <a:ea typeface="Times New Roman" panose="02020603050405020304" pitchFamily="18" charset="0"/>
              </a:endParaRPr>
            </a:p>
          </p:txBody>
        </p:sp>
        <p:sp>
          <p:nvSpPr>
            <p:cNvPr id="100" name="Rectangle 99"/>
            <p:cNvSpPr/>
            <p:nvPr/>
          </p:nvSpPr>
          <p:spPr>
            <a:xfrm>
              <a:off x="4331208" y="4640215"/>
              <a:ext cx="47042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NGO and</a:t>
              </a:r>
              <a:endParaRPr lang="en-GB" sz="1000">
                <a:effectLst/>
                <a:latin typeface="Times New Roman" panose="02020603050405020304" pitchFamily="18" charset="0"/>
                <a:ea typeface="Times New Roman" panose="02020603050405020304" pitchFamily="18" charset="0"/>
              </a:endParaRPr>
            </a:p>
          </p:txBody>
        </p:sp>
        <p:sp>
          <p:nvSpPr>
            <p:cNvPr id="101" name="Rectangle 100"/>
            <p:cNvSpPr/>
            <p:nvPr/>
          </p:nvSpPr>
          <p:spPr>
            <a:xfrm>
              <a:off x="4331208" y="4743847"/>
              <a:ext cx="60832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Community</a:t>
              </a:r>
              <a:endParaRPr lang="en-GB" sz="1000">
                <a:effectLst/>
                <a:latin typeface="Times New Roman" panose="02020603050405020304" pitchFamily="18" charset="0"/>
                <a:ea typeface="Times New Roman" panose="02020603050405020304" pitchFamily="18" charset="0"/>
              </a:endParaRPr>
            </a:p>
          </p:txBody>
        </p:sp>
        <p:sp>
          <p:nvSpPr>
            <p:cNvPr id="102" name="Rectangle 101"/>
            <p:cNvSpPr/>
            <p:nvPr/>
          </p:nvSpPr>
          <p:spPr>
            <a:xfrm>
              <a:off x="4331208" y="4847479"/>
              <a:ext cx="41937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Support</a:t>
              </a:r>
              <a:endParaRPr lang="en-GB" sz="1000">
                <a:effectLst/>
                <a:latin typeface="Times New Roman" panose="02020603050405020304" pitchFamily="18" charset="0"/>
                <a:ea typeface="Times New Roman" panose="02020603050405020304" pitchFamily="18" charset="0"/>
              </a:endParaRPr>
            </a:p>
          </p:txBody>
        </p:sp>
        <p:sp>
          <p:nvSpPr>
            <p:cNvPr id="103" name="Rectangle 102"/>
            <p:cNvSpPr/>
            <p:nvPr/>
          </p:nvSpPr>
          <p:spPr>
            <a:xfrm>
              <a:off x="4331208" y="4948063"/>
              <a:ext cx="625758"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Food Banks</a:t>
              </a:r>
              <a:endParaRPr lang="en-GB" sz="1000">
                <a:effectLst/>
                <a:latin typeface="Times New Roman" panose="02020603050405020304" pitchFamily="18" charset="0"/>
                <a:ea typeface="Times New Roman" panose="02020603050405020304" pitchFamily="18" charset="0"/>
              </a:endParaRPr>
            </a:p>
          </p:txBody>
        </p:sp>
        <p:sp>
          <p:nvSpPr>
            <p:cNvPr id="104" name="Rectangle 103"/>
            <p:cNvSpPr/>
            <p:nvPr/>
          </p:nvSpPr>
          <p:spPr>
            <a:xfrm>
              <a:off x="2429256" y="6637935"/>
              <a:ext cx="1403249" cy="143506"/>
            </a:xfrm>
            <a:prstGeom prst="rect">
              <a:avLst/>
            </a:prstGeom>
            <a:ln>
              <a:noFill/>
            </a:ln>
          </p:spPr>
          <p:txBody>
            <a:bodyPr vert="horz" lIns="0" tIns="0" rIns="0" bIns="0" rtlCol="0">
              <a:noAutofit/>
            </a:bodyPr>
            <a:lstStyle/>
            <a:p>
              <a:pPr hangingPunct="0">
                <a:lnSpc>
                  <a:spcPct val="107000"/>
                </a:lnSpc>
                <a:spcAft>
                  <a:spcPts val="800"/>
                </a:spcAft>
              </a:pPr>
              <a:r>
                <a:rPr lang="en-GB" sz="700" b="1">
                  <a:effectLst/>
                  <a:latin typeface="Arial" panose="020B0604020202020204" pitchFamily="34" charset="0"/>
                  <a:ea typeface="Arial" panose="020B0604020202020204" pitchFamily="34" charset="0"/>
                </a:rPr>
                <a:t>Natural Environment</a:t>
              </a:r>
              <a:endParaRPr lang="en-GB" sz="1000">
                <a:effectLst/>
                <a:latin typeface="Times New Roman" panose="02020603050405020304" pitchFamily="18" charset="0"/>
                <a:ea typeface="Times New Roman" panose="02020603050405020304" pitchFamily="18" charset="0"/>
              </a:endParaRPr>
            </a:p>
          </p:txBody>
        </p:sp>
        <p:sp>
          <p:nvSpPr>
            <p:cNvPr id="105" name="Rectangle 104"/>
            <p:cNvSpPr/>
            <p:nvPr/>
          </p:nvSpPr>
          <p:spPr>
            <a:xfrm>
              <a:off x="2462785" y="6866535"/>
              <a:ext cx="1333904" cy="143506"/>
            </a:xfrm>
            <a:prstGeom prst="rect">
              <a:avLst/>
            </a:prstGeom>
            <a:ln>
              <a:noFill/>
            </a:ln>
          </p:spPr>
          <p:txBody>
            <a:bodyPr vert="horz" lIns="0" tIns="0" rIns="0" bIns="0" rtlCol="0">
              <a:noAutofit/>
            </a:bodyPr>
            <a:lstStyle/>
            <a:p>
              <a:pPr hangingPunct="0">
                <a:lnSpc>
                  <a:spcPct val="107000"/>
                </a:lnSpc>
                <a:spcAft>
                  <a:spcPts val="800"/>
                </a:spcAft>
              </a:pPr>
              <a:r>
                <a:rPr lang="en-GB" sz="700" b="1">
                  <a:effectLst/>
                  <a:latin typeface="Arial" panose="020B0604020202020204" pitchFamily="34" charset="0"/>
                  <a:ea typeface="Arial" panose="020B0604020202020204" pitchFamily="34" charset="0"/>
                </a:rPr>
                <a:t>Policy Environment</a:t>
              </a:r>
              <a:endParaRPr lang="en-GB" sz="1000">
                <a:effectLst/>
                <a:latin typeface="Times New Roman" panose="02020603050405020304" pitchFamily="18" charset="0"/>
                <a:ea typeface="Times New Roman" panose="02020603050405020304" pitchFamily="18" charset="0"/>
              </a:endParaRPr>
            </a:p>
          </p:txBody>
        </p:sp>
        <p:sp>
          <p:nvSpPr>
            <p:cNvPr id="106" name="Rectangle 105"/>
            <p:cNvSpPr/>
            <p:nvPr/>
          </p:nvSpPr>
          <p:spPr>
            <a:xfrm>
              <a:off x="2462785" y="7092088"/>
              <a:ext cx="1333904" cy="143505"/>
            </a:xfrm>
            <a:prstGeom prst="rect">
              <a:avLst/>
            </a:prstGeom>
            <a:ln>
              <a:noFill/>
            </a:ln>
          </p:spPr>
          <p:txBody>
            <a:bodyPr vert="horz" lIns="0" tIns="0" rIns="0" bIns="0" rtlCol="0">
              <a:noAutofit/>
            </a:bodyPr>
            <a:lstStyle/>
            <a:p>
              <a:pPr hangingPunct="0">
                <a:lnSpc>
                  <a:spcPct val="107000"/>
                </a:lnSpc>
                <a:spcAft>
                  <a:spcPts val="800"/>
                </a:spcAft>
              </a:pPr>
              <a:r>
                <a:rPr lang="en-GB" sz="700" b="1">
                  <a:effectLst/>
                  <a:latin typeface="Arial" panose="020B0604020202020204" pitchFamily="34" charset="0"/>
                  <a:ea typeface="Arial" panose="020B0604020202020204" pitchFamily="34" charset="0"/>
                </a:rPr>
                <a:t>Social Environment</a:t>
              </a:r>
              <a:endParaRPr lang="en-GB" sz="1000">
                <a:effectLst/>
                <a:latin typeface="Times New Roman" panose="02020603050405020304" pitchFamily="18" charset="0"/>
                <a:ea typeface="Times New Roman" panose="02020603050405020304" pitchFamily="18" charset="0"/>
              </a:endParaRPr>
            </a:p>
          </p:txBody>
        </p:sp>
        <p:sp>
          <p:nvSpPr>
            <p:cNvPr id="107" name="Rectangle 106"/>
            <p:cNvSpPr/>
            <p:nvPr/>
          </p:nvSpPr>
          <p:spPr>
            <a:xfrm>
              <a:off x="1557529" y="3178089"/>
              <a:ext cx="807638" cy="133939"/>
            </a:xfrm>
            <a:prstGeom prst="rect">
              <a:avLst/>
            </a:prstGeom>
            <a:ln>
              <a:noFill/>
            </a:ln>
          </p:spPr>
          <p:txBody>
            <a:bodyPr vert="horz" lIns="0" tIns="0" rIns="0" bIns="0" rtlCol="0">
              <a:noAutofit/>
            </a:bodyPr>
            <a:lstStyle/>
            <a:p>
              <a:pPr hangingPunct="0">
                <a:lnSpc>
                  <a:spcPct val="107000"/>
                </a:lnSpc>
                <a:spcAft>
                  <a:spcPts val="800"/>
                </a:spcAft>
              </a:pPr>
              <a:r>
                <a:rPr lang="en-GB" sz="650" b="1">
                  <a:effectLst/>
                  <a:latin typeface="Arial" panose="020B0604020202020204" pitchFamily="34" charset="0"/>
                  <a:ea typeface="Arial" panose="020B0604020202020204" pitchFamily="34" charset="0"/>
                </a:rPr>
                <a:t>Intrahousehold</a:t>
              </a:r>
              <a:endParaRPr lang="en-GB" sz="1000">
                <a:effectLst/>
                <a:latin typeface="Times New Roman" panose="02020603050405020304" pitchFamily="18" charset="0"/>
                <a:ea typeface="Times New Roman" panose="02020603050405020304" pitchFamily="18" charset="0"/>
              </a:endParaRPr>
            </a:p>
          </p:txBody>
        </p:sp>
        <p:sp>
          <p:nvSpPr>
            <p:cNvPr id="108" name="Shape 1254"/>
            <p:cNvSpPr/>
            <p:nvPr/>
          </p:nvSpPr>
          <p:spPr>
            <a:xfrm>
              <a:off x="2011680" y="2676145"/>
              <a:ext cx="917448" cy="399288"/>
            </a:xfrm>
            <a:custGeom>
              <a:avLst/>
              <a:gdLst/>
              <a:ahLst/>
              <a:cxnLst/>
              <a:rect l="0" t="0" r="0" b="0"/>
              <a:pathLst>
                <a:path w="917448" h="399288">
                  <a:moveTo>
                    <a:pt x="917448" y="0"/>
                  </a:moveTo>
                  <a:lnTo>
                    <a:pt x="822960" y="0"/>
                  </a:lnTo>
                  <a:lnTo>
                    <a:pt x="731520" y="6096"/>
                  </a:lnTo>
                  <a:lnTo>
                    <a:pt x="643128" y="18288"/>
                  </a:lnTo>
                  <a:lnTo>
                    <a:pt x="557784" y="30480"/>
                  </a:lnTo>
                  <a:lnTo>
                    <a:pt x="478536" y="48768"/>
                  </a:lnTo>
                  <a:lnTo>
                    <a:pt x="402336" y="67056"/>
                  </a:lnTo>
                  <a:lnTo>
                    <a:pt x="332232" y="91440"/>
                  </a:lnTo>
                  <a:lnTo>
                    <a:pt x="268224" y="115824"/>
                  </a:lnTo>
                  <a:lnTo>
                    <a:pt x="207264" y="146304"/>
                  </a:lnTo>
                  <a:lnTo>
                    <a:pt x="155448" y="176784"/>
                  </a:lnTo>
                  <a:lnTo>
                    <a:pt x="109728" y="210312"/>
                  </a:lnTo>
                  <a:lnTo>
                    <a:pt x="73152" y="243840"/>
                  </a:lnTo>
                  <a:lnTo>
                    <a:pt x="39624" y="280416"/>
                  </a:lnTo>
                  <a:lnTo>
                    <a:pt x="18288" y="320040"/>
                  </a:lnTo>
                  <a:lnTo>
                    <a:pt x="6096" y="359664"/>
                  </a:lnTo>
                  <a:lnTo>
                    <a:pt x="0" y="39928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09" name="Shape 1255"/>
            <p:cNvSpPr/>
            <p:nvPr/>
          </p:nvSpPr>
          <p:spPr>
            <a:xfrm>
              <a:off x="2770632" y="2636521"/>
              <a:ext cx="161544" cy="91440"/>
            </a:xfrm>
            <a:custGeom>
              <a:avLst/>
              <a:gdLst/>
              <a:ahLst/>
              <a:cxnLst/>
              <a:rect l="0" t="0" r="0" b="0"/>
              <a:pathLst>
                <a:path w="161544" h="91440">
                  <a:moveTo>
                    <a:pt x="0" y="0"/>
                  </a:moveTo>
                  <a:lnTo>
                    <a:pt x="161544" y="39624"/>
                  </a:lnTo>
                  <a:lnTo>
                    <a:pt x="3048" y="91440"/>
                  </a:lnTo>
                  <a:lnTo>
                    <a:pt x="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0" name="Rectangle 109"/>
            <p:cNvSpPr/>
            <p:nvPr/>
          </p:nvSpPr>
          <p:spPr>
            <a:xfrm>
              <a:off x="4306824" y="2595007"/>
              <a:ext cx="319400"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Social</a:t>
              </a:r>
              <a:endParaRPr lang="en-GB" sz="1000">
                <a:effectLst/>
                <a:latin typeface="Times New Roman" panose="02020603050405020304" pitchFamily="18" charset="0"/>
                <a:ea typeface="Times New Roman" panose="02020603050405020304" pitchFamily="18" charset="0"/>
              </a:endParaRPr>
            </a:p>
          </p:txBody>
        </p:sp>
        <p:sp>
          <p:nvSpPr>
            <p:cNvPr id="111" name="Rectangle 110"/>
            <p:cNvSpPr/>
            <p:nvPr/>
          </p:nvSpPr>
          <p:spPr>
            <a:xfrm>
              <a:off x="4306824" y="2695591"/>
              <a:ext cx="481497"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Services/</a:t>
              </a:r>
              <a:endParaRPr lang="en-GB" sz="1000">
                <a:effectLst/>
                <a:latin typeface="Times New Roman" panose="02020603050405020304" pitchFamily="18" charset="0"/>
                <a:ea typeface="Times New Roman" panose="02020603050405020304" pitchFamily="18" charset="0"/>
              </a:endParaRPr>
            </a:p>
          </p:txBody>
        </p:sp>
        <p:sp>
          <p:nvSpPr>
            <p:cNvPr id="112" name="Rectangle 111"/>
            <p:cNvSpPr/>
            <p:nvPr/>
          </p:nvSpPr>
          <p:spPr>
            <a:xfrm>
              <a:off x="4306824" y="2799222"/>
              <a:ext cx="720889" cy="110021"/>
            </a:xfrm>
            <a:prstGeom prst="rect">
              <a:avLst/>
            </a:prstGeom>
            <a:ln>
              <a:noFill/>
            </a:ln>
          </p:spPr>
          <p:txBody>
            <a:bodyPr vert="horz" lIns="0" tIns="0" rIns="0" bIns="0" rtlCol="0">
              <a:noAutofit/>
            </a:bodyPr>
            <a:lstStyle/>
            <a:p>
              <a:pPr hangingPunct="0">
                <a:lnSpc>
                  <a:spcPct val="107000"/>
                </a:lnSpc>
                <a:spcAft>
                  <a:spcPts val="800"/>
                </a:spcAft>
              </a:pPr>
              <a:r>
                <a:rPr lang="en-GB" sz="550" b="1">
                  <a:effectLst/>
                  <a:latin typeface="Arial" panose="020B0604020202020204" pitchFamily="34" charset="0"/>
                  <a:ea typeface="Arial" panose="020B0604020202020204" pitchFamily="34" charset="0"/>
                </a:rPr>
                <a:t>Infrastructure</a:t>
              </a:r>
              <a:endParaRPr lang="en-GB" sz="1000">
                <a:effectLst/>
                <a:latin typeface="Times New Roman" panose="02020603050405020304" pitchFamily="18" charset="0"/>
                <a:ea typeface="Times New Roman" panose="02020603050405020304" pitchFamily="18" charset="0"/>
              </a:endParaRPr>
            </a:p>
          </p:txBody>
        </p:sp>
        <p:sp>
          <p:nvSpPr>
            <p:cNvPr id="113" name="Shape 1259"/>
            <p:cNvSpPr/>
            <p:nvPr/>
          </p:nvSpPr>
          <p:spPr>
            <a:xfrm>
              <a:off x="4261104" y="2243328"/>
              <a:ext cx="454152" cy="338328"/>
            </a:xfrm>
            <a:custGeom>
              <a:avLst/>
              <a:gdLst/>
              <a:ahLst/>
              <a:cxnLst/>
              <a:rect l="0" t="0" r="0" b="0"/>
              <a:pathLst>
                <a:path w="454152" h="338328">
                  <a:moveTo>
                    <a:pt x="0" y="0"/>
                  </a:moveTo>
                  <a:lnTo>
                    <a:pt x="91440" y="6097"/>
                  </a:lnTo>
                  <a:lnTo>
                    <a:pt x="134112" y="15240"/>
                  </a:lnTo>
                  <a:lnTo>
                    <a:pt x="173736" y="24385"/>
                  </a:lnTo>
                  <a:lnTo>
                    <a:pt x="216408" y="39624"/>
                  </a:lnTo>
                  <a:lnTo>
                    <a:pt x="289560" y="76200"/>
                  </a:lnTo>
                  <a:lnTo>
                    <a:pt x="320040" y="100585"/>
                  </a:lnTo>
                  <a:lnTo>
                    <a:pt x="350520" y="121920"/>
                  </a:lnTo>
                  <a:lnTo>
                    <a:pt x="399288" y="176785"/>
                  </a:lnTo>
                  <a:lnTo>
                    <a:pt x="417576" y="207264"/>
                  </a:lnTo>
                  <a:lnTo>
                    <a:pt x="432816" y="237744"/>
                  </a:lnTo>
                  <a:lnTo>
                    <a:pt x="441960" y="268224"/>
                  </a:lnTo>
                  <a:lnTo>
                    <a:pt x="451104" y="304800"/>
                  </a:lnTo>
                  <a:lnTo>
                    <a:pt x="454152" y="33832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14" name="Shape 1260"/>
            <p:cNvSpPr/>
            <p:nvPr/>
          </p:nvSpPr>
          <p:spPr>
            <a:xfrm>
              <a:off x="4255008" y="2215897"/>
              <a:ext cx="167640" cy="94488"/>
            </a:xfrm>
            <a:custGeom>
              <a:avLst/>
              <a:gdLst/>
              <a:ahLst/>
              <a:cxnLst/>
              <a:rect l="0" t="0" r="0" b="0"/>
              <a:pathLst>
                <a:path w="167640" h="94488">
                  <a:moveTo>
                    <a:pt x="167640" y="0"/>
                  </a:moveTo>
                  <a:lnTo>
                    <a:pt x="152400" y="94488"/>
                  </a:lnTo>
                  <a:lnTo>
                    <a:pt x="0" y="27432"/>
                  </a:lnTo>
                  <a:lnTo>
                    <a:pt x="1676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5" name="Shape 1261"/>
            <p:cNvSpPr/>
            <p:nvPr/>
          </p:nvSpPr>
          <p:spPr>
            <a:xfrm>
              <a:off x="4197096" y="4105656"/>
              <a:ext cx="451104" cy="338328"/>
            </a:xfrm>
            <a:custGeom>
              <a:avLst/>
              <a:gdLst/>
              <a:ahLst/>
              <a:cxnLst/>
              <a:rect l="0" t="0" r="0" b="0"/>
              <a:pathLst>
                <a:path w="451104" h="338328">
                  <a:moveTo>
                    <a:pt x="0" y="0"/>
                  </a:moveTo>
                  <a:lnTo>
                    <a:pt x="45720" y="0"/>
                  </a:lnTo>
                  <a:lnTo>
                    <a:pt x="88392" y="6096"/>
                  </a:lnTo>
                  <a:lnTo>
                    <a:pt x="134112" y="15240"/>
                  </a:lnTo>
                  <a:lnTo>
                    <a:pt x="173736" y="24384"/>
                  </a:lnTo>
                  <a:lnTo>
                    <a:pt x="216408" y="39624"/>
                  </a:lnTo>
                  <a:lnTo>
                    <a:pt x="252984" y="57912"/>
                  </a:lnTo>
                  <a:lnTo>
                    <a:pt x="286512" y="76200"/>
                  </a:lnTo>
                  <a:lnTo>
                    <a:pt x="320040" y="100584"/>
                  </a:lnTo>
                  <a:lnTo>
                    <a:pt x="350520" y="121920"/>
                  </a:lnTo>
                  <a:lnTo>
                    <a:pt x="399288" y="176784"/>
                  </a:lnTo>
                  <a:lnTo>
                    <a:pt x="417576" y="207264"/>
                  </a:lnTo>
                  <a:lnTo>
                    <a:pt x="432816" y="237744"/>
                  </a:lnTo>
                  <a:lnTo>
                    <a:pt x="441960" y="268224"/>
                  </a:lnTo>
                  <a:lnTo>
                    <a:pt x="451104" y="304800"/>
                  </a:lnTo>
                  <a:lnTo>
                    <a:pt x="451104" y="33832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16" name="Shape 1262"/>
            <p:cNvSpPr/>
            <p:nvPr/>
          </p:nvSpPr>
          <p:spPr>
            <a:xfrm>
              <a:off x="4191000" y="4078224"/>
              <a:ext cx="167640" cy="94488"/>
            </a:xfrm>
            <a:custGeom>
              <a:avLst/>
              <a:gdLst/>
              <a:ahLst/>
              <a:cxnLst/>
              <a:rect l="0" t="0" r="0" b="0"/>
              <a:pathLst>
                <a:path w="167640" h="94488">
                  <a:moveTo>
                    <a:pt x="167640" y="0"/>
                  </a:moveTo>
                  <a:lnTo>
                    <a:pt x="152400" y="94488"/>
                  </a:lnTo>
                  <a:lnTo>
                    <a:pt x="0" y="27432"/>
                  </a:lnTo>
                  <a:lnTo>
                    <a:pt x="167640"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17" name="Shape 1263"/>
            <p:cNvSpPr/>
            <p:nvPr/>
          </p:nvSpPr>
          <p:spPr>
            <a:xfrm>
              <a:off x="2142744" y="1758697"/>
              <a:ext cx="771144" cy="310896"/>
            </a:xfrm>
            <a:custGeom>
              <a:avLst/>
              <a:gdLst/>
              <a:ahLst/>
              <a:cxnLst/>
              <a:rect l="0" t="0" r="0" b="0"/>
              <a:pathLst>
                <a:path w="771144" h="310896">
                  <a:moveTo>
                    <a:pt x="0" y="310896"/>
                  </a:moveTo>
                  <a:lnTo>
                    <a:pt x="771144"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18" name="Shape 1264"/>
            <p:cNvSpPr/>
            <p:nvPr/>
          </p:nvSpPr>
          <p:spPr>
            <a:xfrm>
              <a:off x="2993136" y="2840737"/>
              <a:ext cx="76200" cy="0"/>
            </a:xfrm>
            <a:custGeom>
              <a:avLst/>
              <a:gdLst/>
              <a:ahLst/>
              <a:cxnLst/>
              <a:rect l="0" t="0" r="0" b="0"/>
              <a:pathLst>
                <a:path w="76200">
                  <a:moveTo>
                    <a:pt x="0" y="0"/>
                  </a:moveTo>
                  <a:lnTo>
                    <a:pt x="7620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19" name="Shape 1265"/>
            <p:cNvSpPr/>
            <p:nvPr/>
          </p:nvSpPr>
          <p:spPr>
            <a:xfrm>
              <a:off x="3145536" y="1758697"/>
              <a:ext cx="618744" cy="310896"/>
            </a:xfrm>
            <a:custGeom>
              <a:avLst/>
              <a:gdLst/>
              <a:ahLst/>
              <a:cxnLst/>
              <a:rect l="0" t="0" r="0" b="0"/>
              <a:pathLst>
                <a:path w="618744" h="310896">
                  <a:moveTo>
                    <a:pt x="618744" y="310896"/>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0" name="Shape 1266"/>
            <p:cNvSpPr/>
            <p:nvPr/>
          </p:nvSpPr>
          <p:spPr>
            <a:xfrm>
              <a:off x="2529840" y="4459225"/>
              <a:ext cx="384048" cy="387096"/>
            </a:xfrm>
            <a:custGeom>
              <a:avLst/>
              <a:gdLst/>
              <a:ahLst/>
              <a:cxnLst/>
              <a:rect l="0" t="0" r="0" b="0"/>
              <a:pathLst>
                <a:path w="384048" h="387096">
                  <a:moveTo>
                    <a:pt x="0" y="387096"/>
                  </a:moveTo>
                  <a:lnTo>
                    <a:pt x="384048"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1" name="Shape 1267"/>
            <p:cNvSpPr/>
            <p:nvPr/>
          </p:nvSpPr>
          <p:spPr>
            <a:xfrm>
              <a:off x="3145536" y="4459225"/>
              <a:ext cx="310896" cy="387096"/>
            </a:xfrm>
            <a:custGeom>
              <a:avLst/>
              <a:gdLst/>
              <a:ahLst/>
              <a:cxnLst/>
              <a:rect l="0" t="0" r="0" b="0"/>
              <a:pathLst>
                <a:path w="310896" h="387096">
                  <a:moveTo>
                    <a:pt x="310896" y="387096"/>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2" name="Shape 1268"/>
            <p:cNvSpPr/>
            <p:nvPr/>
          </p:nvSpPr>
          <p:spPr>
            <a:xfrm>
              <a:off x="2218944" y="3611880"/>
              <a:ext cx="618744" cy="231648"/>
            </a:xfrm>
            <a:custGeom>
              <a:avLst/>
              <a:gdLst/>
              <a:ahLst/>
              <a:cxnLst/>
              <a:rect l="0" t="0" r="0" b="0"/>
              <a:pathLst>
                <a:path w="618744" h="231648">
                  <a:moveTo>
                    <a:pt x="0" y="231648"/>
                  </a:moveTo>
                  <a:lnTo>
                    <a:pt x="618744"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3" name="Shape 1269"/>
            <p:cNvSpPr/>
            <p:nvPr/>
          </p:nvSpPr>
          <p:spPr>
            <a:xfrm>
              <a:off x="3224784" y="3611880"/>
              <a:ext cx="539496" cy="231648"/>
            </a:xfrm>
            <a:custGeom>
              <a:avLst/>
              <a:gdLst/>
              <a:ahLst/>
              <a:cxnLst/>
              <a:rect l="0" t="0" r="0" b="0"/>
              <a:pathLst>
                <a:path w="539496" h="231648">
                  <a:moveTo>
                    <a:pt x="539496" y="231648"/>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4" name="Rectangle 123"/>
            <p:cNvSpPr/>
            <p:nvPr/>
          </p:nvSpPr>
          <p:spPr>
            <a:xfrm>
              <a:off x="1603248" y="3303057"/>
              <a:ext cx="536455" cy="133939"/>
            </a:xfrm>
            <a:prstGeom prst="rect">
              <a:avLst/>
            </a:prstGeom>
            <a:ln>
              <a:noFill/>
            </a:ln>
          </p:spPr>
          <p:txBody>
            <a:bodyPr vert="horz" lIns="0" tIns="0" rIns="0" bIns="0" rtlCol="0">
              <a:noAutofit/>
            </a:bodyPr>
            <a:lstStyle/>
            <a:p>
              <a:pPr hangingPunct="0">
                <a:lnSpc>
                  <a:spcPct val="107000"/>
                </a:lnSpc>
                <a:spcAft>
                  <a:spcPts val="800"/>
                </a:spcAft>
              </a:pPr>
              <a:r>
                <a:rPr lang="en-GB" sz="650" b="1">
                  <a:effectLst/>
                  <a:latin typeface="Arial" panose="020B0604020202020204" pitchFamily="34" charset="0"/>
                  <a:ea typeface="Arial" panose="020B0604020202020204" pitchFamily="34" charset="0"/>
                </a:rPr>
                <a:t>Allocation</a:t>
              </a:r>
              <a:endParaRPr lang="en-GB" sz="1000">
                <a:effectLst/>
                <a:latin typeface="Times New Roman" panose="02020603050405020304" pitchFamily="18" charset="0"/>
                <a:ea typeface="Times New Roman" panose="02020603050405020304" pitchFamily="18" charset="0"/>
              </a:endParaRPr>
            </a:p>
          </p:txBody>
        </p:sp>
        <p:sp>
          <p:nvSpPr>
            <p:cNvPr id="125" name="Rectangle 124"/>
            <p:cNvSpPr/>
            <p:nvPr/>
          </p:nvSpPr>
          <p:spPr>
            <a:xfrm>
              <a:off x="1603248" y="3403641"/>
              <a:ext cx="670454" cy="133939"/>
            </a:xfrm>
            <a:prstGeom prst="rect">
              <a:avLst/>
            </a:prstGeom>
            <a:ln>
              <a:noFill/>
            </a:ln>
          </p:spPr>
          <p:txBody>
            <a:bodyPr vert="horz" lIns="0" tIns="0" rIns="0" bIns="0" rtlCol="0">
              <a:noAutofit/>
            </a:bodyPr>
            <a:lstStyle/>
            <a:p>
              <a:pPr hangingPunct="0">
                <a:lnSpc>
                  <a:spcPct val="107000"/>
                </a:lnSpc>
                <a:spcAft>
                  <a:spcPts val="800"/>
                </a:spcAft>
              </a:pPr>
              <a:r>
                <a:rPr lang="en-GB" sz="650" b="1">
                  <a:effectLst/>
                  <a:latin typeface="Arial" panose="020B0604020202020204" pitchFamily="34" charset="0"/>
                  <a:ea typeface="Arial" panose="020B0604020202020204" pitchFamily="34" charset="0"/>
                </a:rPr>
                <a:t>Food Banks</a:t>
              </a:r>
              <a:endParaRPr lang="en-GB" sz="1000">
                <a:effectLst/>
                <a:latin typeface="Times New Roman" panose="02020603050405020304" pitchFamily="18" charset="0"/>
                <a:ea typeface="Times New Roman" panose="02020603050405020304" pitchFamily="18" charset="0"/>
              </a:endParaRPr>
            </a:p>
          </p:txBody>
        </p:sp>
        <p:sp>
          <p:nvSpPr>
            <p:cNvPr id="126" name="Rectangle 125"/>
            <p:cNvSpPr/>
            <p:nvPr/>
          </p:nvSpPr>
          <p:spPr>
            <a:xfrm>
              <a:off x="1603248" y="3504225"/>
              <a:ext cx="273041" cy="133939"/>
            </a:xfrm>
            <a:prstGeom prst="rect">
              <a:avLst/>
            </a:prstGeom>
            <a:ln>
              <a:noFill/>
            </a:ln>
          </p:spPr>
          <p:txBody>
            <a:bodyPr vert="horz" lIns="0" tIns="0" rIns="0" bIns="0" rtlCol="0">
              <a:noAutofit/>
            </a:bodyPr>
            <a:lstStyle/>
            <a:p>
              <a:pPr hangingPunct="0">
                <a:lnSpc>
                  <a:spcPct val="107000"/>
                </a:lnSpc>
                <a:spcAft>
                  <a:spcPts val="800"/>
                </a:spcAft>
              </a:pPr>
              <a:r>
                <a:rPr lang="en-GB" sz="650" b="1">
                  <a:effectLst/>
                  <a:latin typeface="Arial" panose="020B0604020202020204" pitchFamily="34" charset="0"/>
                  <a:ea typeface="Arial" panose="020B0604020202020204" pitchFamily="34" charset="0"/>
                </a:rPr>
                <a:t>Food</a:t>
              </a:r>
              <a:endParaRPr lang="en-GB" sz="1000">
                <a:effectLst/>
                <a:latin typeface="Times New Roman" panose="02020603050405020304" pitchFamily="18" charset="0"/>
                <a:ea typeface="Times New Roman" panose="02020603050405020304" pitchFamily="18" charset="0"/>
              </a:endParaRPr>
            </a:p>
          </p:txBody>
        </p:sp>
        <p:sp>
          <p:nvSpPr>
            <p:cNvPr id="127" name="Shape 1273"/>
            <p:cNvSpPr/>
            <p:nvPr/>
          </p:nvSpPr>
          <p:spPr>
            <a:xfrm>
              <a:off x="1755648" y="5925312"/>
              <a:ext cx="2316480" cy="0"/>
            </a:xfrm>
            <a:custGeom>
              <a:avLst/>
              <a:gdLst/>
              <a:ahLst/>
              <a:cxnLst/>
              <a:rect l="0" t="0" r="0" b="0"/>
              <a:pathLst>
                <a:path w="2316480">
                  <a:moveTo>
                    <a:pt x="0" y="0"/>
                  </a:moveTo>
                  <a:lnTo>
                    <a:pt x="231648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8" name="Shape 1274"/>
            <p:cNvSpPr/>
            <p:nvPr/>
          </p:nvSpPr>
          <p:spPr>
            <a:xfrm>
              <a:off x="2529840" y="5925312"/>
              <a:ext cx="0" cy="76200"/>
            </a:xfrm>
            <a:custGeom>
              <a:avLst/>
              <a:gdLst/>
              <a:ahLst/>
              <a:cxnLst/>
              <a:rect l="0" t="0" r="0" b="0"/>
              <a:pathLst>
                <a:path h="76200">
                  <a:moveTo>
                    <a:pt x="0" y="76200"/>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29" name="Shape 1275"/>
            <p:cNvSpPr/>
            <p:nvPr/>
          </p:nvSpPr>
          <p:spPr>
            <a:xfrm>
              <a:off x="3300984" y="5925312"/>
              <a:ext cx="0" cy="76200"/>
            </a:xfrm>
            <a:custGeom>
              <a:avLst/>
              <a:gdLst/>
              <a:ahLst/>
              <a:cxnLst/>
              <a:rect l="0" t="0" r="0" b="0"/>
              <a:pathLst>
                <a:path h="76200">
                  <a:moveTo>
                    <a:pt x="0" y="76200"/>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0" name="Shape 1276"/>
            <p:cNvSpPr/>
            <p:nvPr/>
          </p:nvSpPr>
          <p:spPr>
            <a:xfrm>
              <a:off x="1755648" y="5925312"/>
              <a:ext cx="0" cy="76200"/>
            </a:xfrm>
            <a:custGeom>
              <a:avLst/>
              <a:gdLst/>
              <a:ahLst/>
              <a:cxnLst/>
              <a:rect l="0" t="0" r="0" b="0"/>
              <a:pathLst>
                <a:path h="76200">
                  <a:moveTo>
                    <a:pt x="0" y="0"/>
                  </a:moveTo>
                  <a:lnTo>
                    <a:pt x="0" y="7620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1" name="Shape 1277"/>
            <p:cNvSpPr/>
            <p:nvPr/>
          </p:nvSpPr>
          <p:spPr>
            <a:xfrm>
              <a:off x="4072128" y="5925312"/>
              <a:ext cx="0" cy="76200"/>
            </a:xfrm>
            <a:custGeom>
              <a:avLst/>
              <a:gdLst/>
              <a:ahLst/>
              <a:cxnLst/>
              <a:rect l="0" t="0" r="0" b="0"/>
              <a:pathLst>
                <a:path h="76200">
                  <a:moveTo>
                    <a:pt x="0" y="0"/>
                  </a:moveTo>
                  <a:lnTo>
                    <a:pt x="0" y="7620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2" name="Shape 1278"/>
            <p:cNvSpPr/>
            <p:nvPr/>
          </p:nvSpPr>
          <p:spPr>
            <a:xfrm>
              <a:off x="2066544" y="5538216"/>
              <a:ext cx="1389888" cy="0"/>
            </a:xfrm>
            <a:custGeom>
              <a:avLst/>
              <a:gdLst/>
              <a:ahLst/>
              <a:cxnLst/>
              <a:rect l="0" t="0" r="0" b="0"/>
              <a:pathLst>
                <a:path w="1389888">
                  <a:moveTo>
                    <a:pt x="1389888" y="0"/>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3" name="Shape 1280"/>
            <p:cNvSpPr/>
            <p:nvPr/>
          </p:nvSpPr>
          <p:spPr>
            <a:xfrm>
              <a:off x="3029712" y="1871473"/>
              <a:ext cx="0" cy="152400"/>
            </a:xfrm>
            <a:custGeom>
              <a:avLst/>
              <a:gdLst/>
              <a:ahLst/>
              <a:cxnLst/>
              <a:rect l="0" t="0" r="0" b="0"/>
              <a:pathLst>
                <a:path h="152400">
                  <a:moveTo>
                    <a:pt x="0" y="0"/>
                  </a:moveTo>
                  <a:lnTo>
                    <a:pt x="0" y="15240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4" name="Shape 1281"/>
            <p:cNvSpPr/>
            <p:nvPr/>
          </p:nvSpPr>
          <p:spPr>
            <a:xfrm>
              <a:off x="2980944" y="1783080"/>
              <a:ext cx="100584" cy="100584"/>
            </a:xfrm>
            <a:custGeom>
              <a:avLst/>
              <a:gdLst/>
              <a:ahLst/>
              <a:cxnLst/>
              <a:rect l="0" t="0" r="0" b="0"/>
              <a:pathLst>
                <a:path w="100584" h="100584">
                  <a:moveTo>
                    <a:pt x="48768" y="0"/>
                  </a:moveTo>
                  <a:lnTo>
                    <a:pt x="100584" y="100584"/>
                  </a:lnTo>
                  <a:lnTo>
                    <a:pt x="0" y="100584"/>
                  </a:lnTo>
                  <a:lnTo>
                    <a:pt x="4876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35" name="Shape 1282"/>
            <p:cNvSpPr/>
            <p:nvPr/>
          </p:nvSpPr>
          <p:spPr>
            <a:xfrm>
              <a:off x="3044952" y="2554225"/>
              <a:ext cx="0" cy="277368"/>
            </a:xfrm>
            <a:custGeom>
              <a:avLst/>
              <a:gdLst/>
              <a:ahLst/>
              <a:cxnLst/>
              <a:rect l="0" t="0" r="0" b="0"/>
              <a:pathLst>
                <a:path h="277368">
                  <a:moveTo>
                    <a:pt x="0" y="0"/>
                  </a:moveTo>
                  <a:lnTo>
                    <a:pt x="0" y="27736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6" name="Shape 1283"/>
            <p:cNvSpPr/>
            <p:nvPr/>
          </p:nvSpPr>
          <p:spPr>
            <a:xfrm>
              <a:off x="3029712" y="3614929"/>
              <a:ext cx="0" cy="262128"/>
            </a:xfrm>
            <a:custGeom>
              <a:avLst/>
              <a:gdLst/>
              <a:ahLst/>
              <a:cxnLst/>
              <a:rect l="0" t="0" r="0" b="0"/>
              <a:pathLst>
                <a:path h="262128">
                  <a:moveTo>
                    <a:pt x="0" y="0"/>
                  </a:moveTo>
                  <a:lnTo>
                    <a:pt x="0" y="26212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7" name="Shape 1284"/>
            <p:cNvSpPr/>
            <p:nvPr/>
          </p:nvSpPr>
          <p:spPr>
            <a:xfrm>
              <a:off x="1319784" y="4050792"/>
              <a:ext cx="542544" cy="73152"/>
            </a:xfrm>
            <a:custGeom>
              <a:avLst/>
              <a:gdLst/>
              <a:ahLst/>
              <a:cxnLst/>
              <a:rect l="0" t="0" r="0" b="0"/>
              <a:pathLst>
                <a:path w="542544" h="73152">
                  <a:moveTo>
                    <a:pt x="542544" y="0"/>
                  </a:moveTo>
                  <a:lnTo>
                    <a:pt x="0" y="0"/>
                  </a:lnTo>
                  <a:lnTo>
                    <a:pt x="0" y="73152"/>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8" name="Shape 1285"/>
            <p:cNvSpPr/>
            <p:nvPr/>
          </p:nvSpPr>
          <p:spPr>
            <a:xfrm>
              <a:off x="3489960" y="5446777"/>
              <a:ext cx="0" cy="91440"/>
            </a:xfrm>
            <a:custGeom>
              <a:avLst/>
              <a:gdLst/>
              <a:ahLst/>
              <a:cxnLst/>
              <a:rect l="0" t="0" r="0" b="0"/>
              <a:pathLst>
                <a:path h="91440">
                  <a:moveTo>
                    <a:pt x="0" y="0"/>
                  </a:moveTo>
                  <a:lnTo>
                    <a:pt x="0" y="9144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39" name="Shape 1286"/>
            <p:cNvSpPr/>
            <p:nvPr/>
          </p:nvSpPr>
          <p:spPr>
            <a:xfrm>
              <a:off x="3416808" y="5538216"/>
              <a:ext cx="73152" cy="0"/>
            </a:xfrm>
            <a:custGeom>
              <a:avLst/>
              <a:gdLst/>
              <a:ahLst/>
              <a:cxnLst/>
              <a:rect l="0" t="0" r="0" b="0"/>
              <a:pathLst>
                <a:path w="73152">
                  <a:moveTo>
                    <a:pt x="0" y="0"/>
                  </a:moveTo>
                  <a:lnTo>
                    <a:pt x="73152"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0" name="Shape 1287"/>
            <p:cNvSpPr/>
            <p:nvPr/>
          </p:nvSpPr>
          <p:spPr>
            <a:xfrm>
              <a:off x="2017776" y="4434841"/>
              <a:ext cx="0" cy="1103376"/>
            </a:xfrm>
            <a:custGeom>
              <a:avLst/>
              <a:gdLst/>
              <a:ahLst/>
              <a:cxnLst/>
              <a:rect l="0" t="0" r="0" b="0"/>
              <a:pathLst>
                <a:path h="1103376">
                  <a:moveTo>
                    <a:pt x="0" y="0"/>
                  </a:moveTo>
                  <a:lnTo>
                    <a:pt x="0" y="1103376"/>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1" name="Shape 1288"/>
            <p:cNvSpPr/>
            <p:nvPr/>
          </p:nvSpPr>
          <p:spPr>
            <a:xfrm>
              <a:off x="2017776" y="5538216"/>
              <a:ext cx="48768" cy="0"/>
            </a:xfrm>
            <a:custGeom>
              <a:avLst/>
              <a:gdLst/>
              <a:ahLst/>
              <a:cxnLst/>
              <a:rect l="0" t="0" r="0" b="0"/>
              <a:pathLst>
                <a:path w="48768">
                  <a:moveTo>
                    <a:pt x="48768" y="0"/>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2" name="Shape 1289"/>
            <p:cNvSpPr/>
            <p:nvPr/>
          </p:nvSpPr>
          <p:spPr>
            <a:xfrm>
              <a:off x="1310640" y="5108449"/>
              <a:ext cx="0" cy="170688"/>
            </a:xfrm>
            <a:custGeom>
              <a:avLst/>
              <a:gdLst/>
              <a:ahLst/>
              <a:cxnLst/>
              <a:rect l="0" t="0" r="0" b="0"/>
              <a:pathLst>
                <a:path h="170688">
                  <a:moveTo>
                    <a:pt x="0" y="0"/>
                  </a:moveTo>
                  <a:lnTo>
                    <a:pt x="0" y="170688"/>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3" name="Shape 1290"/>
            <p:cNvSpPr/>
            <p:nvPr/>
          </p:nvSpPr>
          <p:spPr>
            <a:xfrm>
              <a:off x="2935224" y="5693665"/>
              <a:ext cx="0" cy="231647"/>
            </a:xfrm>
            <a:custGeom>
              <a:avLst/>
              <a:gdLst/>
              <a:ahLst/>
              <a:cxnLst/>
              <a:rect l="0" t="0" r="0" b="0"/>
              <a:pathLst>
                <a:path h="231647">
                  <a:moveTo>
                    <a:pt x="0" y="0"/>
                  </a:moveTo>
                  <a:lnTo>
                    <a:pt x="0" y="231647"/>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4" name="Shape 1291"/>
            <p:cNvSpPr/>
            <p:nvPr/>
          </p:nvSpPr>
          <p:spPr>
            <a:xfrm>
              <a:off x="2883408" y="5556504"/>
              <a:ext cx="100584" cy="149352"/>
            </a:xfrm>
            <a:custGeom>
              <a:avLst/>
              <a:gdLst/>
              <a:ahLst/>
              <a:cxnLst/>
              <a:rect l="0" t="0" r="0" b="0"/>
              <a:pathLst>
                <a:path w="100584" h="149352">
                  <a:moveTo>
                    <a:pt x="51816" y="0"/>
                  </a:moveTo>
                  <a:lnTo>
                    <a:pt x="100584" y="149352"/>
                  </a:lnTo>
                  <a:lnTo>
                    <a:pt x="0" y="149352"/>
                  </a:lnTo>
                  <a:lnTo>
                    <a:pt x="51816"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GB"/>
            </a:p>
          </p:txBody>
        </p:sp>
        <p:sp>
          <p:nvSpPr>
            <p:cNvPr id="145" name="Shape 1292"/>
            <p:cNvSpPr/>
            <p:nvPr/>
          </p:nvSpPr>
          <p:spPr>
            <a:xfrm>
              <a:off x="4425696" y="1737361"/>
              <a:ext cx="536448" cy="4507992"/>
            </a:xfrm>
            <a:custGeom>
              <a:avLst/>
              <a:gdLst/>
              <a:ahLst/>
              <a:cxnLst/>
              <a:rect l="0" t="0" r="0" b="0"/>
              <a:pathLst>
                <a:path w="536448" h="4507992">
                  <a:moveTo>
                    <a:pt x="0" y="4507992"/>
                  </a:moveTo>
                  <a:lnTo>
                    <a:pt x="536448" y="4507992"/>
                  </a:lnTo>
                  <a:lnTo>
                    <a:pt x="530352"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6" name="Shape 1293"/>
            <p:cNvSpPr/>
            <p:nvPr/>
          </p:nvSpPr>
          <p:spPr>
            <a:xfrm>
              <a:off x="4575048" y="1737361"/>
              <a:ext cx="381000" cy="0"/>
            </a:xfrm>
            <a:custGeom>
              <a:avLst/>
              <a:gdLst/>
              <a:ahLst/>
              <a:cxnLst/>
              <a:rect l="0" t="0" r="0" b="0"/>
              <a:pathLst>
                <a:path w="381000">
                  <a:moveTo>
                    <a:pt x="381000" y="0"/>
                  </a:move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sp>
          <p:nvSpPr>
            <p:cNvPr id="147" name="Shape 1294"/>
            <p:cNvSpPr/>
            <p:nvPr/>
          </p:nvSpPr>
          <p:spPr>
            <a:xfrm>
              <a:off x="4285488" y="1060704"/>
              <a:ext cx="289560" cy="1399032"/>
            </a:xfrm>
            <a:custGeom>
              <a:avLst/>
              <a:gdLst/>
              <a:ahLst/>
              <a:cxnLst/>
              <a:rect l="0" t="0" r="0" b="0"/>
              <a:pathLst>
                <a:path w="289560" h="1399032">
                  <a:moveTo>
                    <a:pt x="0" y="1399032"/>
                  </a:moveTo>
                  <a:lnTo>
                    <a:pt x="289560" y="1399032"/>
                  </a:lnTo>
                  <a:lnTo>
                    <a:pt x="289560" y="0"/>
                  </a:lnTo>
                  <a:lnTo>
                    <a:pt x="0" y="0"/>
                  </a:lnTo>
                </a:path>
              </a:pathLst>
            </a:custGeom>
            <a:ln w="9144" cap="rnd">
              <a:round/>
            </a:ln>
          </p:spPr>
          <p:style>
            <a:lnRef idx="1">
              <a:srgbClr val="000000"/>
            </a:lnRef>
            <a:fillRef idx="0">
              <a:srgbClr val="000000">
                <a:alpha val="0"/>
              </a:srgbClr>
            </a:fillRef>
            <a:effectRef idx="0">
              <a:scrgbClr r="0" g="0" b="0"/>
            </a:effectRef>
            <a:fontRef idx="none"/>
          </p:style>
          <p:txBody>
            <a:bodyPr/>
            <a:lstStyle/>
            <a:p>
              <a:endParaRPr lang="en-GB"/>
            </a:p>
          </p:txBody>
        </p:sp>
      </p:grpSp>
    </p:spTree>
    <p:extLst>
      <p:ext uri="{BB962C8B-B14F-4D97-AF65-F5344CB8AC3E}">
        <p14:creationId xmlns:p14="http://schemas.microsoft.com/office/powerpoint/2010/main" val="203757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a:ea typeface="MS PGothic"/>
        <a:cs typeface="Arial Unicode MS"/>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1385</Words>
  <Application>Microsoft Office PowerPoint</Application>
  <PresentationFormat>On-screen Show (4:3)</PresentationFormat>
  <Paragraphs>177</Paragraphs>
  <Slides>29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Arial Unicode MS</vt:lpstr>
      <vt:lpstr>MS PGothic</vt:lpstr>
      <vt:lpstr>Arial</vt:lpstr>
      <vt:lpstr>Calibri</vt:lpstr>
      <vt:lpstr>Times</vt:lpstr>
      <vt:lpstr>Times New Roman</vt:lpstr>
      <vt:lpstr>Default Design</vt:lpstr>
      <vt:lpstr>Document</vt:lpstr>
      <vt:lpstr>Worksheet</vt:lpstr>
      <vt:lpstr>Fighting Food Insecurity:  Lessons and Experiences from Asia</vt:lpstr>
      <vt:lpstr>PowerPoint Presentation</vt:lpstr>
      <vt:lpstr>Motivation</vt:lpstr>
      <vt:lpstr>Outline of the presentation</vt:lpstr>
      <vt:lpstr>1. Food, food security, food security evaluation</vt:lpstr>
      <vt:lpstr>What is food security?</vt:lpstr>
      <vt:lpstr>PowerPoint Presentation</vt:lpstr>
      <vt:lpstr>The Oshaug, Eide and Eide way (1994)</vt:lpstr>
      <vt:lpstr>The USAID way (1999)</vt:lpstr>
      <vt:lpstr>The FAO way</vt:lpstr>
      <vt:lpstr>The Economist way</vt:lpstr>
      <vt:lpstr>Food availability by country: Dietary energy supply</vt:lpstr>
      <vt:lpstr>Significantly improved food availability in China since the early 1980s</vt:lpstr>
      <vt:lpstr>India’s food availability is only marginally adequate</vt:lpstr>
      <vt:lpstr>2. Food security practices across countries</vt:lpstr>
      <vt:lpstr>Managing the demand and supply sides of food security</vt:lpstr>
      <vt:lpstr>3. Major factors affecting food security</vt:lpstr>
      <vt:lpstr>PowerPoint Presentation</vt:lpstr>
      <vt:lpstr>PowerPoint Presentation</vt:lpstr>
      <vt:lpstr>PowerPoint Presentation</vt:lpstr>
      <vt:lpstr>PowerPoint Presentation</vt:lpstr>
      <vt:lpstr>Food security, corruption, democracy, resources, population, and income levels</vt:lpstr>
      <vt:lpstr>What does the empirical evidence tell us?</vt:lpstr>
      <vt:lpstr>Policy implications</vt:lpstr>
      <vt:lpstr>Policy implications</vt:lpstr>
      <vt:lpstr>PowerPoint Presentation</vt:lpstr>
      <vt:lpstr>4. What should food less-secure Asian countries learn from others?</vt:lpstr>
      <vt:lpstr>PowerPoint Presentation</vt:lpstr>
      <vt:lpstr>Postscripts (food for thought)</vt:lpstr>
    </vt:vector>
  </TitlesOfParts>
  <Company>James Cook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jc146489</dc:creator>
  <cp:lastModifiedBy>Zhang-Yue Zhou</cp:lastModifiedBy>
  <cp:revision>100</cp:revision>
  <dcterms:created xsi:type="dcterms:W3CDTF">2008-08-15T02:20:02Z</dcterms:created>
  <dcterms:modified xsi:type="dcterms:W3CDTF">2017-06-06T19:17:22Z</dcterms:modified>
</cp:coreProperties>
</file>