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2" r:id="rId3"/>
    <p:sldId id="271" r:id="rId4"/>
    <p:sldId id="273" r:id="rId5"/>
    <p:sldId id="274" r:id="rId6"/>
    <p:sldId id="275" r:id="rId7"/>
    <p:sldId id="276" r:id="rId8"/>
    <p:sldId id="263" r:id="rId9"/>
    <p:sldId id="259"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72" d="100"/>
          <a:sy n="72" d="100"/>
        </p:scale>
        <p:origin x="1350" y="78"/>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052D1-807C-425B-B004-1E0A642F2673}" type="datetimeFigureOut">
              <a:rPr lang="nl-NL" smtClean="0"/>
              <a:t>31-3-2020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E367-A578-41DF-B07A-AEEE65D070EC}" type="slidenum">
              <a:rPr lang="nl-NL" smtClean="0"/>
              <a:t>‹#›</a:t>
            </a:fld>
            <a:endParaRPr lang="nl-NL"/>
          </a:p>
        </p:txBody>
      </p:sp>
    </p:spTree>
    <p:extLst>
      <p:ext uri="{BB962C8B-B14F-4D97-AF65-F5344CB8AC3E}">
        <p14:creationId xmlns:p14="http://schemas.microsoft.com/office/powerpoint/2010/main" val="417735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3" y="230188"/>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3" hasCustomPrompt="1"/>
          </p:nvPr>
        </p:nvSpPr>
        <p:spPr bwMode="auto">
          <a:xfrm>
            <a:off x="476508" y="3307559"/>
            <a:ext cx="2647950" cy="2647950"/>
          </a:xfrm>
          <a:prstGeom prst="ellipse">
            <a:avLst/>
          </a:prstGeom>
          <a:solidFill>
            <a:schemeClr val="accent4"/>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hasCustomPrompt="1"/>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hasCustomPrompt="1"/>
          </p:nvPr>
        </p:nvSpPr>
        <p:spPr bwMode="auto">
          <a:xfrm>
            <a:off x="4714655" y="3307559"/>
            <a:ext cx="2647950" cy="2647950"/>
          </a:xfrm>
          <a:prstGeom prst="ellipse">
            <a:avLst/>
          </a:prstGeom>
          <a:solidFill>
            <a:schemeClr val="accent4"/>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hasCustomPrompt="1"/>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Klik op het pictogram als u een afbeelding wilt 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black">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black">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hasCustomPrompt="1"/>
          </p:nvPr>
        </p:nvSpPr>
        <p:spPr>
          <a:xfrm>
            <a:off x="537619" y="1933314"/>
            <a:ext cx="2639660" cy="262800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afbeelding 24"/>
          <p:cNvSpPr>
            <a:spLocks noGrp="1" noChangeAspect="1"/>
          </p:cNvSpPr>
          <p:nvPr>
            <p:ph type="pic" sz="quarter" idx="17" hasCustomPrompt="1"/>
          </p:nvPr>
        </p:nvSpPr>
        <p:spPr>
          <a:xfrm>
            <a:off x="3418212" y="1933314"/>
            <a:ext cx="2639660" cy="262800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5" name="Tijdelijke aanduiding voor afbeelding 24"/>
          <p:cNvSpPr>
            <a:spLocks noGrp="1" noChangeAspect="1"/>
          </p:cNvSpPr>
          <p:nvPr>
            <p:ph type="pic" sz="quarter" idx="18" hasCustomPrompt="1"/>
          </p:nvPr>
        </p:nvSpPr>
        <p:spPr>
          <a:xfrm>
            <a:off x="6298805" y="1933314"/>
            <a:ext cx="2639660" cy="262800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7" name="Tijdelijke aanduiding voor tekst 6"/>
          <p:cNvSpPr>
            <a:spLocks noGrp="1"/>
          </p:cNvSpPr>
          <p:nvPr>
            <p:ph type="body" sz="quarter" idx="19" hasCustomPrompt="1"/>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8" name="Tijdelijke aanduiding voor tekst 6"/>
          <p:cNvSpPr>
            <a:spLocks noGrp="1"/>
          </p:cNvSpPr>
          <p:nvPr>
            <p:ph type="body" sz="quarter" idx="20" hasCustomPrompt="1"/>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9" name="Tijdelijke aanduiding voor tekst 6"/>
          <p:cNvSpPr>
            <a:spLocks noGrp="1"/>
          </p:cNvSpPr>
          <p:nvPr>
            <p:ph type="body" sz="quarter" idx="21" hasCustomPrompt="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0" name="Tijdelijke aanduiding voor tekst 6"/>
          <p:cNvSpPr>
            <a:spLocks noGrp="1"/>
          </p:cNvSpPr>
          <p:nvPr>
            <p:ph type="body" sz="quarter" idx="22" hasCustomPrompt="1"/>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1" name="Tijdelijke aanduiding voor tekst 6"/>
          <p:cNvSpPr>
            <a:spLocks noGrp="1"/>
          </p:cNvSpPr>
          <p:nvPr>
            <p:ph type="body" sz="quarter" idx="23" hasCustomPrompt="1"/>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2" name="Tijdelijke aanduiding voor tekst 6"/>
          <p:cNvSpPr>
            <a:spLocks noGrp="1"/>
          </p:cNvSpPr>
          <p:nvPr>
            <p:ph type="body" sz="quarter" idx="24" hasCustomPrompt="1"/>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2 square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hasCustomPrompt="1"/>
          </p:nvPr>
        </p:nvSpPr>
        <p:spPr>
          <a:xfrm>
            <a:off x="536399" y="1929600"/>
            <a:ext cx="4104000" cy="4027383"/>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5" name="Tijdelijke aanduiding voor afbeelding 24"/>
          <p:cNvSpPr>
            <a:spLocks noGrp="1" noChangeAspect="1"/>
          </p:cNvSpPr>
          <p:nvPr>
            <p:ph type="pic" sz="quarter" idx="17" hasCustomPrompt="1"/>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536400" y="1402557"/>
            <a:ext cx="8402400" cy="455295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2" name="Titel 1"/>
          <p:cNvSpPr>
            <a:spLocks noGrp="1"/>
          </p:cNvSpPr>
          <p:nvPr>
            <p:ph type="title" hasCustomPrompt="1"/>
          </p:nvPr>
        </p:nvSpPr>
        <p:spPr>
          <a:xfrm>
            <a:off x="491642" y="230187"/>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hasCustomPrompt="1"/>
          </p:nvPr>
        </p:nvSpPr>
        <p:spPr>
          <a:xfrm>
            <a:off x="536400" y="233362"/>
            <a:ext cx="4011352" cy="572040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afbeelding 24"/>
          <p:cNvSpPr>
            <a:spLocks noGrp="1"/>
          </p:cNvSpPr>
          <p:nvPr>
            <p:ph type="pic" sz="quarter" idx="17" hasCustomPrompt="1"/>
          </p:nvPr>
        </p:nvSpPr>
        <p:spPr>
          <a:xfrm>
            <a:off x="4827265" y="233362"/>
            <a:ext cx="4104000" cy="5719559"/>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bwMode="gray">
          <a:xfrm>
            <a:off x="0" y="0"/>
            <a:ext cx="9143999" cy="685800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tel 1"/>
          <p:cNvSpPr>
            <a:spLocks noGrp="1"/>
          </p:cNvSpPr>
          <p:nvPr>
            <p:ph type="title" hasCustomPrompt="1"/>
          </p:nvPr>
        </p:nvSpPr>
        <p:spPr bwMode="white">
          <a:xfrm>
            <a:off x="491642" y="230188"/>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2" name="Tijdelijke aanduiding voor dianummer 1"/>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92662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7"/>
            <a:ext cx="8442796" cy="791650"/>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7" name="Tijdelijke aanduiding voor afbeelding 24"/>
          <p:cNvSpPr>
            <a:spLocks noGrp="1" noChangeAspect="1"/>
          </p:cNvSpPr>
          <p:nvPr>
            <p:ph type="pic" sz="quarter" idx="16" hasCustomPrompt="1"/>
          </p:nvPr>
        </p:nvSpPr>
        <p:spPr>
          <a:xfrm>
            <a:off x="3887699" y="224477"/>
            <a:ext cx="5040000" cy="5040000"/>
          </a:xfrm>
          <a:prstGeom prst="ellipse">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8" name="Tijdelijke aanduiding voor tekst 4"/>
          <p:cNvSpPr>
            <a:spLocks noGrp="1"/>
          </p:cNvSpPr>
          <p:nvPr>
            <p:ph type="body" sz="quarter" idx="17" hasCustomPrompt="1"/>
          </p:nvPr>
        </p:nvSpPr>
        <p:spPr>
          <a:xfrm>
            <a:off x="495301" y="1835250"/>
            <a:ext cx="3276600" cy="4127400"/>
          </a:xfrm>
        </p:spPr>
        <p:txBody>
          <a:bodyPr lIns="36000"/>
          <a:lstStyle>
            <a:lvl1pPr marL="0" indent="0">
              <a:buNone/>
              <a:defRPr>
                <a:solidFill>
                  <a:schemeClr val="bg2"/>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4" name="Tijdelijke aanduiding voor tekst 6"/>
          <p:cNvSpPr>
            <a:spLocks noGrp="1"/>
          </p:cNvSpPr>
          <p:nvPr>
            <p:ph type="body" sz="quarter" idx="11" hasCustomPrompt="1"/>
          </p:nvPr>
        </p:nvSpPr>
        <p:spPr>
          <a:xfrm>
            <a:off x="4793357"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afbeelding 24"/>
          <p:cNvSpPr>
            <a:spLocks noGrp="1" noChangeAspect="1"/>
          </p:cNvSpPr>
          <p:nvPr>
            <p:ph type="pic" sz="quarter" idx="17" hasCustomPrompt="1"/>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hasCustomPrompt="1"/>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38"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hasCustomPrompt="1"/>
          </p:nvPr>
        </p:nvSpPr>
        <p:spPr>
          <a:xfrm>
            <a:off x="3900006" y="226800"/>
            <a:ext cx="5040000" cy="5735850"/>
          </a:xfrm>
          <a:prstGeom prst="rect">
            <a:avLst/>
          </a:prstGeom>
          <a:solidFill>
            <a:schemeClr val="accent4"/>
          </a:solidFill>
        </p:spPr>
        <p:txBody>
          <a:bodyPr anchor="ctr"/>
          <a:lstStyle>
            <a:lvl1pPr marL="0" indent="0" algn="ctr">
              <a:buNone/>
              <a:defRPr sz="800"/>
            </a:lvl1pPr>
          </a:lstStyle>
          <a:p>
            <a:pPr lvl="0"/>
            <a:r>
              <a:rPr lang="en-GB" noProof="0"/>
              <a:t>Klik op het pictogram als u een afbeelding wilt toevoegen</a:t>
            </a:r>
            <a:endParaRPr lang="en-GB" noProof="0" dirty="0"/>
          </a:p>
        </p:txBody>
      </p:sp>
      <p:sp>
        <p:nvSpPr>
          <p:cNvPr id="4" name="Tijdelijke aanduiding voor tekst 4"/>
          <p:cNvSpPr>
            <a:spLocks noGrp="1"/>
          </p:cNvSpPr>
          <p:nvPr>
            <p:ph type="body" sz="quarter" idx="17" hasCustomPrompt="1"/>
          </p:nvPr>
        </p:nvSpPr>
        <p:spPr>
          <a:xfrm>
            <a:off x="495302" y="1840012"/>
            <a:ext cx="3276600" cy="4122638"/>
          </a:xfrm>
        </p:spPr>
        <p:txBody>
          <a:bodyPr lIns="36000"/>
          <a:lstStyle>
            <a:lvl1pPr marL="0" indent="0">
              <a:buNone/>
              <a:defRPr>
                <a:solidFill>
                  <a:schemeClr val="bg2"/>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0"/>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791650"/>
          </a:xfrm>
          <a:prstGeom prst="rect">
            <a:avLst/>
          </a:prstGeom>
          <a:noFill/>
          <a:ln>
            <a:gradFill>
              <a:gsLst>
                <a:gs pos="0">
                  <a:schemeClr val="bg1"/>
                </a:gs>
                <a:gs pos="99000">
                  <a:srgbClr val="FFFFFF">
                    <a:alpha val="0"/>
                  </a:srgbClr>
                </a:gs>
                <a:gs pos="1000">
                  <a:schemeClr val="bg1">
                    <a:alpha val="0"/>
                  </a:schemeClr>
                </a:gs>
                <a:gs pos="100000">
                  <a:schemeClr val="bg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a:t>Klik</a:t>
            </a:r>
            <a:r>
              <a:rPr lang="en-GB" dirty="0"/>
              <a:t> om de </a:t>
            </a:r>
            <a:r>
              <a:rPr lang="en-GB" dirty="0" err="1"/>
              <a:t>stijl</a:t>
            </a:r>
            <a:r>
              <a:rPr lang="en-GB" dirty="0"/>
              <a:t> te </a:t>
            </a:r>
            <a:r>
              <a:rPr lang="en-GB" dirty="0" err="1"/>
              <a:t>bewerken</a:t>
            </a:r>
            <a:endParaRPr lang="en-GB" dirty="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521200" y="6372000"/>
            <a:ext cx="468000" cy="164250"/>
          </a:xfrm>
          <a:prstGeom prst="rect">
            <a:avLst/>
          </a:prstGeom>
          <a:noFill/>
        </p:spPr>
        <p:txBody>
          <a:bodyPr wrap="square" tIns="0" rIns="36000" bIns="0" rtlCol="0">
            <a:noAutofit/>
          </a:bodyPr>
          <a:lstStyle>
            <a:lvl1pPr>
              <a:defRPr lang="nl-NL" sz="900" smtClean="0">
                <a:solidFill>
                  <a:schemeClr val="bg1"/>
                </a:solidFill>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3" name="Picture 2">
            <a:extLst>
              <a:ext uri="{FF2B5EF4-FFF2-40B4-BE49-F238E27FC236}">
                <a16:creationId xmlns:a16="http://schemas.microsoft.com/office/drawing/2014/main" id="{52338047-ADEC-460C-B82C-88F52BFF0A97}"/>
              </a:ext>
            </a:extLst>
          </p:cNvPr>
          <p:cNvPicPr>
            <a:picLocks/>
          </p:cNvPicPr>
          <p:nvPr userDrawn="1"/>
        </p:nvPicPr>
        <p:blipFill>
          <a:blip r:embed="rId21">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53" r:id="rId9"/>
    <p:sldLayoutId id="2147483655" r:id="rId10"/>
    <p:sldLayoutId id="2147483656" r:id="rId11"/>
    <p:sldLayoutId id="2147483657" r:id="rId12"/>
    <p:sldLayoutId id="2147483659" r:id="rId13"/>
    <p:sldLayoutId id="2147483660" r:id="rId14"/>
    <p:sldLayoutId id="2147483661" r:id="rId15"/>
    <p:sldLayoutId id="2147483663" r:id="rId16"/>
    <p:sldLayoutId id="2147483665" r:id="rId17"/>
    <p:sldLayoutId id="2147483654" r:id="rId18"/>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791650"/>
          </a:xfrm>
        </p:spPr>
        <p:txBody>
          <a:bodyPr/>
          <a:lstStyle/>
          <a:p>
            <a:r>
              <a:rPr lang="en-GB" dirty="0"/>
              <a:t>WOFOST- </a:t>
            </a:r>
            <a:r>
              <a:rPr lang="en-GB" dirty="0" err="1"/>
              <a:t>wFLOW</a:t>
            </a:r>
            <a:r>
              <a:rPr lang="en-GB" dirty="0"/>
              <a:t> KB 35-008-002</a:t>
            </a:r>
          </a:p>
        </p:txBody>
      </p:sp>
      <p:pic>
        <p:nvPicPr>
          <p:cNvPr id="20" name="Tijdelijke aanduiding voor afbeelding 19"/>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pic>
        <p:nvPicPr>
          <p:cNvPr id="17" name="Tijdelijke aanduiding voor afbeelding 16"/>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pic>
        <p:nvPicPr>
          <p:cNvPr id="16" name="Tijdelijke aanduiding voor afbeelding 15"/>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quarter" idx="17"/>
          </p:nvPr>
        </p:nvSpPr>
        <p:spPr/>
        <p:txBody>
          <a:bodyPr/>
          <a:lstStyle/>
          <a:p>
            <a:r>
              <a:rPr lang="en-GB" dirty="0"/>
              <a:t>Results, insights and progress</a:t>
            </a:r>
          </a:p>
        </p:txBody>
      </p:sp>
      <p:sp>
        <p:nvSpPr>
          <p:cNvPr id="5" name="Tijdelijke aanduiding voor tekst 4"/>
          <p:cNvSpPr>
            <a:spLocks noGrp="1"/>
          </p:cNvSpPr>
          <p:nvPr>
            <p:ph type="body" sz="quarter" idx="18"/>
          </p:nvPr>
        </p:nvSpPr>
        <p:spPr/>
        <p:txBody>
          <a:bodyPr/>
          <a:lstStyle/>
          <a:p>
            <a:r>
              <a:rPr lang="en-GB" dirty="0"/>
              <a:t>Allard de Wit, January 2020</a:t>
            </a:r>
          </a:p>
        </p:txBody>
      </p:sp>
    </p:spTree>
    <p:extLst>
      <p:ext uri="{BB962C8B-B14F-4D97-AF65-F5344CB8AC3E}">
        <p14:creationId xmlns:p14="http://schemas.microsoft.com/office/powerpoint/2010/main" val="19838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0DB4-4E03-4994-936A-5934F2013460}"/>
              </a:ext>
            </a:extLst>
          </p:cNvPr>
          <p:cNvSpPr>
            <a:spLocks noGrp="1"/>
          </p:cNvSpPr>
          <p:nvPr>
            <p:ph type="title"/>
          </p:nvPr>
        </p:nvSpPr>
        <p:spPr>
          <a:xfrm>
            <a:off x="491642" y="230188"/>
            <a:ext cx="8442796" cy="1130779"/>
          </a:xfrm>
        </p:spPr>
        <p:txBody>
          <a:bodyPr/>
          <a:lstStyle/>
          <a:p>
            <a:r>
              <a:rPr lang="en-GB" dirty="0"/>
              <a:t>Modelling tools for </a:t>
            </a:r>
            <a:br>
              <a:rPr lang="en-GB" dirty="0"/>
            </a:br>
            <a:r>
              <a:rPr lang="en-GB" dirty="0"/>
              <a:t>KB Food-security and water </a:t>
            </a:r>
            <a:br>
              <a:rPr lang="en-GB" dirty="0"/>
            </a:br>
            <a:endParaRPr lang="en-GB" dirty="0"/>
          </a:p>
        </p:txBody>
      </p:sp>
      <p:sp>
        <p:nvSpPr>
          <p:cNvPr id="3" name="Text Placeholder 2">
            <a:extLst>
              <a:ext uri="{FF2B5EF4-FFF2-40B4-BE49-F238E27FC236}">
                <a16:creationId xmlns:a16="http://schemas.microsoft.com/office/drawing/2014/main" id="{4F0512AC-DDA9-4686-B4DF-DA3B7C08AAFF}"/>
              </a:ext>
            </a:extLst>
          </p:cNvPr>
          <p:cNvSpPr>
            <a:spLocks noGrp="1"/>
          </p:cNvSpPr>
          <p:nvPr>
            <p:ph type="body" sz="quarter" idx="10"/>
          </p:nvPr>
        </p:nvSpPr>
        <p:spPr>
          <a:xfrm>
            <a:off x="421200" y="1711841"/>
            <a:ext cx="8521188" cy="4213007"/>
          </a:xfrm>
        </p:spPr>
        <p:txBody>
          <a:bodyPr/>
          <a:lstStyle/>
          <a:p>
            <a:r>
              <a:rPr lang="en-GB" dirty="0"/>
              <a:t>Globally &gt;70% of fresh water is used for agriculture</a:t>
            </a:r>
          </a:p>
          <a:p>
            <a:r>
              <a:rPr lang="en-GB" dirty="0"/>
              <a:t>Timeliness and availability of fresh water is crucial for sustaining and increasing agricultural productivity</a:t>
            </a:r>
          </a:p>
          <a:p>
            <a:r>
              <a:rPr lang="en-GB" dirty="0"/>
              <a:t>Modelling tools are useful for:</a:t>
            </a:r>
          </a:p>
          <a:p>
            <a:pPr lvl="1"/>
            <a:r>
              <a:rPr lang="en-GB" dirty="0"/>
              <a:t>Understanding the links between hydrology and agriculture</a:t>
            </a:r>
          </a:p>
          <a:p>
            <a:pPr lvl="1"/>
            <a:r>
              <a:rPr lang="en-GB" dirty="0"/>
              <a:t>Understanding the impact of changes in land use (e.g. increased irrigation) on productivity, hydrology and ecology at catchment scale</a:t>
            </a:r>
          </a:p>
          <a:p>
            <a:pPr lvl="1"/>
            <a:r>
              <a:rPr lang="en-GB" dirty="0"/>
              <a:t>Monitoring current conditions and interventions</a:t>
            </a:r>
          </a:p>
          <a:p>
            <a:pPr lvl="1"/>
            <a:r>
              <a:rPr lang="en-GB" dirty="0"/>
              <a:t>Climate change impacts</a:t>
            </a:r>
          </a:p>
        </p:txBody>
      </p:sp>
      <p:sp>
        <p:nvSpPr>
          <p:cNvPr id="4" name="Slide Number Placeholder 3">
            <a:extLst>
              <a:ext uri="{FF2B5EF4-FFF2-40B4-BE49-F238E27FC236}">
                <a16:creationId xmlns:a16="http://schemas.microsoft.com/office/drawing/2014/main" id="{FD43E6C9-8BEF-48C6-854F-2AF0817A97C1}"/>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spTree>
    <p:extLst>
      <p:ext uri="{BB962C8B-B14F-4D97-AF65-F5344CB8AC3E}">
        <p14:creationId xmlns:p14="http://schemas.microsoft.com/office/powerpoint/2010/main" val="113849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1642" y="230188"/>
            <a:ext cx="8442796" cy="791650"/>
          </a:xfrm>
        </p:spPr>
        <p:txBody>
          <a:bodyPr/>
          <a:lstStyle/>
          <a:p>
            <a:r>
              <a:rPr lang="en-GB" dirty="0"/>
              <a:t>About WOFOST &amp; W-FLOW</a:t>
            </a:r>
          </a:p>
        </p:txBody>
      </p:sp>
      <p:sp>
        <p:nvSpPr>
          <p:cNvPr id="5" name="Tijdelijke aanduiding voor tekst 4"/>
          <p:cNvSpPr>
            <a:spLocks noGrp="1"/>
          </p:cNvSpPr>
          <p:nvPr>
            <p:ph type="body" sz="quarter" idx="10"/>
          </p:nvPr>
        </p:nvSpPr>
        <p:spPr>
          <a:xfrm>
            <a:off x="421200" y="1233377"/>
            <a:ext cx="8521188" cy="4986670"/>
          </a:xfrm>
        </p:spPr>
        <p:txBody>
          <a:bodyPr/>
          <a:lstStyle/>
          <a:p>
            <a:pPr marL="0" indent="0">
              <a:buNone/>
            </a:pPr>
            <a:r>
              <a:rPr lang="en-GB" dirty="0"/>
              <a:t>WOFOST (Wageningen-UR):</a:t>
            </a:r>
          </a:p>
          <a:p>
            <a:r>
              <a:rPr lang="en-GB" dirty="0"/>
              <a:t>Model for estimating crop productivity as a function of weather, soil, management</a:t>
            </a:r>
          </a:p>
          <a:p>
            <a:r>
              <a:rPr lang="en-GB" dirty="0"/>
              <a:t>Operationally applied for crop monitoring and yield forecasting</a:t>
            </a:r>
          </a:p>
          <a:p>
            <a:r>
              <a:rPr lang="en-GB" u="sng" dirty="0"/>
              <a:t>Drawback</a:t>
            </a:r>
            <a:r>
              <a:rPr lang="en-GB" dirty="0"/>
              <a:t>: catchment hydrology not included</a:t>
            </a:r>
          </a:p>
          <a:p>
            <a:pPr marL="0" indent="0">
              <a:buNone/>
            </a:pPr>
            <a:r>
              <a:rPr lang="en-GB" dirty="0"/>
              <a:t>W-FLOW (</a:t>
            </a:r>
            <a:r>
              <a:rPr lang="en-GB" dirty="0" err="1"/>
              <a:t>Deltares</a:t>
            </a:r>
            <a:r>
              <a:rPr lang="en-GB" dirty="0"/>
              <a:t>)</a:t>
            </a:r>
          </a:p>
          <a:p>
            <a:r>
              <a:rPr lang="en-GB" dirty="0"/>
              <a:t>Catchment-hydrology model for estimating water fluxes and water availability</a:t>
            </a:r>
          </a:p>
          <a:p>
            <a:r>
              <a:rPr lang="en-GB" dirty="0"/>
              <a:t>Operationally applied for catchment studies</a:t>
            </a:r>
          </a:p>
          <a:p>
            <a:r>
              <a:rPr lang="en-GB" u="sng" dirty="0"/>
              <a:t>Drawback</a:t>
            </a:r>
            <a:r>
              <a:rPr lang="en-GB" dirty="0"/>
              <a:t>: has no modules for crop productivity</a:t>
            </a:r>
          </a:p>
          <a:p>
            <a:endParaRPr lang="en-GB" dirty="0"/>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spTree>
    <p:extLst>
      <p:ext uri="{BB962C8B-B14F-4D97-AF65-F5344CB8AC3E}">
        <p14:creationId xmlns:p14="http://schemas.microsoft.com/office/powerpoint/2010/main" val="236701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CF22-6954-4C3D-9010-870683BC9311}"/>
              </a:ext>
            </a:extLst>
          </p:cNvPr>
          <p:cNvSpPr>
            <a:spLocks noGrp="1"/>
          </p:cNvSpPr>
          <p:nvPr>
            <p:ph type="title"/>
          </p:nvPr>
        </p:nvSpPr>
        <p:spPr/>
        <p:txBody>
          <a:bodyPr/>
          <a:lstStyle/>
          <a:p>
            <a:r>
              <a:rPr lang="en-GB" dirty="0"/>
              <a:t>Connecting WOFOST and W-FLOW</a:t>
            </a:r>
          </a:p>
        </p:txBody>
      </p:sp>
      <p:sp>
        <p:nvSpPr>
          <p:cNvPr id="3" name="Text Placeholder 2">
            <a:extLst>
              <a:ext uri="{FF2B5EF4-FFF2-40B4-BE49-F238E27FC236}">
                <a16:creationId xmlns:a16="http://schemas.microsoft.com/office/drawing/2014/main" id="{ED283A7E-0E75-428D-A036-B1D6D56FB42C}"/>
              </a:ext>
            </a:extLst>
          </p:cNvPr>
          <p:cNvSpPr>
            <a:spLocks noGrp="1"/>
          </p:cNvSpPr>
          <p:nvPr>
            <p:ph type="body" sz="quarter" idx="10"/>
          </p:nvPr>
        </p:nvSpPr>
        <p:spPr>
          <a:xfrm>
            <a:off x="421200" y="1360967"/>
            <a:ext cx="8521188" cy="4563882"/>
          </a:xfrm>
        </p:spPr>
        <p:txBody>
          <a:bodyPr/>
          <a:lstStyle/>
          <a:p>
            <a:r>
              <a:rPr lang="en-GB" dirty="0"/>
              <a:t>Allows direct coupling between hydrology and agricultural productivity:</a:t>
            </a:r>
          </a:p>
          <a:p>
            <a:pPr lvl="1"/>
            <a:r>
              <a:rPr lang="en-GB" dirty="0"/>
              <a:t>Impacts of changes in hydrology on the local water availability can be simulated</a:t>
            </a:r>
          </a:p>
          <a:p>
            <a:pPr lvl="1"/>
            <a:r>
              <a:rPr lang="en-GB" dirty="0"/>
              <a:t>Realtime status of root zone soil moisture over the catchment can be used by WOFOST in order to predict crop yields</a:t>
            </a:r>
          </a:p>
          <a:p>
            <a:pPr lvl="1"/>
            <a:r>
              <a:rPr lang="en-GB" dirty="0"/>
              <a:t>Changes in the agricultural system (e.g. use of cover crops instead of bare fields) can now be incorporated in WFLOW and its effect on the hydrology can be taken into account</a:t>
            </a:r>
          </a:p>
          <a:p>
            <a:pPr lvl="1"/>
            <a:endParaRPr lang="en-GB" dirty="0"/>
          </a:p>
          <a:p>
            <a:r>
              <a:rPr lang="en-GB" dirty="0"/>
              <a:t>I</a:t>
            </a:r>
          </a:p>
        </p:txBody>
      </p:sp>
      <p:sp>
        <p:nvSpPr>
          <p:cNvPr id="4" name="Slide Number Placeholder 3">
            <a:extLst>
              <a:ext uri="{FF2B5EF4-FFF2-40B4-BE49-F238E27FC236}">
                <a16:creationId xmlns:a16="http://schemas.microsoft.com/office/drawing/2014/main" id="{62539052-AEDD-49B8-83A1-8C4C6E057BC4}"/>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a:t>
            </a:fld>
            <a:endParaRPr lang="en-GB" dirty="0"/>
          </a:p>
        </p:txBody>
      </p:sp>
    </p:spTree>
    <p:extLst>
      <p:ext uri="{BB962C8B-B14F-4D97-AF65-F5344CB8AC3E}">
        <p14:creationId xmlns:p14="http://schemas.microsoft.com/office/powerpoint/2010/main" val="367572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EDB2-C882-4B23-8344-6766A93E4BF0}"/>
              </a:ext>
            </a:extLst>
          </p:cNvPr>
          <p:cNvSpPr>
            <a:spLocks noGrp="1"/>
          </p:cNvSpPr>
          <p:nvPr>
            <p:ph type="title"/>
          </p:nvPr>
        </p:nvSpPr>
        <p:spPr/>
        <p:txBody>
          <a:bodyPr/>
          <a:lstStyle/>
          <a:p>
            <a:r>
              <a:rPr lang="en-GB" dirty="0"/>
              <a:t>Current status</a:t>
            </a:r>
          </a:p>
        </p:txBody>
      </p:sp>
      <p:sp>
        <p:nvSpPr>
          <p:cNvPr id="3" name="Text Placeholder 2">
            <a:extLst>
              <a:ext uri="{FF2B5EF4-FFF2-40B4-BE49-F238E27FC236}">
                <a16:creationId xmlns:a16="http://schemas.microsoft.com/office/drawing/2014/main" id="{82CF5AC6-117A-436B-A22E-71E827FD1E11}"/>
              </a:ext>
            </a:extLst>
          </p:cNvPr>
          <p:cNvSpPr>
            <a:spLocks noGrp="1"/>
          </p:cNvSpPr>
          <p:nvPr>
            <p:ph type="body" sz="quarter" idx="10"/>
          </p:nvPr>
        </p:nvSpPr>
        <p:spPr>
          <a:xfrm>
            <a:off x="421200" y="1835249"/>
            <a:ext cx="8521188" cy="4427328"/>
          </a:xfrm>
        </p:spPr>
        <p:txBody>
          <a:bodyPr/>
          <a:lstStyle/>
          <a:p>
            <a:r>
              <a:rPr lang="en-GB" dirty="0"/>
              <a:t>Prototype coupling has been achieved</a:t>
            </a:r>
          </a:p>
          <a:p>
            <a:r>
              <a:rPr lang="en-GB" dirty="0"/>
              <a:t>“Loose” coupling through a BMI interface (no code changes to the model itself)</a:t>
            </a:r>
          </a:p>
          <a:p>
            <a:r>
              <a:rPr lang="en-GB" dirty="0"/>
              <a:t>Current prototype has been implemented for the Moselle Catchment in Germany (200x300 km)</a:t>
            </a:r>
          </a:p>
          <a:p>
            <a:r>
              <a:rPr lang="en-GB" dirty="0"/>
              <a:t>Issues to solve:</a:t>
            </a:r>
          </a:p>
          <a:p>
            <a:pPr lvl="1"/>
            <a:r>
              <a:rPr lang="en-GB" dirty="0"/>
              <a:t>High memory and CPU usage</a:t>
            </a:r>
          </a:p>
          <a:p>
            <a:pPr lvl="1"/>
            <a:r>
              <a:rPr lang="en-GB" dirty="0"/>
              <a:t>Set up of more realistic crop cultivars and spatial distribution</a:t>
            </a:r>
          </a:p>
          <a:p>
            <a:pPr lvl="1"/>
            <a:r>
              <a:rPr lang="en-GB" dirty="0"/>
              <a:t>Evaluating of the coupled system to observations or regional statistics</a:t>
            </a:r>
          </a:p>
        </p:txBody>
      </p:sp>
      <p:sp>
        <p:nvSpPr>
          <p:cNvPr id="4" name="Slide Number Placeholder 3">
            <a:extLst>
              <a:ext uri="{FF2B5EF4-FFF2-40B4-BE49-F238E27FC236}">
                <a16:creationId xmlns:a16="http://schemas.microsoft.com/office/drawing/2014/main" id="{B8DB4901-765C-459E-9DBA-23D79B30D75F}"/>
              </a:ext>
            </a:extLst>
          </p:cNvPr>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5</a:t>
            </a:fld>
            <a:endParaRPr lang="en-GB" dirty="0"/>
          </a:p>
        </p:txBody>
      </p:sp>
    </p:spTree>
    <p:extLst>
      <p:ext uri="{BB962C8B-B14F-4D97-AF65-F5344CB8AC3E}">
        <p14:creationId xmlns:p14="http://schemas.microsoft.com/office/powerpoint/2010/main" val="254942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5CE7-7D63-4232-9CE2-09B2FD980784}"/>
              </a:ext>
            </a:extLst>
          </p:cNvPr>
          <p:cNvSpPr>
            <a:spLocks noGrp="1"/>
          </p:cNvSpPr>
          <p:nvPr>
            <p:ph type="title"/>
          </p:nvPr>
        </p:nvSpPr>
        <p:spPr/>
        <p:txBody>
          <a:bodyPr/>
          <a:lstStyle/>
          <a:p>
            <a:r>
              <a:rPr lang="en-GB" dirty="0"/>
              <a:t>CPU time usage</a:t>
            </a:r>
          </a:p>
        </p:txBody>
      </p:sp>
      <p:sp>
        <p:nvSpPr>
          <p:cNvPr id="3" name="Slide Number Placeholder 2">
            <a:extLst>
              <a:ext uri="{FF2B5EF4-FFF2-40B4-BE49-F238E27FC236}">
                <a16:creationId xmlns:a16="http://schemas.microsoft.com/office/drawing/2014/main" id="{456B88EA-FB01-4F6C-A4DF-A2FF3FC41824}"/>
              </a:ext>
            </a:extLst>
          </p:cNvPr>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6</a:t>
            </a:fld>
            <a:endParaRPr lang="en-GB" dirty="0"/>
          </a:p>
        </p:txBody>
      </p:sp>
      <p:pic>
        <p:nvPicPr>
          <p:cNvPr id="4" name="Picture 3">
            <a:extLst>
              <a:ext uri="{FF2B5EF4-FFF2-40B4-BE49-F238E27FC236}">
                <a16:creationId xmlns:a16="http://schemas.microsoft.com/office/drawing/2014/main" id="{0EF898F4-E996-4ABC-9808-E6E6A822F25E}"/>
              </a:ext>
            </a:extLst>
          </p:cNvPr>
          <p:cNvPicPr>
            <a:picLocks noChangeAspect="1"/>
          </p:cNvPicPr>
          <p:nvPr/>
        </p:nvPicPr>
        <p:blipFill>
          <a:blip r:embed="rId2"/>
          <a:stretch>
            <a:fillRect/>
          </a:stretch>
        </p:blipFill>
        <p:spPr>
          <a:xfrm>
            <a:off x="212170" y="2104856"/>
            <a:ext cx="8654966" cy="2648288"/>
          </a:xfrm>
          <a:prstGeom prst="rect">
            <a:avLst/>
          </a:prstGeom>
        </p:spPr>
      </p:pic>
    </p:spTree>
    <p:extLst>
      <p:ext uri="{BB962C8B-B14F-4D97-AF65-F5344CB8AC3E}">
        <p14:creationId xmlns:p14="http://schemas.microsoft.com/office/powerpoint/2010/main" val="415003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B4CA-8625-47D5-B60D-BEA051CE4191}"/>
              </a:ext>
            </a:extLst>
          </p:cNvPr>
          <p:cNvSpPr>
            <a:spLocks noGrp="1"/>
          </p:cNvSpPr>
          <p:nvPr>
            <p:ph type="title"/>
          </p:nvPr>
        </p:nvSpPr>
        <p:spPr/>
        <p:txBody>
          <a:bodyPr/>
          <a:lstStyle/>
          <a:p>
            <a:r>
              <a:rPr lang="en-GB" dirty="0"/>
              <a:t>Memory usage</a:t>
            </a:r>
          </a:p>
        </p:txBody>
      </p:sp>
      <p:sp>
        <p:nvSpPr>
          <p:cNvPr id="3" name="Slide Number Placeholder 2">
            <a:extLst>
              <a:ext uri="{FF2B5EF4-FFF2-40B4-BE49-F238E27FC236}">
                <a16:creationId xmlns:a16="http://schemas.microsoft.com/office/drawing/2014/main" id="{8095EC9C-F11B-4141-87F5-3C496683BF6C}"/>
              </a:ext>
            </a:extLst>
          </p:cNvPr>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7</a:t>
            </a:fld>
            <a:endParaRPr lang="en-GB" dirty="0"/>
          </a:p>
        </p:txBody>
      </p:sp>
      <p:pic>
        <p:nvPicPr>
          <p:cNvPr id="4" name="Picture 3">
            <a:extLst>
              <a:ext uri="{FF2B5EF4-FFF2-40B4-BE49-F238E27FC236}">
                <a16:creationId xmlns:a16="http://schemas.microsoft.com/office/drawing/2014/main" id="{A02A985F-5387-4269-A919-EBA8D502B698}"/>
              </a:ext>
            </a:extLst>
          </p:cNvPr>
          <p:cNvPicPr>
            <a:picLocks noChangeAspect="1"/>
          </p:cNvPicPr>
          <p:nvPr/>
        </p:nvPicPr>
        <p:blipFill>
          <a:blip r:embed="rId2"/>
          <a:stretch>
            <a:fillRect/>
          </a:stretch>
        </p:blipFill>
        <p:spPr>
          <a:xfrm>
            <a:off x="491642" y="1701208"/>
            <a:ext cx="8171788" cy="3101567"/>
          </a:xfrm>
          <a:prstGeom prst="rect">
            <a:avLst/>
          </a:prstGeom>
        </p:spPr>
      </p:pic>
    </p:spTree>
    <p:extLst>
      <p:ext uri="{BB962C8B-B14F-4D97-AF65-F5344CB8AC3E}">
        <p14:creationId xmlns:p14="http://schemas.microsoft.com/office/powerpoint/2010/main" val="88475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F9FEE73-25AA-4F53-9D6B-7B724A0C2997}"/>
              </a:ext>
            </a:extLst>
          </p:cNvPr>
          <p:cNvSpPr>
            <a:spLocks noGrp="1"/>
          </p:cNvSpPr>
          <p:nvPr>
            <p:ph type="pic" sz="quarter" idx="16"/>
          </p:nvPr>
        </p:nvSpPr>
        <p:spPr/>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8</a:t>
            </a:fld>
            <a:endParaRPr lang="en-GB" dirty="0"/>
          </a:p>
        </p:txBody>
      </p:sp>
      <p:pic>
        <p:nvPicPr>
          <p:cNvPr id="8" name="Picture 7">
            <a:extLst>
              <a:ext uri="{FF2B5EF4-FFF2-40B4-BE49-F238E27FC236}">
                <a16:creationId xmlns:a16="http://schemas.microsoft.com/office/drawing/2014/main" id="{EC5AD730-9138-4BB9-B0BD-B7FE944BA4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38800"/>
            <a:ext cx="9144000" cy="617220"/>
          </a:xfrm>
          <a:prstGeom prst="rect">
            <a:avLst/>
          </a:prstGeom>
        </p:spPr>
      </p:pic>
      <p:sp>
        <p:nvSpPr>
          <p:cNvPr id="2" name="Titel 1"/>
          <p:cNvSpPr>
            <a:spLocks noGrp="1"/>
          </p:cNvSpPr>
          <p:nvPr>
            <p:ph type="title"/>
          </p:nvPr>
        </p:nvSpPr>
        <p:spPr>
          <a:xfrm>
            <a:off x="491642" y="230188"/>
            <a:ext cx="8442796" cy="791650"/>
          </a:xfrm>
        </p:spPr>
        <p:txBody>
          <a:bodyPr/>
          <a:lstStyle/>
          <a:p>
            <a:r>
              <a:rPr lang="en-GB" dirty="0"/>
              <a:t>Full screen image with title</a:t>
            </a:r>
          </a:p>
        </p:txBody>
      </p:sp>
    </p:spTree>
    <p:extLst>
      <p:ext uri="{BB962C8B-B14F-4D97-AF65-F5344CB8AC3E}">
        <p14:creationId xmlns:p14="http://schemas.microsoft.com/office/powerpoint/2010/main" val="376582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200" y="230188"/>
            <a:ext cx="3276000" cy="1353086"/>
          </a:xfrm>
        </p:spPr>
        <p:txBody>
          <a:bodyPr/>
          <a:lstStyle/>
          <a:p>
            <a:r>
              <a:rPr lang="en-GB" dirty="0"/>
              <a:t>End slide or section heading</a:t>
            </a:r>
          </a:p>
        </p:txBody>
      </p:sp>
      <p:sp>
        <p:nvSpPr>
          <p:cNvPr id="6" name="Tijdelijke aanduiding voor tekst 5"/>
          <p:cNvSpPr>
            <a:spLocks noGrp="1"/>
          </p:cNvSpPr>
          <p:nvPr>
            <p:ph type="body" sz="quarter" idx="17"/>
          </p:nvPr>
        </p:nvSpPr>
        <p:spPr/>
        <p:txBody>
          <a:bodyPr/>
          <a:lstStyle/>
          <a:p>
            <a:r>
              <a:rPr lang="en-GB" dirty="0" err="1"/>
              <a:t>Tekst</a:t>
            </a:r>
            <a:endParaRPr lang="en-GB" dirty="0"/>
          </a:p>
        </p:txBody>
      </p:sp>
      <p:sp>
        <p:nvSpPr>
          <p:cNvPr id="2" name="Tijdelijke aanduiding voor afbeelding 1"/>
          <p:cNvSpPr>
            <a:spLocks noGrp="1"/>
          </p:cNvSpPr>
          <p:nvPr>
            <p:ph type="pic" sz="quarter" idx="16"/>
          </p:nvPr>
        </p:nvSpPr>
        <p:spPr/>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9</a:t>
            </a:fld>
            <a:endParaRPr lang="en-GB" dirty="0"/>
          </a:p>
        </p:txBody>
      </p:sp>
    </p:spTree>
    <p:extLst>
      <p:ext uri="{BB962C8B-B14F-4D97-AF65-F5344CB8AC3E}">
        <p14:creationId xmlns:p14="http://schemas.microsoft.com/office/powerpoint/2010/main" val="483436754"/>
      </p:ext>
    </p:extLst>
  </p:cSld>
  <p:clrMapOvr>
    <a:masterClrMapping/>
  </p:clrMapOvr>
</p:sld>
</file>

<file path=ppt/theme/theme1.xml><?xml version="1.0" encoding="utf-8"?>
<a:theme xmlns:a="http://schemas.openxmlformats.org/drawingml/2006/main" name="WUR">
  <a:themeElements>
    <a:clrScheme name="Wageningen UR lichtblauwe achtergrond">
      <a:dk1>
        <a:srgbClr val="005172"/>
      </a:dk1>
      <a:lt1>
        <a:srgbClr val="FFFFFF"/>
      </a:lt1>
      <a:dk2>
        <a:srgbClr val="519FD7"/>
      </a:dk2>
      <a:lt2>
        <a:srgbClr val="FFFFFF"/>
      </a:lt2>
      <a:accent1>
        <a:srgbClr val="34B233"/>
      </a:accent1>
      <a:accent2>
        <a:srgbClr val="005172"/>
      </a:accent2>
      <a:accent3>
        <a:srgbClr val="A59D95"/>
      </a:accent3>
      <a:accent4>
        <a:srgbClr val="D5D2CA"/>
      </a:accent4>
      <a:accent5>
        <a:srgbClr val="FF7900"/>
      </a:accent5>
      <a:accent6>
        <a:srgbClr val="00549F"/>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solidFill>
              <a:schemeClr val="bg1"/>
            </a:solidFill>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2218</TotalTime>
  <Words>327</Words>
  <Application>Microsoft Office PowerPoint</Application>
  <PresentationFormat>On-screen Show (4:3)</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Verdana</vt:lpstr>
      <vt:lpstr>Wingdings</vt:lpstr>
      <vt:lpstr>WUR</vt:lpstr>
      <vt:lpstr>WOFOST- wFLOW KB 35-008-002</vt:lpstr>
      <vt:lpstr>Modelling tools for  KB Food-security and water  </vt:lpstr>
      <vt:lpstr>About WOFOST &amp; W-FLOW</vt:lpstr>
      <vt:lpstr>Connecting WOFOST and W-FLOW</vt:lpstr>
      <vt:lpstr>Current status</vt:lpstr>
      <vt:lpstr>CPU time usage</vt:lpstr>
      <vt:lpstr>Memory usage</vt:lpstr>
      <vt:lpstr>Full screen image with title</vt:lpstr>
      <vt:lpstr>End slide or section heading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Demmers, Ivo</cp:lastModifiedBy>
  <cp:revision>295</cp:revision>
  <dcterms:created xsi:type="dcterms:W3CDTF">2011-09-29T08:30:03Z</dcterms:created>
  <dcterms:modified xsi:type="dcterms:W3CDTF">2020-03-31T06:39:32Z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BLUK.pptx</vt:lpwstr>
  </property>
</Properties>
</file>