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Barlow Semi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A35BBC-B1ED-4DFC-AD62-79615D8033AF}">
  <a:tblStyle styleId="{5FA35BBC-B1ED-4DFC-AD62-79615D8033A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regular.fntdata"/><Relationship Id="rId11" Type="http://schemas.openxmlformats.org/officeDocument/2006/relationships/slide" Target="slides/slide5.xml"/><Relationship Id="rId22" Type="http://schemas.openxmlformats.org/officeDocument/2006/relationships/font" Target="fonts/BarlowSemiCondensed-italic.fntdata"/><Relationship Id="rId10" Type="http://schemas.openxmlformats.org/officeDocument/2006/relationships/slide" Target="slides/slide4.xml"/><Relationship Id="rId21" Type="http://schemas.openxmlformats.org/officeDocument/2006/relationships/font" Target="fonts/BarlowSemiCondensed-bold.fntdata"/><Relationship Id="rId13" Type="http://schemas.openxmlformats.org/officeDocument/2006/relationships/font" Target="fonts/Roboto-bold.fntdata"/><Relationship Id="rId12" Type="http://schemas.openxmlformats.org/officeDocument/2006/relationships/font" Target="fonts/Roboto-regular.fntdata"/><Relationship Id="rId23" Type="http://schemas.openxmlformats.org/officeDocument/2006/relationships/font" Target="fonts/BarlowSemiCondense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7504b9b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7504b9b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474f5481b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74f5481b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f0bcf32a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f0bcf32a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495d02913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95d02913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495d02913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95d02913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s://www.youtube.com/watch?v=4lSQE8LCDiU&amp;t=115s" TargetMode="External"/><Relationship Id="rId5" Type="http://schemas.openxmlformats.org/officeDocument/2006/relationships/image" Target="../media/image3.png"/><Relationship Id="rId6" Type="http://schemas.openxmlformats.org/officeDocument/2006/relationships/hyperlink" Target="https://www.youtube.com/watch?v=4lSQE8LCDiU&amp;t=115s" TargetMode="External"/><Relationship Id="rId7" Type="http://schemas.openxmlformats.org/officeDocument/2006/relationships/image" Target="../media/image1.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hyperlink" Target="https://www.youtube.com/watch?v=4lSQE8LCDiU&amp;t=115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s://en.wikipedia.org/wiki/Voyager_Golden_Record" TargetMode="External"/><Relationship Id="rId5" Type="http://schemas.openxmlformats.org/officeDocument/2006/relationships/hyperlink" Target="https://www.youtube.com/watch?v=OVe72eMY_pk" TargetMode="External"/><Relationship Id="rId6" Type="http://schemas.openxmlformats.org/officeDocument/2006/relationships/hyperlink" Target="https://www.youtube.com/watch?v=6iWfNh8RcJQ" TargetMode="External"/><Relationship Id="rId7" Type="http://schemas.openxmlformats.org/officeDocument/2006/relationships/hyperlink" Target="https://www.youtube.com/watch?v=4lSQE8LCDiU&amp;t=115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286"/>
            <a:ext cx="9144000" cy="5138928"/>
          </a:xfrm>
          <a:prstGeom prst="rect">
            <a:avLst/>
          </a:prstGeom>
          <a:noFill/>
          <a:ln>
            <a:noFill/>
          </a:ln>
        </p:spPr>
      </p:pic>
      <p:sp>
        <p:nvSpPr>
          <p:cNvPr id="55" name="Google Shape;55;p13"/>
          <p:cNvSpPr txBox="1"/>
          <p:nvPr/>
        </p:nvSpPr>
        <p:spPr>
          <a:xfrm>
            <a:off x="2672875" y="4664825"/>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rgbClr val="FFFFFF"/>
                </a:solidFill>
                <a:latin typeface="Barlow Semi Condensed"/>
                <a:ea typeface="Barlow Semi Condensed"/>
                <a:cs typeface="Barlow Semi Condensed"/>
                <a:sym typeface="Barlow Semi Condensed"/>
              </a:rPr>
              <a:t>LES 1: POST VOOR DE RUIMTE</a:t>
            </a:r>
            <a:endParaRPr sz="2200">
              <a:solidFill>
                <a:srgbClr val="FFFFFF"/>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rgbClr val="FFFFFF"/>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rgbClr val="FFFFFF"/>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rgbClr val="FFFFFF"/>
              </a:solidFill>
              <a:latin typeface="Barlow Semi Condensed"/>
              <a:ea typeface="Barlow Semi Condensed"/>
              <a:cs typeface="Barlow Semi Condensed"/>
              <a:sym typeface="Barlow Semi Condensed"/>
            </a:endParaRPr>
          </a:p>
        </p:txBody>
      </p:sp>
      <p:pic>
        <p:nvPicPr>
          <p:cNvPr id="56" name="Google Shape;56;p13"/>
          <p:cNvPicPr preferRelativeResize="0"/>
          <p:nvPr/>
        </p:nvPicPr>
        <p:blipFill rotWithShape="1">
          <a:blip r:embed="rId4">
            <a:alphaModFix/>
          </a:blip>
          <a:srcRect b="8" l="21420" r="0" t="13717"/>
          <a:stretch/>
        </p:blipFill>
        <p:spPr>
          <a:xfrm>
            <a:off x="3552500" y="460950"/>
            <a:ext cx="5135027" cy="4228500"/>
          </a:xfrm>
          <a:prstGeom prst="rect">
            <a:avLst/>
          </a:prstGeom>
          <a:noFill/>
          <a:ln>
            <a:noFill/>
          </a:ln>
        </p:spPr>
      </p:pic>
      <p:sp>
        <p:nvSpPr>
          <p:cNvPr id="57" name="Google Shape;57;p13"/>
          <p:cNvSpPr txBox="1"/>
          <p:nvPr/>
        </p:nvSpPr>
        <p:spPr>
          <a:xfrm>
            <a:off x="713650" y="701550"/>
            <a:ext cx="5432400" cy="374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22B4F3"/>
                </a:solidFill>
                <a:latin typeface="Montserrat"/>
                <a:ea typeface="Montserrat"/>
                <a:cs typeface="Montserrat"/>
                <a:sym typeface="Montserrat"/>
              </a:rPr>
              <a:t>WAAR</a:t>
            </a:r>
            <a:r>
              <a:rPr b="1" lang="en" sz="4000">
                <a:solidFill>
                  <a:srgbClr val="22B4F3"/>
                </a:solidFill>
                <a:latin typeface="Montserrat"/>
                <a:ea typeface="Montserrat"/>
                <a:cs typeface="Montserrat"/>
                <a:sym typeface="Montserrat"/>
              </a:rPr>
              <a:t> IS DE BRIEVENBUS </a:t>
            </a:r>
            <a:endParaRPr b="1" sz="4000">
              <a:solidFill>
                <a:srgbClr val="22B4F3"/>
              </a:solidFill>
              <a:latin typeface="Montserrat"/>
              <a:ea typeface="Montserrat"/>
              <a:cs typeface="Montserrat"/>
              <a:sym typeface="Montserrat"/>
            </a:endParaRPr>
          </a:p>
          <a:p>
            <a:pPr indent="0" lvl="0" marL="0" rtl="0" algn="l">
              <a:spcBef>
                <a:spcPts val="0"/>
              </a:spcBef>
              <a:spcAft>
                <a:spcPts val="0"/>
              </a:spcAft>
              <a:buNone/>
            </a:pPr>
            <a:r>
              <a:rPr b="1" lang="en" sz="4000">
                <a:solidFill>
                  <a:srgbClr val="22B4F3"/>
                </a:solidFill>
                <a:latin typeface="Montserrat"/>
                <a:ea typeface="Montserrat"/>
                <a:cs typeface="Montserrat"/>
                <a:sym typeface="Montserrat"/>
              </a:rPr>
              <a:t>VOOR POST </a:t>
            </a:r>
            <a:endParaRPr b="1" sz="4000">
              <a:solidFill>
                <a:srgbClr val="22B4F3"/>
              </a:solidFill>
              <a:latin typeface="Montserrat"/>
              <a:ea typeface="Montserrat"/>
              <a:cs typeface="Montserrat"/>
              <a:sym typeface="Montserrat"/>
            </a:endParaRPr>
          </a:p>
          <a:p>
            <a:pPr indent="0" lvl="0" marL="0" rtl="0" algn="l">
              <a:spcBef>
                <a:spcPts val="0"/>
              </a:spcBef>
              <a:spcAft>
                <a:spcPts val="0"/>
              </a:spcAft>
              <a:buNone/>
            </a:pPr>
            <a:r>
              <a:rPr b="1" lang="en" sz="4000">
                <a:solidFill>
                  <a:srgbClr val="22B4F3"/>
                </a:solidFill>
                <a:latin typeface="Montserrat"/>
                <a:ea typeface="Montserrat"/>
                <a:cs typeface="Montserrat"/>
                <a:sym typeface="Montserrat"/>
              </a:rPr>
              <a:t>NAAR DE </a:t>
            </a:r>
            <a:r>
              <a:rPr b="1" lang="en" sz="4000">
                <a:solidFill>
                  <a:srgbClr val="22B4F3"/>
                </a:solidFill>
                <a:latin typeface="Montserrat"/>
                <a:ea typeface="Montserrat"/>
                <a:cs typeface="Montserrat"/>
                <a:sym typeface="Montserrat"/>
              </a:rPr>
              <a:t>R</a:t>
            </a:r>
            <a:r>
              <a:rPr b="1" lang="en" sz="4000">
                <a:solidFill>
                  <a:srgbClr val="22B4F3"/>
                </a:solidFill>
                <a:latin typeface="Montserrat"/>
                <a:ea typeface="Montserrat"/>
                <a:cs typeface="Montserrat"/>
                <a:sym typeface="Montserrat"/>
              </a:rPr>
              <a:t>UIMTE?       </a:t>
            </a:r>
            <a:endParaRPr b="1" sz="4000">
              <a:solidFill>
                <a:srgbClr val="22B4F3"/>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63" name="Google Shape;63;p14"/>
          <p:cNvSpPr txBox="1"/>
          <p:nvPr>
            <p:ph type="ctrTitle"/>
          </p:nvPr>
        </p:nvSpPr>
        <p:spPr>
          <a:xfrm>
            <a:off x="713650" y="3191575"/>
            <a:ext cx="7586700" cy="1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2B4F3"/>
                </a:solidFill>
                <a:latin typeface="Roboto"/>
                <a:ea typeface="Roboto"/>
                <a:cs typeface="Roboto"/>
                <a:sym typeface="Roboto"/>
              </a:rPr>
              <a:t>OPDRACHT:</a:t>
            </a:r>
            <a:r>
              <a:rPr b="1" lang="en" sz="2400">
                <a:solidFill>
                  <a:srgbClr val="E6008F"/>
                </a:solidFill>
                <a:latin typeface="Roboto"/>
                <a:ea typeface="Roboto"/>
                <a:cs typeface="Roboto"/>
                <a:sym typeface="Roboto"/>
              </a:rPr>
              <a:t> </a:t>
            </a:r>
            <a:r>
              <a:rPr lang="en" sz="2000">
                <a:latin typeface="Roboto"/>
                <a:ea typeface="Roboto"/>
                <a:cs typeface="Roboto"/>
                <a:sym typeface="Roboto"/>
              </a:rPr>
              <a:t>Kijk het filmpje over Paxi. J</a:t>
            </a:r>
            <a:r>
              <a:rPr lang="en" sz="2000">
                <a:latin typeface="Roboto"/>
                <a:ea typeface="Roboto"/>
                <a:cs typeface="Roboto"/>
                <a:sym typeface="Roboto"/>
              </a:rPr>
              <a:t>e maakt zelf een postpakket voor Paxi. </a:t>
            </a:r>
            <a:r>
              <a:rPr lang="en" sz="2000">
                <a:latin typeface="Roboto"/>
                <a:ea typeface="Roboto"/>
                <a:cs typeface="Roboto"/>
                <a:sym typeface="Roboto"/>
              </a:rPr>
              <a:t>Wat stop jij in de doos om te laten zien hoe het hier op aarde is en om te vragen of hij bij ons komt? </a:t>
            </a:r>
            <a:endParaRPr sz="20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p:txBody>
      </p:sp>
      <p:sp>
        <p:nvSpPr>
          <p:cNvPr id="64" name="Google Shape;64;p14"/>
          <p:cNvSpPr txBox="1"/>
          <p:nvPr/>
        </p:nvSpPr>
        <p:spPr>
          <a:xfrm>
            <a:off x="2672875" y="4664825"/>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Barlow Semi Condensed"/>
                <a:ea typeface="Barlow Semi Condensed"/>
                <a:cs typeface="Barlow Semi Condensed"/>
                <a:sym typeface="Barlow Semi Condensed"/>
              </a:rPr>
              <a:t>LES 1: POST VOOR DE RUIMTE</a:t>
            </a:r>
            <a:endParaRPr sz="2200">
              <a:solidFill>
                <a:srgbClr val="FFFFFF"/>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rgbClr val="FFFFFF"/>
              </a:solidFill>
              <a:latin typeface="Barlow Semi Condensed"/>
              <a:ea typeface="Barlow Semi Condensed"/>
              <a:cs typeface="Barlow Semi Condensed"/>
              <a:sym typeface="Barlow Semi Condensed"/>
            </a:endParaRPr>
          </a:p>
        </p:txBody>
      </p:sp>
      <p:pic>
        <p:nvPicPr>
          <p:cNvPr id="65" name="Google Shape;65;p14">
            <a:hlinkClick r:id="rId4"/>
          </p:cNvPr>
          <p:cNvPicPr preferRelativeResize="0"/>
          <p:nvPr/>
        </p:nvPicPr>
        <p:blipFill>
          <a:blip r:embed="rId5">
            <a:alphaModFix/>
          </a:blip>
          <a:stretch>
            <a:fillRect/>
          </a:stretch>
        </p:blipFill>
        <p:spPr>
          <a:xfrm>
            <a:off x="232525" y="597175"/>
            <a:ext cx="4514051" cy="2368853"/>
          </a:xfrm>
          <a:prstGeom prst="rect">
            <a:avLst/>
          </a:prstGeom>
          <a:noFill/>
          <a:ln cap="flat" cmpd="sng" w="38100">
            <a:solidFill>
              <a:srgbClr val="22B4F3"/>
            </a:solidFill>
            <a:prstDash val="solid"/>
            <a:round/>
            <a:headEnd len="sm" w="sm" type="none"/>
            <a:tailEnd len="sm" w="sm" type="none"/>
          </a:ln>
        </p:spPr>
      </p:pic>
      <p:sp>
        <p:nvSpPr>
          <p:cNvPr id="66" name="Google Shape;66;p14"/>
          <p:cNvSpPr/>
          <p:nvPr/>
        </p:nvSpPr>
        <p:spPr>
          <a:xfrm flipH="1">
            <a:off x="4746575" y="572175"/>
            <a:ext cx="2787600" cy="2409300"/>
          </a:xfrm>
          <a:prstGeom prst="wedgeRectCallout">
            <a:avLst>
              <a:gd fmla="val 61013" name="adj1"/>
              <a:gd fmla="val 20581" name="adj2"/>
            </a:avLst>
          </a:prstGeom>
          <a:solidFill>
            <a:srgbClr val="FFFFFF"/>
          </a:solidFill>
          <a:ln cap="flat" cmpd="sng" w="38100">
            <a:solidFill>
              <a:srgbClr val="22B4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Barlow Semi Condensed"/>
                <a:ea typeface="Barlow Semi Condensed"/>
                <a:cs typeface="Barlow Semi Condensed"/>
                <a:sym typeface="Barlow Semi Condensed"/>
              </a:rPr>
              <a:t>President Carter stuurde in 1977 post naar de ruimte. </a:t>
            </a:r>
            <a:endParaRPr sz="16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600">
                <a:latin typeface="Barlow Semi Condensed"/>
                <a:ea typeface="Barlow Semi Condensed"/>
                <a:cs typeface="Barlow Semi Condensed"/>
                <a:sym typeface="Barlow Semi Condensed"/>
              </a:rPr>
              <a:t>Hij stuurde 90 minuten aan geluiden</a:t>
            </a:r>
            <a:endParaRPr sz="16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600">
                <a:latin typeface="Barlow Semi Condensed"/>
                <a:ea typeface="Barlow Semi Condensed"/>
                <a:cs typeface="Barlow Semi Condensed"/>
                <a:sym typeface="Barlow Semi Condensed"/>
              </a:rPr>
              <a:t>en 116 foto’s.</a:t>
            </a:r>
            <a:endParaRPr sz="1600">
              <a:latin typeface="Barlow Semi Condensed"/>
              <a:ea typeface="Barlow Semi Condensed"/>
              <a:cs typeface="Barlow Semi Condensed"/>
              <a:sym typeface="Barlow Semi Condensed"/>
            </a:endParaRPr>
          </a:p>
        </p:txBody>
      </p:sp>
      <p:pic>
        <p:nvPicPr>
          <p:cNvPr id="67" name="Google Shape;67;p14">
            <a:hlinkClick r:id="rId6"/>
          </p:cNvPr>
          <p:cNvPicPr preferRelativeResize="0"/>
          <p:nvPr/>
        </p:nvPicPr>
        <p:blipFill>
          <a:blip r:embed="rId7">
            <a:alphaModFix/>
          </a:blip>
          <a:stretch>
            <a:fillRect/>
          </a:stretch>
        </p:blipFill>
        <p:spPr>
          <a:xfrm>
            <a:off x="1932151" y="1264249"/>
            <a:ext cx="1114800" cy="1034700"/>
          </a:xfrm>
          <a:prstGeom prst="ellipse">
            <a:avLst/>
          </a:prstGeom>
          <a:noFill/>
          <a:ln>
            <a:noFill/>
          </a:ln>
        </p:spPr>
      </p:pic>
      <p:sp>
        <p:nvSpPr>
          <p:cNvPr id="68" name="Google Shape;68;p14"/>
          <p:cNvSpPr/>
          <p:nvPr/>
        </p:nvSpPr>
        <p:spPr>
          <a:xfrm>
            <a:off x="7372800" y="2120300"/>
            <a:ext cx="152100" cy="56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7453375" y="1866700"/>
            <a:ext cx="241800" cy="33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6974600" y="2784600"/>
            <a:ext cx="344400" cy="33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4"/>
          <p:cNvPicPr preferRelativeResize="0"/>
          <p:nvPr/>
        </p:nvPicPr>
        <p:blipFill>
          <a:blip r:embed="rId8">
            <a:alphaModFix/>
          </a:blip>
          <a:stretch>
            <a:fillRect/>
          </a:stretch>
        </p:blipFill>
        <p:spPr>
          <a:xfrm>
            <a:off x="6701548" y="1843625"/>
            <a:ext cx="1723024" cy="1456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5"/>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77" name="Google Shape;77;p15"/>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1</a:t>
            </a:r>
            <a:endParaRPr sz="1400">
              <a:solidFill>
                <a:schemeClr val="lt1"/>
              </a:solidFill>
              <a:latin typeface="Barlow Semi Condensed"/>
              <a:ea typeface="Barlow Semi Condensed"/>
              <a:cs typeface="Barlow Semi Condensed"/>
              <a:sym typeface="Barlow Semi Condensed"/>
            </a:endParaRPr>
          </a:p>
        </p:txBody>
      </p:sp>
      <p:sp>
        <p:nvSpPr>
          <p:cNvPr id="78" name="Google Shape;78;p15"/>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79" name="Google Shape;79;p15"/>
          <p:cNvSpPr txBox="1"/>
          <p:nvPr/>
        </p:nvSpPr>
        <p:spPr>
          <a:xfrm>
            <a:off x="4689375" y="838100"/>
            <a:ext cx="3739500" cy="36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22B4F3"/>
              </a:solidFill>
              <a:latin typeface="Roboto"/>
              <a:ea typeface="Roboto"/>
              <a:cs typeface="Roboto"/>
              <a:sym typeface="Roboto"/>
            </a:endParaRPr>
          </a:p>
          <a:p>
            <a:pPr indent="0" lvl="0" marL="0" rtl="0" algn="l">
              <a:spcBef>
                <a:spcPts val="0"/>
              </a:spcBef>
              <a:spcAft>
                <a:spcPts val="0"/>
              </a:spcAft>
              <a:buNone/>
            </a:pPr>
            <a:br>
              <a:rPr b="1" lang="en">
                <a:solidFill>
                  <a:srgbClr val="E6008F"/>
                </a:solidFill>
                <a:latin typeface="Roboto"/>
                <a:ea typeface="Roboto"/>
                <a:cs typeface="Roboto"/>
                <a:sym typeface="Roboto"/>
              </a:rPr>
            </a:br>
            <a:r>
              <a:rPr b="1" lang="en">
                <a:solidFill>
                  <a:srgbClr val="E6008F"/>
                </a:solidFill>
                <a:latin typeface="Roboto"/>
                <a:ea typeface="Roboto"/>
                <a:cs typeface="Roboto"/>
                <a:sym typeface="Roboto"/>
              </a:rPr>
              <a:t>Lesverloop: </a:t>
            </a:r>
            <a:r>
              <a:rPr lang="en">
                <a:solidFill>
                  <a:schemeClr val="dk1"/>
                </a:solidFill>
                <a:latin typeface="Roboto"/>
                <a:ea typeface="Roboto"/>
                <a:cs typeface="Roboto"/>
                <a:sym typeface="Roboto"/>
              </a:rPr>
              <a:t>Vertel kort over de ruimte en over een president die een postpakket maakte en de ruimte in stuurde. Laat aan de kinderen het </a:t>
            </a:r>
            <a:r>
              <a:rPr lang="en" u="sng">
                <a:solidFill>
                  <a:schemeClr val="accent5"/>
                </a:solidFill>
                <a:latin typeface="Roboto"/>
                <a:ea typeface="Roboto"/>
                <a:cs typeface="Roboto"/>
                <a:sym typeface="Roboto"/>
                <a:hlinkClick r:id="rId4">
                  <a:extLst>
                    <a:ext uri="{A12FA001-AC4F-418D-AE19-62706E023703}">
                      <ahyp:hlinkClr val="tx"/>
                    </a:ext>
                  </a:extLst>
                </a:hlinkClick>
              </a:rPr>
              <a:t>filmpje over Paxi</a:t>
            </a:r>
            <a:r>
              <a:rPr lang="en">
                <a:solidFill>
                  <a:schemeClr val="dk1"/>
                </a:solidFill>
                <a:latin typeface="Roboto"/>
                <a:ea typeface="Roboto"/>
                <a:cs typeface="Roboto"/>
                <a:sym typeface="Roboto"/>
              </a:rPr>
              <a:t> zien. De kinderen gaan pakketpost maken voor Paxi, het buitenaards wezentje uit het filmpje. Laat de kinderen eerst een mindmap maken over wat er allemaal in de doos zou kunnen. Daarna krijgen ze allemaal een doos en mogen daar spullen en/of een brief in stoppen om aan Paxi te laten zien wat er belangrijk is op aarde. Bespreek aan het einde van de les de inhoud van de doos met de kinderen. Op welke vragen geeft hun doos antwoord?</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rgbClr val="000000"/>
              </a:solidFill>
              <a:highlight>
                <a:srgbClr val="FFFFFF"/>
              </a:highlight>
              <a:latin typeface="Roboto"/>
              <a:ea typeface="Roboto"/>
              <a:cs typeface="Roboto"/>
              <a:sym typeface="Roboto"/>
            </a:endParaRPr>
          </a:p>
        </p:txBody>
      </p:sp>
      <p:sp>
        <p:nvSpPr>
          <p:cNvPr id="80" name="Google Shape;80;p15"/>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LES 1: POST VOOR DE RUIMTE</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graphicFrame>
        <p:nvGraphicFramePr>
          <p:cNvPr id="81" name="Google Shape;81;p15"/>
          <p:cNvGraphicFramePr/>
          <p:nvPr/>
        </p:nvGraphicFramePr>
        <p:xfrm>
          <a:off x="715275" y="1340850"/>
          <a:ext cx="3000000" cy="3000000"/>
        </p:xfrm>
        <a:graphic>
          <a:graphicData uri="http://schemas.openxmlformats.org/drawingml/2006/table">
            <a:tbl>
              <a:tblPr>
                <a:noFill/>
                <a:tableStyleId>{5FA35BBC-B1ED-4DFC-AD62-79615D8033AF}</a:tableStyleId>
              </a:tblPr>
              <a:tblGrid>
                <a:gridCol w="646675"/>
                <a:gridCol w="3089575"/>
              </a:tblGrid>
              <a:tr h="1220825">
                <a:tc gridSpan="2">
                  <a:txBody>
                    <a:bodyPr/>
                    <a:lstStyle/>
                    <a:p>
                      <a:pPr indent="0" lvl="0" marL="0" rtl="0" algn="l">
                        <a:spcBef>
                          <a:spcPts val="0"/>
                        </a:spcBef>
                        <a:spcAft>
                          <a:spcPts val="0"/>
                        </a:spcAft>
                        <a:buNone/>
                      </a:pPr>
                      <a:r>
                        <a:rPr b="1" lang="en">
                          <a:solidFill>
                            <a:srgbClr val="E6008F"/>
                          </a:solidFill>
                          <a:latin typeface="Roboto"/>
                          <a:ea typeface="Roboto"/>
                          <a:cs typeface="Roboto"/>
                          <a:sym typeface="Roboto"/>
                        </a:rPr>
                        <a:t>Situatie:</a:t>
                      </a:r>
                      <a:r>
                        <a:rPr b="1" lang="en">
                          <a:latin typeface="Roboto"/>
                          <a:ea typeface="Roboto"/>
                          <a:cs typeface="Roboto"/>
                          <a:sym typeface="Roboto"/>
                        </a:rPr>
                        <a:t> </a:t>
                      </a:r>
                      <a:r>
                        <a:rPr lang="en">
                          <a:solidFill>
                            <a:schemeClr val="dk1"/>
                          </a:solidFill>
                          <a:latin typeface="Roboto"/>
                          <a:ea typeface="Roboto"/>
                          <a:cs typeface="Roboto"/>
                          <a:sym typeface="Roboto"/>
                        </a:rPr>
                        <a:t>Door met afstand te kijken naar de aarde, leer je te kijken vanuit een ander perspectief. Je bekijkt vanuit een groter geheel wat je belangrijk vindt in jouw leefomgeving.</a:t>
                      </a:r>
                      <a:endParaRPr>
                        <a:solidFill>
                          <a:schemeClr val="dk1"/>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hMerge="1"/>
              </a:tr>
              <a:tr h="374325">
                <a:tc>
                  <a:txBody>
                    <a:bodyPr/>
                    <a:lstStyle/>
                    <a:p>
                      <a:pPr indent="0" lvl="0" marL="0" rtl="0" algn="l">
                        <a:spcBef>
                          <a:spcPts val="0"/>
                        </a:spcBef>
                        <a:spcAft>
                          <a:spcPts val="0"/>
                        </a:spcAft>
                        <a:buClr>
                          <a:schemeClr val="dk1"/>
                        </a:buClr>
                        <a:buSzPts val="1100"/>
                        <a:buFont typeface="Arial"/>
                        <a:buNone/>
                      </a:pPr>
                      <a:r>
                        <a:rPr b="1" lang="en">
                          <a:solidFill>
                            <a:schemeClr val="lt1"/>
                          </a:solidFill>
                        </a:rPr>
                        <a:t> </a:t>
                      </a:r>
                      <a:r>
                        <a:rPr b="1" lang="en">
                          <a:solidFill>
                            <a:schemeClr val="lt1"/>
                          </a:solidFill>
                        </a:rPr>
                        <a:t>Skill</a:t>
                      </a:r>
                      <a:r>
                        <a:rPr b="1" lang="en">
                          <a:solidFill>
                            <a:schemeClr val="lt1"/>
                          </a:solidFill>
                        </a:rPr>
                        <a:t>:</a:t>
                      </a:r>
                      <a:endParaRPr b="1" sz="600">
                        <a:solidFill>
                          <a:srgbClr val="FFFFFF"/>
                        </a:solidFill>
                      </a:endParaRPr>
                    </a:p>
                  </a:txBody>
                  <a:tcPr marT="91425" marB="91425" marR="0" marL="91425">
                    <a:lnL cap="flat" cmpd="sng" w="152400">
                      <a:solidFill>
                        <a:schemeClr val="lt1"/>
                      </a:solidFill>
                      <a:prstDash val="solid"/>
                      <a:round/>
                      <a:headEnd len="sm" w="sm" type="none"/>
                      <a:tailEnd len="sm" w="sm" type="none"/>
                    </a:lnL>
                    <a:lnR cap="flat" cmpd="sng" w="9525">
                      <a:solidFill>
                        <a:srgbClr val="22B4F3"/>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22B4F3"/>
                    </a:solidFill>
                  </a:tcPr>
                </a:tc>
                <a:tc>
                  <a:txBody>
                    <a:bodyPr/>
                    <a:lstStyle/>
                    <a:p>
                      <a:pPr indent="0" lvl="0" marL="0" rtl="0" algn="l">
                        <a:spcBef>
                          <a:spcPts val="0"/>
                        </a:spcBef>
                        <a:spcAft>
                          <a:spcPts val="0"/>
                        </a:spcAft>
                        <a:buNone/>
                      </a:pPr>
                      <a:r>
                        <a:rPr b="1" lang="en">
                          <a:solidFill>
                            <a:schemeClr val="lt1"/>
                          </a:solidFill>
                        </a:rPr>
                        <a:t>denkvragen stellen</a:t>
                      </a:r>
                      <a:endParaRPr sz="100"/>
                    </a:p>
                  </a:txBody>
                  <a:tcPr marT="91425" marB="91425" marR="91425" marL="0">
                    <a:lnL cap="flat" cmpd="sng" w="9525">
                      <a:solidFill>
                        <a:srgbClr val="22B4F3"/>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22B4F3"/>
                    </a:solidFill>
                  </a:tcPr>
                </a:tc>
              </a:tr>
              <a:tr h="1652000">
                <a:tc gridSpan="2">
                  <a:txBody>
                    <a:bodyPr/>
                    <a:lstStyle/>
                    <a:p>
                      <a:pPr indent="0" lvl="0" marL="0" rtl="0" algn="l">
                        <a:spcBef>
                          <a:spcPts val="0"/>
                        </a:spcBef>
                        <a:spcAft>
                          <a:spcPts val="0"/>
                        </a:spcAft>
                        <a:buNone/>
                      </a:pPr>
                      <a:r>
                        <a:rPr b="1" lang="en">
                          <a:solidFill>
                            <a:srgbClr val="E6008F"/>
                          </a:solidFill>
                          <a:latin typeface="Roboto"/>
                          <a:ea typeface="Roboto"/>
                          <a:cs typeface="Roboto"/>
                          <a:sym typeface="Roboto"/>
                        </a:rPr>
                        <a:t>Kennis:</a:t>
                      </a:r>
                      <a:r>
                        <a:rPr b="1" lang="en">
                          <a:solidFill>
                            <a:schemeClr val="accent5"/>
                          </a:solidFill>
                          <a:latin typeface="Roboto"/>
                          <a:ea typeface="Roboto"/>
                          <a:cs typeface="Roboto"/>
                          <a:sym typeface="Roboto"/>
                        </a:rPr>
                        <a:t> </a:t>
                      </a:r>
                      <a:r>
                        <a:rPr lang="en">
                          <a:solidFill>
                            <a:schemeClr val="dk1"/>
                          </a:solidFill>
                          <a:latin typeface="Roboto"/>
                          <a:ea typeface="Roboto"/>
                          <a:cs typeface="Roboto"/>
                          <a:sym typeface="Roboto"/>
                        </a:rPr>
                        <a:t>Kinderen weten dat je (jezelf) kunt prikkelen met interessante vragen.</a:t>
                      </a:r>
                      <a:endParaRPr>
                        <a:solidFill>
                          <a:schemeClr val="dk1"/>
                        </a:solidFill>
                        <a:latin typeface="Roboto"/>
                        <a:ea typeface="Roboto"/>
                        <a:cs typeface="Roboto"/>
                        <a:sym typeface="Roboto"/>
                      </a:endParaRPr>
                    </a:p>
                    <a:p>
                      <a:pPr indent="0" lvl="0" marL="0" rtl="0" algn="l">
                        <a:spcBef>
                          <a:spcPts val="0"/>
                        </a:spcBef>
                        <a:spcAft>
                          <a:spcPts val="0"/>
                        </a:spcAft>
                        <a:buNone/>
                      </a:pPr>
                      <a:r>
                        <a:rPr b="1" lang="en">
                          <a:solidFill>
                            <a:srgbClr val="E6008F"/>
                          </a:solidFill>
                          <a:latin typeface="Roboto"/>
                          <a:ea typeface="Roboto"/>
                          <a:cs typeface="Roboto"/>
                          <a:sym typeface="Roboto"/>
                        </a:rPr>
                        <a:t>Vaardigheden: </a:t>
                      </a:r>
                      <a:r>
                        <a:rPr lang="en">
                          <a:solidFill>
                            <a:schemeClr val="dk1"/>
                          </a:solidFill>
                          <a:latin typeface="Roboto"/>
                          <a:ea typeface="Roboto"/>
                          <a:cs typeface="Roboto"/>
                          <a:sym typeface="Roboto"/>
                        </a:rPr>
                        <a:t>Kinderen ervaren wat een hoge orde denkvraag met hen doet.</a:t>
                      </a:r>
                      <a:endParaRPr>
                        <a:solidFill>
                          <a:schemeClr val="dk1"/>
                        </a:solidFill>
                        <a:latin typeface="Roboto"/>
                        <a:ea typeface="Roboto"/>
                        <a:cs typeface="Roboto"/>
                        <a:sym typeface="Roboto"/>
                      </a:endParaRPr>
                    </a:p>
                    <a:p>
                      <a:pPr indent="0" lvl="0" marL="0" rtl="0" algn="l">
                        <a:spcBef>
                          <a:spcPts val="0"/>
                        </a:spcBef>
                        <a:spcAft>
                          <a:spcPts val="0"/>
                        </a:spcAft>
                        <a:buNone/>
                      </a:pPr>
                      <a:r>
                        <a:rPr b="1" lang="en">
                          <a:solidFill>
                            <a:srgbClr val="E6008F"/>
                          </a:solidFill>
                          <a:latin typeface="Roboto"/>
                          <a:ea typeface="Roboto"/>
                          <a:cs typeface="Roboto"/>
                          <a:sym typeface="Roboto"/>
                        </a:rPr>
                        <a:t>Houding: </a:t>
                      </a:r>
                      <a:r>
                        <a:rPr lang="en">
                          <a:solidFill>
                            <a:schemeClr val="dk1"/>
                          </a:solidFill>
                          <a:latin typeface="Roboto"/>
                          <a:ea typeface="Roboto"/>
                          <a:cs typeface="Roboto"/>
                          <a:sym typeface="Roboto"/>
                        </a:rPr>
                        <a:t>Kinderen ontwikkelen een houding waarbij ze hun denkvermogen prikkelen.</a:t>
                      </a:r>
                      <a:endParaRPr>
                        <a:solidFill>
                          <a:schemeClr val="dk1"/>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r>
            </a:tbl>
          </a:graphicData>
        </a:graphic>
      </p:graphicFrame>
      <p:sp>
        <p:nvSpPr>
          <p:cNvPr id="82" name="Google Shape;82;p15"/>
          <p:cNvSpPr txBox="1"/>
          <p:nvPr>
            <p:ph type="ctrTitle"/>
          </p:nvPr>
        </p:nvSpPr>
        <p:spPr>
          <a:xfrm>
            <a:off x="713650" y="838100"/>
            <a:ext cx="3739500" cy="4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LESPLAN:</a:t>
            </a:r>
            <a:endParaRPr sz="140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88" name="Google Shape;88;p16"/>
          <p:cNvSpPr txBox="1"/>
          <p:nvPr>
            <p:ph type="ctrTitle"/>
          </p:nvPr>
        </p:nvSpPr>
        <p:spPr>
          <a:xfrm>
            <a:off x="713650" y="838100"/>
            <a:ext cx="3739500" cy="38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PLUS JE LES:</a:t>
            </a:r>
            <a:endParaRPr b="1" sz="1800">
              <a:solidFill>
                <a:srgbClr val="F3A126"/>
              </a:solidFill>
              <a:latin typeface="Roboto"/>
              <a:ea typeface="Roboto"/>
              <a:cs typeface="Roboto"/>
              <a:sym typeface="Roboto"/>
            </a:endParaRPr>
          </a:p>
          <a:p>
            <a:pPr indent="0" lvl="0" marL="0" rtl="0" algn="l">
              <a:spcBef>
                <a:spcPts val="0"/>
              </a:spcBef>
              <a:spcAft>
                <a:spcPts val="0"/>
              </a:spcAft>
              <a:buNone/>
            </a:pPr>
            <a:br>
              <a:rPr b="1" lang="en" sz="1400">
                <a:solidFill>
                  <a:srgbClr val="E6008F"/>
                </a:solidFill>
                <a:latin typeface="Roboto"/>
                <a:ea typeface="Roboto"/>
                <a:cs typeface="Roboto"/>
                <a:sym typeface="Roboto"/>
              </a:rPr>
            </a:br>
            <a:r>
              <a:rPr lang="en" sz="1400">
                <a:latin typeface="Roboto"/>
                <a:ea typeface="Roboto"/>
                <a:cs typeface="Roboto"/>
                <a:sym typeface="Roboto"/>
              </a:rPr>
              <a:t>Kan een kind niet kiezen? Blijft de doos leeg? Moedig het kind aan op te staan en even een rondje te lopen en goed te kijken door de ogen van Paxi. Dit kan binnen en buiten. Wat zie, hoor, ruik en voel je? Vergeet ook niet naar boven en naar beneden te kijken. Vertel dat alles misschien wel nieuw is voor Paxi! ‘Zouden ze hout hebben in de ruimte? Of plastic? Zouden ze daar ook kleurpotloden hebben?‘ Met dit soort hulpvragen kan je voorzichtig sturen. Besteed aandacht aan de persoonlijke keuzes die er gemaakt zijn. Waarop zijn de keuzes gebaseerd? Het is interessant dit met elkaar te delen.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p:txBody>
      </p:sp>
      <p:sp>
        <p:nvSpPr>
          <p:cNvPr id="89" name="Google Shape;89;p16"/>
          <p:cNvSpPr txBox="1"/>
          <p:nvPr>
            <p:ph type="ctrTitle"/>
          </p:nvPr>
        </p:nvSpPr>
        <p:spPr>
          <a:xfrm>
            <a:off x="4662525" y="838100"/>
            <a:ext cx="3739500" cy="3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UITBREIDINGSKANSEN:</a:t>
            </a:r>
            <a:endParaRPr b="1" sz="1800">
              <a:solidFill>
                <a:srgbClr val="F3A126"/>
              </a:solidFill>
              <a:latin typeface="Roboto"/>
              <a:ea typeface="Roboto"/>
              <a:cs typeface="Roboto"/>
              <a:sym typeface="Roboto"/>
            </a:endParaRPr>
          </a:p>
          <a:p>
            <a:pPr indent="0" lvl="0" marL="0" rtl="0" algn="l">
              <a:spcBef>
                <a:spcPts val="0"/>
              </a:spcBef>
              <a:spcAft>
                <a:spcPts val="0"/>
              </a:spcAft>
              <a:buNone/>
            </a:pPr>
            <a:r>
              <a:t/>
            </a:r>
            <a:endParaRPr b="1" sz="1400">
              <a:solidFill>
                <a:srgbClr val="E6008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highlight>
                  <a:srgbClr val="FFFFFF"/>
                </a:highlight>
                <a:latin typeface="Roboto"/>
                <a:ea typeface="Roboto"/>
                <a:cs typeface="Roboto"/>
                <a:sym typeface="Roboto"/>
              </a:rPr>
              <a:t>Vraag de kinderen hoe ze het aanpakken als dingen te groot zijn voor in de doos. Heeft de inhoud uitleg nodig of vinden ze het duidelijk genoeg? Hoe geven ze die uitleg als Paxi niet hun taal spreekt?</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highlight>
                  <a:srgbClr val="FFFFFF"/>
                </a:highlight>
                <a:latin typeface="Roboto"/>
                <a:ea typeface="Roboto"/>
                <a:cs typeface="Roboto"/>
                <a:sym typeface="Roboto"/>
              </a:rPr>
              <a:t>Tijdens expeditietijd kunnen de kinderen verder werken aan de buitenkant van de doos. Bespreek waarom ze hebben gekozen voor wat ze hebben gemaakt.</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highlight>
                  <a:srgbClr val="FFFFFF"/>
                </a:highlight>
                <a:latin typeface="Roboto"/>
                <a:ea typeface="Roboto"/>
                <a:cs typeface="Roboto"/>
                <a:sym typeface="Roboto"/>
              </a:rPr>
              <a:t>De kinderen schrijven een uitnodiging aan Paxi voor een rondleiding op aarde. Dit mag natuurlijk ook een tekening zijn.</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a:p>
            <a:pPr indent="0" lvl="0" marL="0" rtl="0" algn="l">
              <a:spcBef>
                <a:spcPts val="0"/>
              </a:spcBef>
              <a:spcAft>
                <a:spcPts val="0"/>
              </a:spcAft>
              <a:buNone/>
            </a:pPr>
            <a:r>
              <a:t/>
            </a:r>
            <a:endParaRPr sz="1400">
              <a:highlight>
                <a:srgbClr val="FFFFFF"/>
              </a:highlight>
              <a:latin typeface="Roboto"/>
              <a:ea typeface="Roboto"/>
              <a:cs typeface="Roboto"/>
              <a:sym typeface="Roboto"/>
            </a:endParaRPr>
          </a:p>
        </p:txBody>
      </p:sp>
      <p:sp>
        <p:nvSpPr>
          <p:cNvPr id="90" name="Google Shape;90;p16"/>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2</a:t>
            </a:r>
            <a:endParaRPr sz="1400">
              <a:solidFill>
                <a:schemeClr val="lt1"/>
              </a:solidFill>
              <a:latin typeface="Barlow Semi Condensed"/>
              <a:ea typeface="Barlow Semi Condensed"/>
              <a:cs typeface="Barlow Semi Condensed"/>
              <a:sym typeface="Barlow Semi Condensed"/>
            </a:endParaRPr>
          </a:p>
        </p:txBody>
      </p:sp>
      <p:sp>
        <p:nvSpPr>
          <p:cNvPr id="91" name="Google Shape;91;p16"/>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92" name="Google Shape;92;p16"/>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a:t>
            </a:r>
            <a:r>
              <a:rPr lang="en">
                <a:solidFill>
                  <a:srgbClr val="FFFFFF"/>
                </a:solidFill>
                <a:latin typeface="Barlow Semi Condensed"/>
                <a:ea typeface="Barlow Semi Condensed"/>
                <a:cs typeface="Barlow Semi Condensed"/>
                <a:sym typeface="Barlow Semi Condensed"/>
              </a:rPr>
              <a:t>LES 1: POST VOOR DE RUIMTE</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7"/>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98" name="Google Shape;98;p17"/>
          <p:cNvSpPr txBox="1"/>
          <p:nvPr>
            <p:ph type="ctrTitle"/>
          </p:nvPr>
        </p:nvSpPr>
        <p:spPr>
          <a:xfrm>
            <a:off x="713650" y="838100"/>
            <a:ext cx="3858300" cy="38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2B4F3"/>
                </a:solidFill>
                <a:latin typeface="Roboto"/>
                <a:ea typeface="Roboto"/>
                <a:cs typeface="Roboto"/>
                <a:sym typeface="Roboto"/>
              </a:rPr>
              <a:t>ZOEKTERMEN: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Paxi Esa</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Voyager 1 and 2</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Message president Jimmy Carter NASA 1977</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Golden Record</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Uitleg zonnestelsel kinderen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p:txBody>
      </p:sp>
      <p:sp>
        <p:nvSpPr>
          <p:cNvPr id="99" name="Google Shape;99;p17"/>
          <p:cNvSpPr txBox="1"/>
          <p:nvPr>
            <p:ph type="ctrTitle"/>
          </p:nvPr>
        </p:nvSpPr>
        <p:spPr>
          <a:xfrm>
            <a:off x="4662525" y="838100"/>
            <a:ext cx="3739500" cy="3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2B4F3"/>
                </a:solidFill>
                <a:latin typeface="Roboto"/>
                <a:ea typeface="Roboto"/>
                <a:cs typeface="Roboto"/>
                <a:sym typeface="Roboto"/>
              </a:rPr>
              <a:t>BRONNEN:</a:t>
            </a:r>
            <a:endParaRPr b="1" sz="1800">
              <a:solidFill>
                <a:srgbClr val="22B4F3"/>
              </a:solidFill>
              <a:latin typeface="Roboto"/>
              <a:ea typeface="Roboto"/>
              <a:cs typeface="Roboto"/>
              <a:sym typeface="Roboto"/>
            </a:endParaRPr>
          </a:p>
          <a:p>
            <a:pPr indent="0" lvl="0" marL="0" rtl="0" algn="l">
              <a:spcBef>
                <a:spcPts val="0"/>
              </a:spcBef>
              <a:spcAft>
                <a:spcPts val="0"/>
              </a:spcAft>
              <a:buNone/>
            </a:pPr>
            <a:r>
              <a:t/>
            </a:r>
            <a:endParaRPr b="1" sz="1800">
              <a:solidFill>
                <a:srgbClr val="22B4F3"/>
              </a:solidFill>
              <a:latin typeface="Roboto"/>
              <a:ea typeface="Roboto"/>
              <a:cs typeface="Roboto"/>
              <a:sym typeface="Roboto"/>
            </a:endParaRPr>
          </a:p>
          <a:p>
            <a:pPr indent="0" lvl="0" marL="0" rtl="0" algn="l">
              <a:spcBef>
                <a:spcPts val="0"/>
              </a:spcBef>
              <a:spcAft>
                <a:spcPts val="0"/>
              </a:spcAft>
              <a:buNone/>
            </a:pPr>
            <a:r>
              <a:rPr lang="en" sz="1400" u="sng">
                <a:solidFill>
                  <a:schemeClr val="hlink"/>
                </a:solidFill>
                <a:latin typeface="Roboto"/>
                <a:ea typeface="Roboto"/>
                <a:cs typeface="Roboto"/>
                <a:sym typeface="Roboto"/>
                <a:hlinkClick r:id="rId4"/>
              </a:rPr>
              <a:t>Achtergrondinfo: Voyager Golden Record</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600">
                <a:latin typeface="Roboto"/>
                <a:ea typeface="Roboto"/>
                <a:cs typeface="Roboto"/>
                <a:sym typeface="Roboto"/>
              </a:rPr>
              <a:t>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5"/>
              </a:rPr>
              <a:t>Filmpje: Voyager Golden Record</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6"/>
              </a:rPr>
              <a:t>Filmpje: Ontmoet PAXI</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7"/>
              </a:rPr>
              <a:t>Filmpje: PAXI - Het zonnestelsel</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p:txBody>
      </p:sp>
      <p:sp>
        <p:nvSpPr>
          <p:cNvPr id="100" name="Google Shape;100;p17"/>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101" name="Google Shape;101;p17"/>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3</a:t>
            </a:r>
            <a:endParaRPr sz="1400">
              <a:solidFill>
                <a:schemeClr val="lt1"/>
              </a:solidFill>
              <a:latin typeface="Barlow Semi Condensed"/>
              <a:ea typeface="Barlow Semi Condensed"/>
              <a:cs typeface="Barlow Semi Condensed"/>
              <a:sym typeface="Barlow Semi Condensed"/>
            </a:endParaRPr>
          </a:p>
        </p:txBody>
      </p:sp>
      <p:sp>
        <p:nvSpPr>
          <p:cNvPr id="102" name="Google Shape;102;p17"/>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a:t>
            </a:r>
            <a:r>
              <a:rPr lang="en">
                <a:solidFill>
                  <a:srgbClr val="FFFFFF"/>
                </a:solidFill>
                <a:latin typeface="Barlow Semi Condensed"/>
                <a:ea typeface="Barlow Semi Condensed"/>
                <a:cs typeface="Barlow Semi Condensed"/>
                <a:sym typeface="Barlow Semi Condensed"/>
              </a:rPr>
              <a:t>LES 1: POST VOOR DE RUIMTE</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