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95" r:id="rId5"/>
    <p:sldId id="296" r:id="rId6"/>
    <p:sldId id="297" r:id="rId7"/>
    <p:sldId id="303" r:id="rId8"/>
    <p:sldId id="319" r:id="rId9"/>
    <p:sldId id="325" r:id="rId10"/>
    <p:sldId id="327" r:id="rId11"/>
    <p:sldId id="328" r:id="rId12"/>
    <p:sldId id="329" r:id="rId13"/>
    <p:sldId id="330" r:id="rId14"/>
    <p:sldId id="331" r:id="rId15"/>
    <p:sldId id="326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" initials="CR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38A8-08AF-48AB-B7B0-2E6E178526D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6E26A-5064-4328-9BFC-9B29EE412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3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cap="none" spc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GB" sz="1200" b="0" kern="1200" cap="none" spc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457200" rtl="0" eaLnBrk="1" latinLnBrk="0" hangingPunct="1">
              <a:defRPr lang="en-GB" sz="1200" b="0" kern="1200" cap="none" spc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C527EFD-E5F4-477E-A438-064D707FFB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62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55443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b="0" kern="120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b="0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lang="en-US" sz="2800" b="0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2pPr>
            <a:lvl3pPr>
              <a:defRPr lang="en-US" sz="2400" b="0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3pPr>
            <a:lvl4pPr>
              <a:defRPr lang="en-US" sz="2400" b="0" i="1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4pPr>
            <a:lvl5pPr>
              <a:defRPr lang="en-US" sz="2000" b="0" kern="120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GB" sz="1200" b="0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457200" rtl="0" eaLnBrk="1" latinLnBrk="0" hangingPunct="1">
              <a:defRPr lang="en-GB" sz="1200" b="0" kern="1200" cap="none" spc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E046BE5D-635E-44BC-8A9B-A6C01025C15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690689"/>
            <a:ext cx="9144000" cy="7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7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68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1200" b="0" kern="120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GB" sz="1200" b="0" kern="1200" cap="none" spc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304C9DF-CC21-424A-915F-F058D854050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74163" y="185738"/>
            <a:ext cx="2541187" cy="946515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1665515" y="1315304"/>
            <a:ext cx="5812971" cy="4850365"/>
          </a:xfrm>
          <a:prstGeom prst="triangle">
            <a:avLst/>
          </a:prstGeom>
          <a:noFill/>
          <a:ln w="317500" cap="flat" cmpd="sng">
            <a:solidFill>
              <a:srgbClr val="FF0000">
                <a:alpha val="1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0" dirty="0" smtClean="0">
          <a:ln w="0"/>
          <a:solidFill>
            <a:srgbClr val="0070C0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gi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 now the Framework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WP4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0" y="742855"/>
            <a:ext cx="8433465" cy="60127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19908"/>
              </p:ext>
            </p:extLst>
          </p:nvPr>
        </p:nvGraphicFramePr>
        <p:xfrm>
          <a:off x="586853" y="2883089"/>
          <a:ext cx="79702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Deciding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Decide on actions to be taken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 are involved in the process via co-decision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Bayesian networks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 Support Systems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1" y="805217"/>
            <a:ext cx="8001436" cy="570476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30837"/>
              </p:ext>
            </p:extLst>
          </p:nvPr>
        </p:nvGraphicFramePr>
        <p:xfrm>
          <a:off x="708101" y="3657599"/>
          <a:ext cx="79702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Implementing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actions on safety recommendation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Actors implement the mitigating measures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Policy implementation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-4095498" y="4068609"/>
            <a:ext cx="19026434" cy="5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60209" y="1143000"/>
          <a:ext cx="6334542" cy="552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Visio" r:id="rId3" imgW="8143968" imgH="6981930" progId="Visio.Drawing.15">
                  <p:embed/>
                </p:oleObj>
              </mc:Choice>
              <mc:Fallback>
                <p:oleObj name="Visio" r:id="rId3" imgW="8143968" imgH="6981930" progId="Visio.Drawing.1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209" y="1143000"/>
                        <a:ext cx="6334542" cy="5522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63894"/>
              </p:ext>
            </p:extLst>
          </p:nvPr>
        </p:nvGraphicFramePr>
        <p:xfrm>
          <a:off x="542333" y="590265"/>
          <a:ext cx="797029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Evaluating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the safety concerns and action that were taken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additional measures need to be included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 are involved in the analysis of the results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Participatory Evaluation Techniques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 &amp; effectiveness Evaluation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77422"/>
            <a:ext cx="3370997" cy="643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First.... language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12" y="937465"/>
            <a:ext cx="5541158" cy="284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1" y="2909071"/>
            <a:ext cx="5577840" cy="240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79" y="4156364"/>
            <a:ext cx="5340744" cy="26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Then...... The frame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80" y="1112174"/>
            <a:ext cx="2464724" cy="267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53" y="3528666"/>
            <a:ext cx="1824643" cy="298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247"/>
            <a:ext cx="3964883" cy="2278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0" y="1112174"/>
            <a:ext cx="3548380" cy="2705100"/>
            <a:chOff x="0" y="1112174"/>
            <a:chExt cx="3548380" cy="2705100"/>
          </a:xfrm>
        </p:grpSpPr>
        <p:pic>
          <p:nvPicPr>
            <p:cNvPr id="4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2174"/>
              <a:ext cx="3548380" cy="27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91193" y="3486554"/>
              <a:ext cx="939338" cy="187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IMO, 2002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89" y="4779818"/>
            <a:ext cx="3189720" cy="2078182"/>
            <a:chOff x="12989" y="4779818"/>
            <a:chExt cx="3189720" cy="2078182"/>
          </a:xfrm>
        </p:grpSpPr>
        <p:pic>
          <p:nvPicPr>
            <p:cNvPr id="10" name="Picture 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9" y="4779818"/>
              <a:ext cx="3189720" cy="2078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58981" y="6601807"/>
              <a:ext cx="939338" cy="187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IRGC, 2012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3104" y="1400781"/>
            <a:ext cx="2145665" cy="2294731"/>
            <a:chOff x="6013104" y="1400781"/>
            <a:chExt cx="2145665" cy="2294731"/>
          </a:xfrm>
        </p:grpSpPr>
        <p:pic>
          <p:nvPicPr>
            <p:cNvPr id="6" name="Picture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104" y="1400781"/>
              <a:ext cx="2145665" cy="2127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071495" y="3528666"/>
              <a:ext cx="1276956" cy="166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tx1"/>
                  </a:solidFill>
                </a:rPr>
                <a:t>Mazaheri</a:t>
              </a:r>
              <a:r>
                <a:rPr lang="en-GB" sz="1000" dirty="0" smtClean="0">
                  <a:solidFill>
                    <a:schemeClr val="tx1"/>
                  </a:solidFill>
                </a:rPr>
                <a:t> et al, 2016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5563" y="3792047"/>
            <a:ext cx="3307080" cy="2306955"/>
            <a:chOff x="3645563" y="3792047"/>
            <a:chExt cx="3307080" cy="2306955"/>
          </a:xfrm>
        </p:grpSpPr>
        <p:pic>
          <p:nvPicPr>
            <p:cNvPr id="8" name="Picture 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563" y="3792047"/>
              <a:ext cx="3307080" cy="2306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302053" y="5602777"/>
              <a:ext cx="1533481" cy="155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Grabowski et al, 2000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3" y="5179552"/>
            <a:ext cx="3505200" cy="1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03" y="28980"/>
            <a:ext cx="4286250" cy="2581275"/>
          </a:xfrm>
        </p:spPr>
      </p:pic>
      <p:sp>
        <p:nvSpPr>
          <p:cNvPr id="21" name="Rectangle 20"/>
          <p:cNvSpPr/>
          <p:nvPr/>
        </p:nvSpPr>
        <p:spPr>
          <a:xfrm>
            <a:off x="2694033" y="2370887"/>
            <a:ext cx="939338" cy="1876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FAO, 2017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Dynamic &amp; Cyclical</a:t>
            </a:r>
          </a:p>
          <a:p>
            <a:r>
              <a:rPr lang="en-GB" dirty="0" smtClean="0"/>
              <a:t>Different perspectives</a:t>
            </a:r>
          </a:p>
          <a:p>
            <a:r>
              <a:rPr lang="en-GB" dirty="0" smtClean="0"/>
              <a:t>Different aspects</a:t>
            </a:r>
          </a:p>
          <a:p>
            <a:r>
              <a:rPr lang="en-GB" dirty="0" smtClean="0"/>
              <a:t>Stakeholder involvement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Phases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3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Socio-ecological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185714"/>
            <a:ext cx="3943696" cy="337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39" y="2185714"/>
            <a:ext cx="3987265" cy="3424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93" y="2925611"/>
            <a:ext cx="4902481" cy="37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6909 -0.0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6389 -0.0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-4095498" y="4068609"/>
            <a:ext cx="19026434" cy="5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69967"/>
              </p:ext>
            </p:extLst>
          </p:nvPr>
        </p:nvGraphicFramePr>
        <p:xfrm>
          <a:off x="1360209" y="1143000"/>
          <a:ext cx="6334542" cy="552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Visio" r:id="rId3" imgW="8143968" imgH="6981930" progId="Visio.Drawing.15">
                  <p:embed/>
                </p:oleObj>
              </mc:Choice>
              <mc:Fallback>
                <p:oleObj name="Visio" r:id="rId3" imgW="8143968" imgH="698193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209" y="1143000"/>
                        <a:ext cx="6334542" cy="5522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8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11" y="440709"/>
            <a:ext cx="5721631" cy="6205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11782"/>
              </p:ext>
            </p:extLst>
          </p:nvPr>
        </p:nvGraphicFramePr>
        <p:xfrm>
          <a:off x="600501" y="2316480"/>
          <a:ext cx="797029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Exploring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multi-use activities planned or taking place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relevant actors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multi-use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 can provide data, information and evidence on crucial steps in the multi-use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Analysis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Mapping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Analysis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0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32" y="850141"/>
            <a:ext cx="6799927" cy="58645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17555"/>
              </p:ext>
            </p:extLst>
          </p:nvPr>
        </p:nvGraphicFramePr>
        <p:xfrm>
          <a:off x="586853" y="3237931"/>
          <a:ext cx="797029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Understanding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opportunities and threats (hazards) to the multi-use system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ambiguities and uncertainties in the multi-use system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a Formal and Participatory Risk Assessment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control options, mitigation measures and coping strategies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 assist in developing a shared identification of hazards and risks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 and fault trees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Probability estimations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Bayesian networks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1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6" y="830598"/>
            <a:ext cx="6646460" cy="573220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48289"/>
              </p:ext>
            </p:extLst>
          </p:nvPr>
        </p:nvGraphicFramePr>
        <p:xfrm>
          <a:off x="586853" y="180832"/>
          <a:ext cx="797029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14">
                  <a:extLst>
                    <a:ext uri="{9D8B030D-6E8A-4147-A177-3AD203B41FA5}">
                      <a16:colId xmlns:a16="http://schemas.microsoft.com/office/drawing/2014/main" val="1902800983"/>
                    </a:ext>
                  </a:extLst>
                </a:gridCol>
                <a:gridCol w="5947979">
                  <a:extLst>
                    <a:ext uri="{9D8B030D-6E8A-4147-A177-3AD203B41FA5}">
                      <a16:colId xmlns:a16="http://schemas.microsoft.com/office/drawing/2014/main" val="404097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Appraising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 hazards, risks, consequences under different scenarios and events, given the current level of knowledge and understanding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Appraise risk management options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3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 provide norms and values to be included in the appraisal of scenarios, likelihoods and consequences and in the development of acceptance criteria for mitigating measures.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critical hazards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Cost-Benefit Analysis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Multi-criteria Analysis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Societal Cost-Benefit analysis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4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os pp format.potx" id="{DC0CFDB9-BBF6-4B90-AC0A-72D37A9DAD2A}" vid="{C5A7EB1E-3B7C-44A3-A57F-2F35D3372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CD9CB7DC3D04C8708E4B045484C52" ma:contentTypeVersion="0" ma:contentTypeDescription="Create a new document." ma:contentTypeScope="" ma:versionID="382b380ae63cd673a8a611a4c53442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608D98-277D-4504-BB7E-C2A661B35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DBC6DE-7927-4F55-A428-10933DBC05B2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080F01-0C55-44C4-8AE2-4CC4C1967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281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Visio</vt:lpstr>
      <vt:lpstr>And now the Framework</vt:lpstr>
      <vt:lpstr>First.... language</vt:lpstr>
      <vt:lpstr>Then...... The frame</vt:lpstr>
      <vt:lpstr>What we learned</vt:lpstr>
      <vt:lpstr>Socio-ecological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Wageningen 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Schelvis-Smit, Rian</dc:creator>
  <cp:lastModifiedBy>Goossen, Martin</cp:lastModifiedBy>
  <cp:revision>106</cp:revision>
  <dcterms:created xsi:type="dcterms:W3CDTF">2016-12-06T13:53:52Z</dcterms:created>
  <dcterms:modified xsi:type="dcterms:W3CDTF">2018-12-10T12:13:26Z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0x01010004DCD9CB7DC3D04C8708E4B045484C52</vt:lpwstr>
  </property>
</Properties>
</file>