
<file path=[Content_Types].xml><?xml version="1.0" encoding="utf-8"?>
<Types xmlns="http://schemas.openxmlformats.org/package/2006/content-types">
  <Default Extension="png" ContentType="image/png"/>
  <Default Extension="tmp" ContentType="image/png"/>
  <Default Extension="pdf" ContentType="application/pdf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6" r:id="rId3"/>
    <p:sldMasterId id="2147483698" r:id="rId4"/>
    <p:sldMasterId id="2147483710" r:id="rId5"/>
    <p:sldMasterId id="2147483719" r:id="rId6"/>
    <p:sldMasterId id="2147483734" r:id="rId7"/>
    <p:sldMasterId id="2147483749" r:id="rId8"/>
    <p:sldMasterId id="2147483754" r:id="rId9"/>
  </p:sldMasterIdLst>
  <p:notesMasterIdLst>
    <p:notesMasterId r:id="rId30"/>
  </p:notesMasterIdLst>
  <p:handoutMasterIdLst>
    <p:handoutMasterId r:id="rId31"/>
  </p:handoutMasterIdLst>
  <p:sldIdLst>
    <p:sldId id="257" r:id="rId10"/>
    <p:sldId id="260" r:id="rId11"/>
    <p:sldId id="259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1" r:id="rId21"/>
    <p:sldId id="275" r:id="rId22"/>
    <p:sldId id="274" r:id="rId23"/>
    <p:sldId id="276" r:id="rId24"/>
    <p:sldId id="277" r:id="rId25"/>
    <p:sldId id="278" r:id="rId26"/>
    <p:sldId id="282" r:id="rId27"/>
    <p:sldId id="283" r:id="rId28"/>
    <p:sldId id="285" r:id="rId29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2" autoAdjust="0"/>
    <p:restoredTop sz="86413" autoAdjust="0"/>
  </p:normalViewPr>
  <p:slideViewPr>
    <p:cSldViewPr snapToGrid="0">
      <p:cViewPr varScale="1">
        <p:scale>
          <a:sx n="67" d="100"/>
          <a:sy n="67" d="100"/>
        </p:scale>
        <p:origin x="84" y="150"/>
      </p:cViewPr>
      <p:guideLst/>
    </p:cSldViewPr>
  </p:slideViewPr>
  <p:outlineViewPr>
    <p:cViewPr>
      <p:scale>
        <a:sx n="33" d="100"/>
        <a:sy n="33" d="100"/>
      </p:scale>
      <p:origin x="0" y="-10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6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7373737373701"/>
          <c:y val="8.1632653061224497E-2"/>
          <c:w val="0.76525252525252496"/>
          <c:h val="0.81413265306122395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Pt>
            <c:idx val="2"/>
            <c:bubble3D val="0"/>
            <c:spPr>
              <a:blipFill dpi="0" rotWithShape="1">
                <a:blip xmlns:r="http://schemas.openxmlformats.org/officeDocument/2006/relationships" r:embed="rId1"/>
                <a:srcRect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Lbls>
            <c:dLbl>
              <c:idx val="0"/>
              <c:layout>
                <c:manualLayout>
                  <c:x val="1.5151515151515201E-2"/>
                  <c:y val="-0.122448979591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505050505050501E-3"/>
                  <c:y val="-0.219387755102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2525252525252E-2"/>
                  <c:y val="-0.32653061224489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103774961823414"/>
                  <c:y val="-0.3868857735703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5400</c:v>
                </c:pt>
                <c:pt idx="1">
                  <c:v>70228</c:v>
                </c:pt>
                <c:pt idx="2">
                  <c:v>214172</c:v>
                </c:pt>
                <c:pt idx="3">
                  <c:v>534614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974776"/>
        <c:axId val="257977128"/>
      </c:areaChart>
      <c:catAx>
        <c:axId val="257974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l-NL"/>
          </a:p>
        </c:txPr>
        <c:crossAx val="257977128"/>
        <c:crosses val="autoZero"/>
        <c:auto val="1"/>
        <c:lblAlgn val="ctr"/>
        <c:lblOffset val="100"/>
        <c:noMultiLvlLbl val="0"/>
      </c:catAx>
      <c:valAx>
        <c:axId val="25797712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57974776"/>
        <c:crosses val="autoZero"/>
        <c:crossBetween val="midCat"/>
        <c:majorUnit val="10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D5EBF-CE6C-C743-82FF-6C448F78C221}" type="doc">
      <dgm:prSet loTypeId="urn:microsoft.com/office/officeart/2005/8/layout/chevron1" loCatId="process" qsTypeId="urn:microsoft.com/office/officeart/2005/8/quickstyle/simple5" qsCatId="simple" csTypeId="urn:microsoft.com/office/officeart/2005/8/colors/accent4_1" csCatId="accent4" phldr="1"/>
      <dgm:spPr/>
    </dgm:pt>
    <dgm:pt modelId="{339A1893-8DFA-974D-92CC-0AC6BF5F89D0}">
      <dgm:prSet phldrT="[Text]" custT="1"/>
      <dgm:spPr>
        <a:solidFill>
          <a:srgbClr val="D2310B"/>
        </a:solidFill>
      </dgm:spPr>
      <dgm:t>
        <a:bodyPr/>
        <a:lstStyle/>
        <a:p>
          <a:r>
            <a:rPr lang="en-US" sz="1200" smtClean="0">
              <a:latin typeface="Verdana" pitchFamily="34" charset="0"/>
              <a:ea typeface="Verdana" pitchFamily="34" charset="0"/>
              <a:cs typeface="Verdana" pitchFamily="34" charset="0"/>
            </a:rPr>
            <a:t>Field development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C3D04E4-A67B-B144-92A9-1DCBC22F6E1E}" type="parTrans" cxnId="{EC627474-9687-6742-8240-8DE20C82E418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39C7E52-6054-B14E-857F-9BC2988A8C4E}" type="sibTrans" cxnId="{EC627474-9687-6742-8240-8DE20C82E418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D326975-0A7B-3447-8EA0-E9A86F277D62}">
      <dgm:prSet phldrT="[Text]" custT="1"/>
      <dgm:spPr>
        <a:solidFill>
          <a:srgbClr val="F4901E"/>
        </a:solidFill>
      </dgm:spPr>
      <dgm:t>
        <a:bodyPr/>
        <a:lstStyle/>
        <a:p>
          <a:r>
            <a:rPr lang="en-US" sz="1200" smtClean="0">
              <a:latin typeface="Verdana" pitchFamily="34" charset="0"/>
              <a:ea typeface="Verdana" pitchFamily="34" charset="0"/>
              <a:cs typeface="Verdana" pitchFamily="34" charset="0"/>
            </a:rPr>
            <a:t>Standards and certification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AB69C74-ED8E-194C-BC15-E1E4C0E94A05}" type="parTrans" cxnId="{72DD3FF9-390D-8C47-9E39-91A680829BED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962CAE0-99C3-B243-A706-0F2D4D72F920}" type="sibTrans" cxnId="{72DD3FF9-390D-8C47-9E39-91A680829BED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4FACF58-86C1-6944-8F39-3DDBFDAF4BDD}">
      <dgm:prSet phldrT="[Text]" custT="1"/>
      <dgm:spPr>
        <a:solidFill>
          <a:srgbClr val="CBE8E5"/>
        </a:solidFill>
      </dgm:spPr>
      <dgm:t>
        <a:bodyPr/>
        <a:lstStyle/>
        <a:p>
          <a:r>
            <a:rPr lang="en-US" sz="1200" smtClean="0">
              <a:latin typeface="Verdana" pitchFamily="34" charset="0"/>
              <a:ea typeface="Verdana" pitchFamily="34" charset="0"/>
              <a:cs typeface="Verdana" pitchFamily="34" charset="0"/>
            </a:rPr>
            <a:t>Traceability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569A2FF-72FB-F147-BD9A-804929C7CA56}" type="parTrans" cxnId="{54F486C7-13FB-5842-B642-DEEDFBCFC336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10806B3-07EE-FC47-BAC3-7277771C65E4}" type="sibTrans" cxnId="{54F486C7-13FB-5842-B642-DEEDFBCFC336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72CFAED-EB65-094D-BB43-828ED88EEBE2}">
      <dgm:prSet phldrT="[Text]" custT="1"/>
      <dgm:spPr>
        <a:solidFill>
          <a:srgbClr val="00A49A"/>
        </a:solidFill>
      </dgm:spPr>
      <dgm:t>
        <a:bodyPr/>
        <a:lstStyle/>
        <a:p>
          <a:r>
            <a:rPr lang="en-US" sz="1200" b="0" smtClean="0">
              <a:latin typeface="Verdana" pitchFamily="34" charset="0"/>
              <a:ea typeface="Verdana" pitchFamily="34" charset="0"/>
              <a:cs typeface="Verdana" pitchFamily="34" charset="0"/>
            </a:rPr>
            <a:t>Market development</a:t>
          </a:r>
          <a:endParaRPr lang="en-US" sz="12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6D45B7B-D3C0-8648-AD1C-DD5127EFD713}" type="parTrans" cxnId="{F819DA8E-A7DB-9E4A-94CD-E13CD4D9FC09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99B4A66-AD0B-BA4E-9963-A00CC792D615}" type="sibTrans" cxnId="{F819DA8E-A7DB-9E4A-94CD-E13CD4D9FC09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2711605-2C98-1944-BBF3-82C37E987DCB}" type="pres">
      <dgm:prSet presAssocID="{DBAD5EBF-CE6C-C743-82FF-6C448F78C221}" presName="Name0" presStyleCnt="0">
        <dgm:presLayoutVars>
          <dgm:dir/>
          <dgm:animLvl val="lvl"/>
          <dgm:resizeHandles val="exact"/>
        </dgm:presLayoutVars>
      </dgm:prSet>
      <dgm:spPr/>
    </dgm:pt>
    <dgm:pt modelId="{E9B658B2-12BA-474F-84EF-75AC1F728235}" type="pres">
      <dgm:prSet presAssocID="{339A1893-8DFA-974D-92CC-0AC6BF5F89D0}" presName="parTxOnly" presStyleLbl="node1" presStyleIdx="0" presStyleCnt="4" custLinFactNeighborX="-627" custLinFactNeighborY="-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6796-D3C7-154F-9B91-04B595D4F144}" type="pres">
      <dgm:prSet presAssocID="{039C7E52-6054-B14E-857F-9BC2988A8C4E}" presName="parTxOnlySpace" presStyleCnt="0"/>
      <dgm:spPr/>
    </dgm:pt>
    <dgm:pt modelId="{C6DF4334-1484-884F-9D7D-8D85D798F327}" type="pres">
      <dgm:prSet presAssocID="{1D326975-0A7B-3447-8EA0-E9A86F277D62}" presName="parTxOnly" presStyleLbl="node1" presStyleIdx="1" presStyleCnt="4" custScaleX="87003" custScaleY="96848" custLinFactNeighborX="6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951C1-273D-1D4E-B7E2-8BA2C570AB2E}" type="pres">
      <dgm:prSet presAssocID="{1962CAE0-99C3-B243-A706-0F2D4D72F920}" presName="parTxOnlySpace" presStyleCnt="0"/>
      <dgm:spPr/>
    </dgm:pt>
    <dgm:pt modelId="{9BD6F571-3B93-7047-B1AD-D1C883A9BF13}" type="pres">
      <dgm:prSet presAssocID="{A4FACF58-86C1-6944-8F39-3DDBFDAF4BDD}" presName="parTxOnly" presStyleLbl="node1" presStyleIdx="2" presStyleCnt="4" custScaleX="99666" custScaleY="103284" custLinFactNeighborX="6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6906C-F985-134C-A17A-60D84AFE9909}" type="pres">
      <dgm:prSet presAssocID="{E10806B3-07EE-FC47-BAC3-7277771C65E4}" presName="parTxOnlySpace" presStyleCnt="0"/>
      <dgm:spPr/>
    </dgm:pt>
    <dgm:pt modelId="{1C900635-59CA-2B4C-B236-DBE229CFE432}" type="pres">
      <dgm:prSet presAssocID="{C72CFAED-EB65-094D-BB43-828ED88EEB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4BAE1F-41E5-474E-BDCD-C90E24A0136A}" type="presOf" srcId="{339A1893-8DFA-974D-92CC-0AC6BF5F89D0}" destId="{E9B658B2-12BA-474F-84EF-75AC1F728235}" srcOrd="0" destOrd="0" presId="urn:microsoft.com/office/officeart/2005/8/layout/chevron1"/>
    <dgm:cxn modelId="{54F486C7-13FB-5842-B642-DEEDFBCFC336}" srcId="{DBAD5EBF-CE6C-C743-82FF-6C448F78C221}" destId="{A4FACF58-86C1-6944-8F39-3DDBFDAF4BDD}" srcOrd="2" destOrd="0" parTransId="{C569A2FF-72FB-F147-BD9A-804929C7CA56}" sibTransId="{E10806B3-07EE-FC47-BAC3-7277771C65E4}"/>
    <dgm:cxn modelId="{EC627474-9687-6742-8240-8DE20C82E418}" srcId="{DBAD5EBF-CE6C-C743-82FF-6C448F78C221}" destId="{339A1893-8DFA-974D-92CC-0AC6BF5F89D0}" srcOrd="0" destOrd="0" parTransId="{6C3D04E4-A67B-B144-92A9-1DCBC22F6E1E}" sibTransId="{039C7E52-6054-B14E-857F-9BC2988A8C4E}"/>
    <dgm:cxn modelId="{06B9C85E-AFD5-4F90-A6B0-C2E8F21A2E0E}" type="presOf" srcId="{A4FACF58-86C1-6944-8F39-3DDBFDAF4BDD}" destId="{9BD6F571-3B93-7047-B1AD-D1C883A9BF13}" srcOrd="0" destOrd="0" presId="urn:microsoft.com/office/officeart/2005/8/layout/chevron1"/>
    <dgm:cxn modelId="{DCCCF2F9-92A9-4F2E-B1A9-E9BAAFE91AC3}" type="presOf" srcId="{DBAD5EBF-CE6C-C743-82FF-6C448F78C221}" destId="{52711605-2C98-1944-BBF3-82C37E987DCB}" srcOrd="0" destOrd="0" presId="urn:microsoft.com/office/officeart/2005/8/layout/chevron1"/>
    <dgm:cxn modelId="{BA37BB61-783F-4023-82E2-CC8B9E59D844}" type="presOf" srcId="{C72CFAED-EB65-094D-BB43-828ED88EEBE2}" destId="{1C900635-59CA-2B4C-B236-DBE229CFE432}" srcOrd="0" destOrd="0" presId="urn:microsoft.com/office/officeart/2005/8/layout/chevron1"/>
    <dgm:cxn modelId="{5DC5904E-EF33-40C3-85FC-94D7C491C14F}" type="presOf" srcId="{1D326975-0A7B-3447-8EA0-E9A86F277D62}" destId="{C6DF4334-1484-884F-9D7D-8D85D798F327}" srcOrd="0" destOrd="0" presId="urn:microsoft.com/office/officeart/2005/8/layout/chevron1"/>
    <dgm:cxn modelId="{72DD3FF9-390D-8C47-9E39-91A680829BED}" srcId="{DBAD5EBF-CE6C-C743-82FF-6C448F78C221}" destId="{1D326975-0A7B-3447-8EA0-E9A86F277D62}" srcOrd="1" destOrd="0" parTransId="{9AB69C74-ED8E-194C-BC15-E1E4C0E94A05}" sibTransId="{1962CAE0-99C3-B243-A706-0F2D4D72F920}"/>
    <dgm:cxn modelId="{F819DA8E-A7DB-9E4A-94CD-E13CD4D9FC09}" srcId="{DBAD5EBF-CE6C-C743-82FF-6C448F78C221}" destId="{C72CFAED-EB65-094D-BB43-828ED88EEBE2}" srcOrd="3" destOrd="0" parTransId="{76D45B7B-D3C0-8648-AD1C-DD5127EFD713}" sibTransId="{199B4A66-AD0B-BA4E-9963-A00CC792D615}"/>
    <dgm:cxn modelId="{266EA353-0D73-4028-92AF-B80087CBAA65}" type="presParOf" srcId="{52711605-2C98-1944-BBF3-82C37E987DCB}" destId="{E9B658B2-12BA-474F-84EF-75AC1F728235}" srcOrd="0" destOrd="0" presId="urn:microsoft.com/office/officeart/2005/8/layout/chevron1"/>
    <dgm:cxn modelId="{790B0B58-AF39-4AEE-8939-8C554A4CCD0B}" type="presParOf" srcId="{52711605-2C98-1944-BBF3-82C37E987DCB}" destId="{9BEC6796-D3C7-154F-9B91-04B595D4F144}" srcOrd="1" destOrd="0" presId="urn:microsoft.com/office/officeart/2005/8/layout/chevron1"/>
    <dgm:cxn modelId="{C9956677-97EB-498B-AB7F-AB8570EA6DC4}" type="presParOf" srcId="{52711605-2C98-1944-BBF3-82C37E987DCB}" destId="{C6DF4334-1484-884F-9D7D-8D85D798F327}" srcOrd="2" destOrd="0" presId="urn:microsoft.com/office/officeart/2005/8/layout/chevron1"/>
    <dgm:cxn modelId="{5737ADA9-5AC0-4772-9889-A9F6272246A7}" type="presParOf" srcId="{52711605-2C98-1944-BBF3-82C37E987DCB}" destId="{91A951C1-273D-1D4E-B7E2-8BA2C570AB2E}" srcOrd="3" destOrd="0" presId="urn:microsoft.com/office/officeart/2005/8/layout/chevron1"/>
    <dgm:cxn modelId="{C754779F-8AE7-4B2A-A8DC-F0C636E7EDAB}" type="presParOf" srcId="{52711605-2C98-1944-BBF3-82C37E987DCB}" destId="{9BD6F571-3B93-7047-B1AD-D1C883A9BF13}" srcOrd="4" destOrd="0" presId="urn:microsoft.com/office/officeart/2005/8/layout/chevron1"/>
    <dgm:cxn modelId="{D04E27FD-566D-4285-81BC-9F6255D14E04}" type="presParOf" srcId="{52711605-2C98-1944-BBF3-82C37E987DCB}" destId="{8236906C-F985-134C-A17A-60D84AFE9909}" srcOrd="5" destOrd="0" presId="urn:microsoft.com/office/officeart/2005/8/layout/chevron1"/>
    <dgm:cxn modelId="{F5FA55FA-57E0-460F-BE3D-B31D566DCCD3}" type="presParOf" srcId="{52711605-2C98-1944-BBF3-82C37E987DCB}" destId="{1C900635-59CA-2B4C-B236-DBE229CFE43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974E0-1E8B-40FA-A79D-5847E848D6CA}" type="doc">
      <dgm:prSet loTypeId="urn:microsoft.com/office/officeart/2005/8/layout/chart3" loCatId="relationship" qsTypeId="urn:microsoft.com/office/officeart/2005/8/quickstyle/3d5" qsCatId="3D" csTypeId="urn:microsoft.com/office/officeart/2005/8/colors/accent3_3" csCatId="accent3" phldr="1"/>
      <dgm:spPr/>
    </dgm:pt>
    <dgm:pt modelId="{31191A26-F3C6-4BCA-86C6-DC405466375E}">
      <dgm:prSet phldrT="[Text]"/>
      <dgm:spPr/>
      <dgm:t>
        <a:bodyPr/>
        <a:lstStyle/>
        <a:p>
          <a:r>
            <a:rPr lang="en-US" b="1" dirty="0" smtClean="0"/>
            <a:t>In Kind </a:t>
          </a:r>
          <a:r>
            <a:rPr lang="en-US" dirty="0" smtClean="0"/>
            <a:t>(Housing - </a:t>
          </a:r>
          <a:r>
            <a:rPr lang="en-US" dirty="0" err="1" smtClean="0"/>
            <a:t>monitised</a:t>
          </a:r>
          <a:r>
            <a:rPr lang="en-US" dirty="0" smtClean="0"/>
            <a:t>)</a:t>
          </a:r>
          <a:endParaRPr lang="en-US" dirty="0"/>
        </a:p>
      </dgm:t>
    </dgm:pt>
    <dgm:pt modelId="{6725FC1D-4BFA-42C1-8536-BF509D8FBB7F}" type="parTrans" cxnId="{C9354C75-5119-4E09-B546-96CFFC35CCD9}">
      <dgm:prSet/>
      <dgm:spPr/>
      <dgm:t>
        <a:bodyPr/>
        <a:lstStyle/>
        <a:p>
          <a:endParaRPr lang="en-US"/>
        </a:p>
      </dgm:t>
    </dgm:pt>
    <dgm:pt modelId="{465D172C-1BD2-45A0-A340-72E700619531}" type="sibTrans" cxnId="{C9354C75-5119-4E09-B546-96CFFC35CCD9}">
      <dgm:prSet/>
      <dgm:spPr/>
      <dgm:t>
        <a:bodyPr/>
        <a:lstStyle/>
        <a:p>
          <a:endParaRPr lang="en-US"/>
        </a:p>
      </dgm:t>
    </dgm:pt>
    <dgm:pt modelId="{2EE25E54-2482-46EC-A3B3-12DB7D44BFA7}">
      <dgm:prSet phldrT="[Text]"/>
      <dgm:spPr/>
      <dgm:t>
        <a:bodyPr/>
        <a:lstStyle/>
        <a:p>
          <a:r>
            <a:rPr lang="en-US" b="1" dirty="0" smtClean="0"/>
            <a:t>In Kind </a:t>
          </a:r>
          <a:r>
            <a:rPr lang="en-US" dirty="0" smtClean="0"/>
            <a:t>(check compliance to characteristics)</a:t>
          </a:r>
          <a:endParaRPr lang="en-US" dirty="0"/>
        </a:p>
      </dgm:t>
    </dgm:pt>
    <dgm:pt modelId="{2A565C14-727C-49C8-AA5C-3624E893274D}" type="parTrans" cxnId="{C550BD34-4336-4D45-96E7-972E20C0A480}">
      <dgm:prSet/>
      <dgm:spPr/>
      <dgm:t>
        <a:bodyPr/>
        <a:lstStyle/>
        <a:p>
          <a:endParaRPr lang="en-US"/>
        </a:p>
      </dgm:t>
    </dgm:pt>
    <dgm:pt modelId="{9B949E0E-81ED-4FAB-A4BB-0DB073C9C0BA}" type="sibTrans" cxnId="{C550BD34-4336-4D45-96E7-972E20C0A480}">
      <dgm:prSet/>
      <dgm:spPr/>
      <dgm:t>
        <a:bodyPr/>
        <a:lstStyle/>
        <a:p>
          <a:endParaRPr lang="en-US"/>
        </a:p>
      </dgm:t>
    </dgm:pt>
    <dgm:pt modelId="{003F59BF-36E2-4BBD-96D2-33C08C96BEAE}">
      <dgm:prSet phldrT="[Text]"/>
      <dgm:spPr/>
      <dgm:t>
        <a:bodyPr/>
        <a:lstStyle/>
        <a:p>
          <a:r>
            <a:rPr lang="en-US" b="1" dirty="0" smtClean="0"/>
            <a:t>Cash wag</a:t>
          </a:r>
          <a:r>
            <a:rPr lang="en-US" dirty="0" smtClean="0"/>
            <a:t>e</a:t>
          </a:r>
          <a:endParaRPr lang="en-US" dirty="0"/>
        </a:p>
      </dgm:t>
    </dgm:pt>
    <dgm:pt modelId="{2B79C307-4483-4509-8E93-6A4DD7042834}" type="parTrans" cxnId="{D9D16AF1-73AF-42CD-937E-46A0A41A7E99}">
      <dgm:prSet/>
      <dgm:spPr/>
      <dgm:t>
        <a:bodyPr/>
        <a:lstStyle/>
        <a:p>
          <a:endParaRPr lang="en-US"/>
        </a:p>
      </dgm:t>
    </dgm:pt>
    <dgm:pt modelId="{DEF43CCE-1128-49DA-9B8D-37E3EF4D319A}" type="sibTrans" cxnId="{D9D16AF1-73AF-42CD-937E-46A0A41A7E99}">
      <dgm:prSet/>
      <dgm:spPr/>
      <dgm:t>
        <a:bodyPr/>
        <a:lstStyle/>
        <a:p>
          <a:endParaRPr lang="en-US"/>
        </a:p>
      </dgm:t>
    </dgm:pt>
    <dgm:pt modelId="{1342C090-7501-4992-9EB3-546050965221}" type="pres">
      <dgm:prSet presAssocID="{386974E0-1E8B-40FA-A79D-5847E848D6CA}" presName="compositeShape" presStyleCnt="0">
        <dgm:presLayoutVars>
          <dgm:chMax val="7"/>
          <dgm:dir/>
          <dgm:resizeHandles val="exact"/>
        </dgm:presLayoutVars>
      </dgm:prSet>
      <dgm:spPr/>
    </dgm:pt>
    <dgm:pt modelId="{333D311D-C1D2-4EE9-AA12-D0B5B62C82C6}" type="pres">
      <dgm:prSet presAssocID="{386974E0-1E8B-40FA-A79D-5847E848D6CA}" presName="wedge1" presStyleLbl="node1" presStyleIdx="0" presStyleCnt="3"/>
      <dgm:spPr/>
      <dgm:t>
        <a:bodyPr/>
        <a:lstStyle/>
        <a:p>
          <a:endParaRPr lang="en-US"/>
        </a:p>
      </dgm:t>
    </dgm:pt>
    <dgm:pt modelId="{914D939A-DDA1-4CDA-96A1-84CA0A1B27EC}" type="pres">
      <dgm:prSet presAssocID="{386974E0-1E8B-40FA-A79D-5847E848D6C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4C905-F80A-4E67-92E7-560EC965D9D1}" type="pres">
      <dgm:prSet presAssocID="{386974E0-1E8B-40FA-A79D-5847E848D6CA}" presName="wedge2" presStyleLbl="node1" presStyleIdx="1" presStyleCnt="3"/>
      <dgm:spPr/>
      <dgm:t>
        <a:bodyPr/>
        <a:lstStyle/>
        <a:p>
          <a:endParaRPr lang="en-US"/>
        </a:p>
      </dgm:t>
    </dgm:pt>
    <dgm:pt modelId="{1C008646-D74B-41DB-BAAC-A3A7287601A7}" type="pres">
      <dgm:prSet presAssocID="{386974E0-1E8B-40FA-A79D-5847E848D6C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B2217-6AAD-48BA-A401-E2F6A2CEDBA7}" type="pres">
      <dgm:prSet presAssocID="{386974E0-1E8B-40FA-A79D-5847E848D6CA}" presName="wedge3" presStyleLbl="node1" presStyleIdx="2" presStyleCnt="3" custLinFactNeighborX="-1376" custLinFactNeighborY="-2106"/>
      <dgm:spPr/>
      <dgm:t>
        <a:bodyPr/>
        <a:lstStyle/>
        <a:p>
          <a:endParaRPr lang="en-US"/>
        </a:p>
      </dgm:t>
    </dgm:pt>
    <dgm:pt modelId="{E5725D29-DFA3-4B61-8847-F85A3F0FC9F8}" type="pres">
      <dgm:prSet presAssocID="{386974E0-1E8B-40FA-A79D-5847E848D6C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50BD34-4336-4D45-96E7-972E20C0A480}" srcId="{386974E0-1E8B-40FA-A79D-5847E848D6CA}" destId="{2EE25E54-2482-46EC-A3B3-12DB7D44BFA7}" srcOrd="1" destOrd="0" parTransId="{2A565C14-727C-49C8-AA5C-3624E893274D}" sibTransId="{9B949E0E-81ED-4FAB-A4BB-0DB073C9C0BA}"/>
    <dgm:cxn modelId="{94CB3E4F-6327-472F-B3AA-B9A147245439}" type="presOf" srcId="{003F59BF-36E2-4BBD-96D2-33C08C96BEAE}" destId="{5CDB2217-6AAD-48BA-A401-E2F6A2CEDBA7}" srcOrd="0" destOrd="0" presId="urn:microsoft.com/office/officeart/2005/8/layout/chart3"/>
    <dgm:cxn modelId="{33EFAAF1-566B-40A6-B9D2-7A5C5EF14A64}" type="presOf" srcId="{2EE25E54-2482-46EC-A3B3-12DB7D44BFA7}" destId="{1C008646-D74B-41DB-BAAC-A3A7287601A7}" srcOrd="1" destOrd="0" presId="urn:microsoft.com/office/officeart/2005/8/layout/chart3"/>
    <dgm:cxn modelId="{7A1F21D9-BFCD-4C6A-9554-EE6D26C2F760}" type="presOf" srcId="{31191A26-F3C6-4BCA-86C6-DC405466375E}" destId="{333D311D-C1D2-4EE9-AA12-D0B5B62C82C6}" srcOrd="0" destOrd="0" presId="urn:microsoft.com/office/officeart/2005/8/layout/chart3"/>
    <dgm:cxn modelId="{C9354C75-5119-4E09-B546-96CFFC35CCD9}" srcId="{386974E0-1E8B-40FA-A79D-5847E848D6CA}" destId="{31191A26-F3C6-4BCA-86C6-DC405466375E}" srcOrd="0" destOrd="0" parTransId="{6725FC1D-4BFA-42C1-8536-BF509D8FBB7F}" sibTransId="{465D172C-1BD2-45A0-A340-72E700619531}"/>
    <dgm:cxn modelId="{D9D16AF1-73AF-42CD-937E-46A0A41A7E99}" srcId="{386974E0-1E8B-40FA-A79D-5847E848D6CA}" destId="{003F59BF-36E2-4BBD-96D2-33C08C96BEAE}" srcOrd="2" destOrd="0" parTransId="{2B79C307-4483-4509-8E93-6A4DD7042834}" sibTransId="{DEF43CCE-1128-49DA-9B8D-37E3EF4D319A}"/>
    <dgm:cxn modelId="{ED1E9F42-361A-4342-9854-D6855419D84D}" type="presOf" srcId="{386974E0-1E8B-40FA-A79D-5847E848D6CA}" destId="{1342C090-7501-4992-9EB3-546050965221}" srcOrd="0" destOrd="0" presId="urn:microsoft.com/office/officeart/2005/8/layout/chart3"/>
    <dgm:cxn modelId="{1832388C-2D6C-42AF-81CB-D3A09EA3B2D6}" type="presOf" srcId="{003F59BF-36E2-4BBD-96D2-33C08C96BEAE}" destId="{E5725D29-DFA3-4B61-8847-F85A3F0FC9F8}" srcOrd="1" destOrd="0" presId="urn:microsoft.com/office/officeart/2005/8/layout/chart3"/>
    <dgm:cxn modelId="{50274D73-4380-4CEE-865D-3940792B78E0}" type="presOf" srcId="{2EE25E54-2482-46EC-A3B3-12DB7D44BFA7}" destId="{2534C905-F80A-4E67-92E7-560EC965D9D1}" srcOrd="0" destOrd="0" presId="urn:microsoft.com/office/officeart/2005/8/layout/chart3"/>
    <dgm:cxn modelId="{1469BDC7-40B1-42CD-953E-3E45083E866E}" type="presOf" srcId="{31191A26-F3C6-4BCA-86C6-DC405466375E}" destId="{914D939A-DDA1-4CDA-96A1-84CA0A1B27EC}" srcOrd="1" destOrd="0" presId="urn:microsoft.com/office/officeart/2005/8/layout/chart3"/>
    <dgm:cxn modelId="{064409E4-1230-4835-8142-10852DE535BD}" type="presParOf" srcId="{1342C090-7501-4992-9EB3-546050965221}" destId="{333D311D-C1D2-4EE9-AA12-D0B5B62C82C6}" srcOrd="0" destOrd="0" presId="urn:microsoft.com/office/officeart/2005/8/layout/chart3"/>
    <dgm:cxn modelId="{A8543367-9713-4E07-8213-C5747E763A95}" type="presParOf" srcId="{1342C090-7501-4992-9EB3-546050965221}" destId="{914D939A-DDA1-4CDA-96A1-84CA0A1B27EC}" srcOrd="1" destOrd="0" presId="urn:microsoft.com/office/officeart/2005/8/layout/chart3"/>
    <dgm:cxn modelId="{ADAD62D0-6852-4908-9410-895E43807107}" type="presParOf" srcId="{1342C090-7501-4992-9EB3-546050965221}" destId="{2534C905-F80A-4E67-92E7-560EC965D9D1}" srcOrd="2" destOrd="0" presId="urn:microsoft.com/office/officeart/2005/8/layout/chart3"/>
    <dgm:cxn modelId="{E132CDD2-0A6A-435F-8539-B785E4140FEF}" type="presParOf" srcId="{1342C090-7501-4992-9EB3-546050965221}" destId="{1C008646-D74B-41DB-BAAC-A3A7287601A7}" srcOrd="3" destOrd="0" presId="urn:microsoft.com/office/officeart/2005/8/layout/chart3"/>
    <dgm:cxn modelId="{EC66FE72-04E3-444A-A10A-17FC2A6082EF}" type="presParOf" srcId="{1342C090-7501-4992-9EB3-546050965221}" destId="{5CDB2217-6AAD-48BA-A401-E2F6A2CEDBA7}" srcOrd="4" destOrd="0" presId="urn:microsoft.com/office/officeart/2005/8/layout/chart3"/>
    <dgm:cxn modelId="{84D2756F-0175-4982-BF25-F87CB63EC95F}" type="presParOf" srcId="{1342C090-7501-4992-9EB3-546050965221}" destId="{E5725D29-DFA3-4B61-8847-F85A3F0FC9F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658B2-12BA-474F-84EF-75AC1F728235}">
      <dsp:nvSpPr>
        <dsp:cNvPr id="0" name=""/>
        <dsp:cNvSpPr/>
      </dsp:nvSpPr>
      <dsp:spPr>
        <a:xfrm>
          <a:off x="0" y="336439"/>
          <a:ext cx="2306538" cy="922615"/>
        </a:xfrm>
        <a:prstGeom prst="chevron">
          <a:avLst/>
        </a:prstGeom>
        <a:solidFill>
          <a:srgbClr val="D2310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Verdana" pitchFamily="34" charset="0"/>
              <a:ea typeface="Verdana" pitchFamily="34" charset="0"/>
              <a:cs typeface="Verdana" pitchFamily="34" charset="0"/>
            </a:rPr>
            <a:t>Field development</a:t>
          </a:r>
          <a:endParaRPr lang="en-US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61308" y="336439"/>
        <a:ext cx="1383923" cy="922615"/>
      </dsp:txXfrm>
    </dsp:sp>
    <dsp:sp modelId="{C6DF4334-1484-884F-9D7D-8D85D798F327}">
      <dsp:nvSpPr>
        <dsp:cNvPr id="0" name=""/>
        <dsp:cNvSpPr/>
      </dsp:nvSpPr>
      <dsp:spPr>
        <a:xfrm>
          <a:off x="2092810" y="353332"/>
          <a:ext cx="2006757" cy="893534"/>
        </a:xfrm>
        <a:prstGeom prst="chevron">
          <a:avLst/>
        </a:prstGeom>
        <a:solidFill>
          <a:srgbClr val="F490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Verdana" pitchFamily="34" charset="0"/>
              <a:ea typeface="Verdana" pitchFamily="34" charset="0"/>
              <a:cs typeface="Verdana" pitchFamily="34" charset="0"/>
            </a:rPr>
            <a:t>Standards and certification</a:t>
          </a:r>
          <a:endParaRPr lang="en-US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539577" y="353332"/>
        <a:ext cx="1113223" cy="893534"/>
      </dsp:txXfrm>
    </dsp:sp>
    <dsp:sp modelId="{9BD6F571-3B93-7047-B1AD-D1C883A9BF13}">
      <dsp:nvSpPr>
        <dsp:cNvPr id="0" name=""/>
        <dsp:cNvSpPr/>
      </dsp:nvSpPr>
      <dsp:spPr>
        <a:xfrm>
          <a:off x="3868913" y="323643"/>
          <a:ext cx="2298834" cy="952913"/>
        </a:xfrm>
        <a:prstGeom prst="chevron">
          <a:avLst/>
        </a:prstGeom>
        <a:solidFill>
          <a:srgbClr val="CBE8E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Verdana" pitchFamily="34" charset="0"/>
              <a:ea typeface="Verdana" pitchFamily="34" charset="0"/>
              <a:cs typeface="Verdana" pitchFamily="34" charset="0"/>
            </a:rPr>
            <a:t>Traceability</a:t>
          </a:r>
          <a:endParaRPr lang="en-US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345370" y="323643"/>
        <a:ext cx="1345921" cy="952913"/>
      </dsp:txXfrm>
    </dsp:sp>
    <dsp:sp modelId="{1C900635-59CA-2B4C-B236-DBE229CFE432}">
      <dsp:nvSpPr>
        <dsp:cNvPr id="0" name=""/>
        <dsp:cNvSpPr/>
      </dsp:nvSpPr>
      <dsp:spPr>
        <a:xfrm>
          <a:off x="5921615" y="338792"/>
          <a:ext cx="2306538" cy="922615"/>
        </a:xfrm>
        <a:prstGeom prst="chevron">
          <a:avLst/>
        </a:prstGeom>
        <a:solidFill>
          <a:srgbClr val="00A49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>
              <a:latin typeface="Verdana" pitchFamily="34" charset="0"/>
              <a:ea typeface="Verdana" pitchFamily="34" charset="0"/>
              <a:cs typeface="Verdana" pitchFamily="34" charset="0"/>
            </a:rPr>
            <a:t>Market development</a:t>
          </a:r>
          <a:endParaRPr lang="en-US" sz="12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382923" y="338792"/>
        <a:ext cx="1383923" cy="922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D311D-C1D2-4EE9-AA12-D0B5B62C82C6}">
      <dsp:nvSpPr>
        <dsp:cNvPr id="0" name=""/>
        <dsp:cNvSpPr/>
      </dsp:nvSpPr>
      <dsp:spPr>
        <a:xfrm>
          <a:off x="410523" y="681386"/>
          <a:ext cx="3392424" cy="3392424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 Kind </a:t>
          </a:r>
          <a:r>
            <a:rPr lang="en-US" sz="1800" kern="1200" dirty="0" smtClean="0"/>
            <a:t>(Housing - </a:t>
          </a:r>
          <a:r>
            <a:rPr lang="en-US" sz="1800" kern="1200" dirty="0" err="1" smtClean="0"/>
            <a:t>monitised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2254952" y="1307369"/>
        <a:ext cx="1151001" cy="1130808"/>
      </dsp:txXfrm>
    </dsp:sp>
    <dsp:sp modelId="{2534C905-F80A-4E67-92E7-560EC965D9D1}">
      <dsp:nvSpPr>
        <dsp:cNvPr id="0" name=""/>
        <dsp:cNvSpPr/>
      </dsp:nvSpPr>
      <dsp:spPr>
        <a:xfrm>
          <a:off x="235652" y="782351"/>
          <a:ext cx="3392424" cy="3392424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shade val="80000"/>
            <a:hueOff val="-242115"/>
            <a:satOff val="-17824"/>
            <a:lumOff val="171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 Kind </a:t>
          </a:r>
          <a:r>
            <a:rPr lang="en-US" sz="1800" kern="1200" dirty="0" smtClean="0"/>
            <a:t>(check compliance to characteristics)</a:t>
          </a:r>
          <a:endParaRPr lang="en-US" sz="1800" kern="1200" dirty="0"/>
        </a:p>
      </dsp:txBody>
      <dsp:txXfrm>
        <a:off x="1164530" y="2922809"/>
        <a:ext cx="1534668" cy="1050036"/>
      </dsp:txXfrm>
    </dsp:sp>
    <dsp:sp modelId="{5CDB2217-6AAD-48BA-A401-E2F6A2CEDBA7}">
      <dsp:nvSpPr>
        <dsp:cNvPr id="0" name=""/>
        <dsp:cNvSpPr/>
      </dsp:nvSpPr>
      <dsp:spPr>
        <a:xfrm>
          <a:off x="188972" y="710907"/>
          <a:ext cx="3392424" cy="3392424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shade val="80000"/>
            <a:hueOff val="-484229"/>
            <a:satOff val="-35647"/>
            <a:lumOff val="343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Cash wag</a:t>
          </a:r>
          <a:r>
            <a:rPr lang="en-US" sz="1800" kern="1200" dirty="0" smtClean="0"/>
            <a:t>e</a:t>
          </a:r>
          <a:endParaRPr lang="en-US" sz="1800" kern="1200" dirty="0"/>
        </a:p>
      </dsp:txBody>
      <dsp:txXfrm>
        <a:off x="552446" y="1377276"/>
        <a:ext cx="1151001" cy="1130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6E1C6-5D5E-407D-80F3-BE6593818CDF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2A985-1FDA-4660-9E2E-2265DDFC25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38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C3D9-B3C3-4F03-8973-26854798E4EB}" type="datetimeFigureOut">
              <a:rPr lang="nl-NL" smtClean="0"/>
              <a:t>18-6-2015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C6044-EB19-4FFA-BDF1-89C3900463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55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the first Chapter, in which we offer you a general introduction to </a:t>
            </a:r>
            <a:r>
              <a:rPr lang="en-US" baseline="0" dirty="0" err="1" smtClean="0"/>
              <a:t>Utz</a:t>
            </a:r>
            <a:r>
              <a:rPr lang="en-US" baseline="0" dirty="0" smtClean="0"/>
              <a:t> Certified.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0307A-885B-4137-AF00-B609DE37A29E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7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7FE6B-2380-4EFD-ACF7-4D6A58244572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6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Turkey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6044-EB19-4FFA-BDF1-89C3900463A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36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beceoelt met production</a:t>
            </a:r>
            <a:r>
              <a:rPr lang="nl-NL" baseline="0" dirty="0" smtClean="0"/>
              <a:t> potential</a:t>
            </a:r>
          </a:p>
          <a:p>
            <a:r>
              <a:rPr lang="nl-NL" baseline="0" dirty="0" smtClean="0"/>
              <a:t>Sales zijn green beans of roasted? level?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6044-EB19-4FFA-BDF1-89C3900463A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461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Distinction betweem 118.614 en 534,614</a:t>
            </a:r>
          </a:p>
          <a:p>
            <a:r>
              <a:rPr lang="nl-NL" dirty="0" smtClean="0"/>
              <a:t>WWF</a:t>
            </a:r>
          </a:p>
          <a:p>
            <a:r>
              <a:rPr lang="nl-NL" dirty="0" smtClean="0"/>
              <a:t>Prepare numbers on tea and rooibos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6044-EB19-4FFA-BDF1-89C3900463A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22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Bedenk</a:t>
            </a:r>
            <a:r>
              <a:rPr lang="nl-NL" baseline="0" dirty="0" smtClean="0"/>
              <a:t> een voorbeeld – dat een standaard / ontrol point anders is dan direct requirement</a:t>
            </a:r>
          </a:p>
          <a:p>
            <a:r>
              <a:rPr lang="nl-NL" baseline="0" dirty="0" smtClean="0"/>
              <a:t>Verwijs ook naar poster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6044-EB19-4FFA-BDF1-89C3900463A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79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2175" y="757238"/>
            <a:ext cx="5037138" cy="3779837"/>
          </a:xfrm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xfrm>
            <a:off x="682430" y="4794079"/>
            <a:ext cx="5456431" cy="4540435"/>
          </a:xfrm>
          <a:noFill/>
          <a:ln/>
        </p:spPr>
        <p:txBody>
          <a:bodyPr lIns="92894" tIns="46446" rIns="92894" bIns="46446"/>
          <a:lstStyle/>
          <a:p>
            <a:endParaRPr lang="en-GB" smtClean="0"/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63615" y="9586481"/>
            <a:ext cx="2956184" cy="50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94" tIns="46446" rIns="92894" bIns="46446" anchor="b"/>
          <a:lstStyle/>
          <a:p>
            <a:pPr algn="r" defTabSz="927861"/>
            <a:fld id="{8008B425-1E57-431B-883F-31F508445803}" type="slidenum">
              <a:rPr lang="en-US" sz="1200">
                <a:solidFill>
                  <a:prstClr val="black"/>
                </a:solidFill>
              </a:rPr>
              <a:pPr algn="r" defTabSz="927861"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1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8188" y="831850"/>
            <a:ext cx="5557837" cy="4170363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Geen regisseur zonder goede spelers -- &gt; link naar Heinz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64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61171" indent="-292757" defTabSz="101164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71030" indent="-234206" defTabSz="101164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9442" indent="-234206" defTabSz="101164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07855" indent="-234206" defTabSz="101164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6266" indent="-234206" defTabSz="101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44679" indent="-234206" defTabSz="101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13091" indent="-234206" defTabSz="101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81503" indent="-234206" defTabSz="101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3FB1698-E096-4CFF-910B-10570389AD1B}" type="slidenum">
              <a:rPr 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4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242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4683" indent="-278725" defTabSz="918242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14896" indent="-222979" defTabSz="918242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60856" indent="-222979" defTabSz="918242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06815" indent="-222979" defTabSz="918242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52773" indent="-222979" defTabSz="918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98732" indent="-222979" defTabSz="918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44690" indent="-222979" defTabSz="918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90649" indent="-222979" defTabSz="9182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7DE860E-9631-4D76-BBD9-7E9529DC51F0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1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643"/>
            <a:fld id="{0A666153-8163-4B58-8E05-08777A7DDCA5}" type="slidenum">
              <a:rPr lang="en-US" smtClean="0">
                <a:latin typeface="Arial" pitchFamily="34" charset="0"/>
                <a:ea typeface="MS PGothic" pitchFamily="34" charset="-128"/>
              </a:rPr>
              <a:pPr defTabSz="921643"/>
              <a:t>12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21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7342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2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coffe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/>
          </p:nvPr>
        </p:nvSpPr>
        <p:spPr>
          <a:xfrm>
            <a:off x="522892" y="1915612"/>
            <a:ext cx="8065499" cy="344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7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71056"/>
            <a:ext cx="4038600" cy="4856922"/>
          </a:xfrm>
        </p:spPr>
        <p:txBody>
          <a:bodyPr/>
          <a:lstStyle>
            <a:lvl1pPr marL="342900" indent="-342900">
              <a:buFont typeface="Arial"/>
              <a:buChar char="•"/>
              <a:defRPr sz="2100"/>
            </a:lvl1pPr>
            <a:lvl2pPr marL="600075" indent="-257175">
              <a:buFont typeface="Arial"/>
              <a:buChar char="•"/>
              <a:defRPr sz="1800"/>
            </a:lvl2pPr>
            <a:lvl3pPr marL="942975" indent="-257175">
              <a:buFont typeface="Arial"/>
              <a:buChar char="•"/>
              <a:defRPr sz="150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71056"/>
            <a:ext cx="4038600" cy="4856922"/>
          </a:xfrm>
        </p:spPr>
        <p:txBody>
          <a:bodyPr/>
          <a:lstStyle>
            <a:lvl1pPr marL="342900" indent="-342900">
              <a:buFont typeface="Arial"/>
              <a:buChar char="•"/>
              <a:defRPr sz="2100"/>
            </a:lvl1pPr>
            <a:lvl2pPr marL="600075" indent="-257175">
              <a:buFont typeface="Arial"/>
              <a:buChar char="•"/>
              <a:defRPr sz="1800"/>
            </a:lvl2pPr>
            <a:lvl3pPr marL="942975" indent="-257175">
              <a:buFont typeface="Arial"/>
              <a:buChar char="•"/>
              <a:defRPr sz="150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38980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1694-4591-4192-9494-7451F74597AF}" type="slidenum">
              <a:rPr lang="en-US">
                <a:solidFill>
                  <a:srgbClr val="225B6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cocoa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/>
          </p:nvPr>
        </p:nvSpPr>
        <p:spPr>
          <a:xfrm>
            <a:off x="522892" y="1915612"/>
            <a:ext cx="8065499" cy="344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061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10850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1694-4591-4192-9494-7451F74597AF}" type="slidenum">
              <a:rPr lang="en-US">
                <a:solidFill>
                  <a:srgbClr val="225B6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cocoa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/>
          </p:nvPr>
        </p:nvSpPr>
        <p:spPr>
          <a:xfrm>
            <a:off x="522892" y="1915612"/>
            <a:ext cx="8065499" cy="344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286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532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71056"/>
            <a:ext cx="4038600" cy="4856922"/>
          </a:xfrm>
        </p:spPr>
        <p:txBody>
          <a:bodyPr/>
          <a:lstStyle>
            <a:lvl1pPr marL="457200" indent="-457200">
              <a:buFont typeface="Arial"/>
              <a:buChar char="•"/>
              <a:defRPr sz="2800"/>
            </a:lvl1pPr>
            <a:lvl2pPr marL="800100" indent="-342900">
              <a:buFont typeface="Arial"/>
              <a:buChar char="•"/>
              <a:defRPr sz="2400"/>
            </a:lvl2pPr>
            <a:lvl3pPr marL="1257300" indent="-342900">
              <a:buFont typeface="Arial"/>
              <a:buChar char="•"/>
              <a:defRPr sz="2000"/>
            </a:lvl3pPr>
            <a:lvl4pPr marL="1657350" indent="-285750">
              <a:buFont typeface="Arial"/>
              <a:buChar char="•"/>
              <a:defRPr sz="1800"/>
            </a:lvl4pPr>
            <a:lvl5pPr marL="2114550" indent="-2857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71056"/>
            <a:ext cx="4038600" cy="4856922"/>
          </a:xfrm>
        </p:spPr>
        <p:txBody>
          <a:bodyPr/>
          <a:lstStyle>
            <a:lvl1pPr marL="457200" indent="-457200">
              <a:buFont typeface="Arial"/>
              <a:buChar char="•"/>
              <a:defRPr sz="2800"/>
            </a:lvl1pPr>
            <a:lvl2pPr marL="800100" indent="-342900">
              <a:buFont typeface="Arial"/>
              <a:buChar char="•"/>
              <a:defRPr sz="2400"/>
            </a:lvl2pPr>
            <a:lvl3pPr marL="1257300" indent="-342900">
              <a:buFont typeface="Arial"/>
              <a:buChar char="•"/>
              <a:defRPr sz="2000"/>
            </a:lvl3pPr>
            <a:lvl4pPr marL="1657350" indent="-285750">
              <a:buFont typeface="Arial"/>
              <a:buChar char="•"/>
              <a:defRPr sz="1800"/>
            </a:lvl4pPr>
            <a:lvl5pPr marL="2114550" indent="-2857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55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513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5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cocoa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/>
          </p:nvPr>
        </p:nvSpPr>
        <p:spPr>
          <a:xfrm>
            <a:off x="522892" y="1915612"/>
            <a:ext cx="8065499" cy="344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1247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183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ea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225B6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225B6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DC8EF605-C34A-474A-AC05-97C691CC35C0}" type="slidenum">
              <a:rPr lang="en-US">
                <a:solidFill>
                  <a:srgbClr val="225B6B"/>
                </a:solidFill>
              </a:rPr>
              <a:pPr defTabSz="457200"/>
              <a:t>‹#›</a:t>
            </a:fld>
            <a:endParaRPr lang="en-US" dirty="0">
              <a:solidFill>
                <a:srgbClr val="22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tea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/>
          </p:nvPr>
        </p:nvSpPr>
        <p:spPr>
          <a:xfrm>
            <a:off x="522892" y="1915612"/>
            <a:ext cx="8065499" cy="344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395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coffe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/>
          </p:nvPr>
        </p:nvSpPr>
        <p:spPr>
          <a:xfrm>
            <a:off x="522892" y="1915612"/>
            <a:ext cx="8065499" cy="344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3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>
                <a:solidFill>
                  <a:schemeClr val="accent3"/>
                </a:solidFill>
              </a:defRPr>
            </a:lvl1pPr>
            <a:lvl2pPr marL="177800" indent="-1778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 defTabSz="107791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>
                <a:solidFill>
                  <a:schemeClr val="accent3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75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440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>
                <a:solidFill>
                  <a:schemeClr val="accent3"/>
                </a:solidFill>
              </a:defRPr>
            </a:lvl1pPr>
            <a:lvl2pPr marL="177800" indent="-1778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 defTabSz="107791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67544" y="1484784"/>
            <a:ext cx="8291264" cy="5040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718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,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3898776" cy="3600400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 defTabSz="80486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0563" y="0"/>
            <a:ext cx="4643437" cy="68853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67544" y="1484784"/>
            <a:ext cx="3888432" cy="5040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719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8538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690864" cy="4493095"/>
          </a:xfrm>
          <a:prstGeom prst="rect">
            <a:avLst/>
          </a:prstGeom>
          <a:solidFill>
            <a:srgbClr val="FFFFFF">
              <a:alpha val="94118"/>
            </a:srgbClr>
          </a:solidFill>
        </p:spPr>
        <p:txBody>
          <a:bodyPr/>
          <a:lstStyle>
            <a:lvl1pPr marL="95250" indent="0">
              <a:lnSpc>
                <a:spcPts val="2400"/>
              </a:lnSpc>
              <a:spcBef>
                <a:spcPts val="1200"/>
              </a:spcBef>
              <a:buClr>
                <a:schemeClr val="accent3"/>
              </a:buClr>
              <a:buFont typeface="Calibri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358775" indent="-263525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4988" indent="-179388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8038" indent="-276225" defTabSz="80486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85838" indent="-179388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98425" indent="-3175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44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2792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74441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Arial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Firth level</a:t>
            </a:r>
          </a:p>
          <a:p>
            <a:pPr lvl="5"/>
            <a:r>
              <a:rPr lang="en-US" dirty="0" smtClean="0"/>
              <a:t>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644008" y="2276872"/>
            <a:ext cx="4040188" cy="374441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Arial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Firth level</a:t>
            </a:r>
          </a:p>
          <a:p>
            <a:pPr lvl="5"/>
            <a:r>
              <a:rPr lang="en-US" dirty="0" smtClean="0"/>
              <a:t>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4644008" y="1556792"/>
            <a:ext cx="4042792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861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boxes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Clr>
                <a:schemeClr val="bg1"/>
              </a:buClr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804863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309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627063">
              <a:buClr>
                <a:schemeClr val="bg1"/>
              </a:buClr>
              <a:tabLst>
                <a:tab pos="723900" algn="l"/>
              </a:tabLst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boxes blue a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Clr>
                <a:schemeClr val="bg1"/>
              </a:buClr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804863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30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627063">
              <a:buClr>
                <a:schemeClr val="bg1"/>
              </a:buClr>
              <a:tabLst>
                <a:tab pos="723900" algn="l"/>
              </a:tabLst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3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coco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/>
          </p:nvPr>
        </p:nvSpPr>
        <p:spPr>
          <a:xfrm>
            <a:off x="522893" y="1915612"/>
            <a:ext cx="8065499" cy="344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3322472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boxes purpl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Clr>
                <a:schemeClr val="bg1"/>
              </a:buClr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804863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30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627063">
              <a:buClr>
                <a:schemeClr val="bg1"/>
              </a:buClr>
              <a:tabLst>
                <a:tab pos="723900" algn="l"/>
              </a:tabLst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28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15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412776"/>
            <a:ext cx="9144000" cy="46086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13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een Text box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484785"/>
            <a:ext cx="5122912" cy="4608512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Arial" pitchFamily="34" charset="0"/>
              <a:buChar char="›"/>
              <a:defRPr sz="20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5"/>
            <a:ext cx="3034680" cy="4608512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1pPr>
            <a:lvl2pPr marL="184150" indent="-184150">
              <a:buClr>
                <a:schemeClr val="bg1"/>
              </a:buClr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355600" indent="-190500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27063" indent="-204788">
              <a:buClr>
                <a:schemeClr val="bg1"/>
              </a:buClr>
              <a:buFont typeface="Arial" pitchFamily="34" charset="0"/>
              <a:buChar char="»"/>
              <a:tabLst/>
              <a:defRPr sz="2000">
                <a:solidFill>
                  <a:schemeClr val="bg1"/>
                </a:solidFill>
              </a:defRPr>
            </a:lvl4pPr>
            <a:lvl5pPr marL="900113" indent="-219075">
              <a:buClr>
                <a:schemeClr val="bg1"/>
              </a:buClr>
              <a:buFont typeface="Arial" pitchFamily="34" charset="0"/>
              <a:buChar char="•"/>
              <a:defRPr sz="2000" baseline="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8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urple Text box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484785"/>
            <a:ext cx="5122912" cy="4608512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Arial" pitchFamily="34" charset="0"/>
              <a:buChar char="›"/>
              <a:defRPr sz="20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5"/>
            <a:ext cx="3034680" cy="460851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1pPr>
            <a:lvl2pPr marL="184150" indent="-184150">
              <a:buClr>
                <a:schemeClr val="bg1"/>
              </a:buClr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355600" indent="-190500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27063" indent="-204788">
              <a:buClr>
                <a:schemeClr val="bg1"/>
              </a:buClr>
              <a:buFont typeface="Arial" pitchFamily="34" charset="0"/>
              <a:buChar char="»"/>
              <a:tabLst/>
              <a:defRPr sz="2000">
                <a:solidFill>
                  <a:schemeClr val="bg1"/>
                </a:solidFill>
              </a:defRPr>
            </a:lvl4pPr>
            <a:lvl5pPr marL="900113" indent="-219075">
              <a:buClr>
                <a:schemeClr val="bg1"/>
              </a:buClr>
              <a:buFont typeface="Arial" pitchFamily="34" charset="0"/>
              <a:buChar char="•"/>
              <a:defRPr sz="2000" baseline="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2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ue Text box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484785"/>
            <a:ext cx="5122912" cy="4608512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Arial" pitchFamily="34" charset="0"/>
              <a:buChar char="›"/>
              <a:defRPr sz="20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accent3"/>
              </a:buClr>
              <a:defRPr sz="2000">
                <a:solidFill>
                  <a:schemeClr val="accent1"/>
                </a:solidFill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5"/>
            <a:ext cx="3034680" cy="4608512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1pPr>
            <a:lvl2pPr marL="184150" indent="-184150">
              <a:buClr>
                <a:schemeClr val="bg1"/>
              </a:buClr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355600" indent="-190500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27063" indent="-204788">
              <a:buClr>
                <a:schemeClr val="bg1"/>
              </a:buClr>
              <a:buFont typeface="Arial" pitchFamily="34" charset="0"/>
              <a:buChar char="»"/>
              <a:tabLst/>
              <a:defRPr sz="2000">
                <a:solidFill>
                  <a:schemeClr val="bg1"/>
                </a:solidFill>
              </a:defRPr>
            </a:lvl4pPr>
            <a:lvl5pPr marL="900113" indent="-219075">
              <a:buClr>
                <a:schemeClr val="bg1"/>
              </a:buClr>
              <a:buFont typeface="Arial" pitchFamily="34" charset="0"/>
              <a:buChar char="•"/>
              <a:defRPr sz="2000" baseline="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13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749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>
                <a:solidFill>
                  <a:schemeClr val="accent3"/>
                </a:solidFill>
              </a:defRPr>
            </a:lvl1pPr>
            <a:lvl2pPr marL="177800" indent="-1778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 defTabSz="107791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>
                <a:solidFill>
                  <a:schemeClr val="accent3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728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440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>
                <a:solidFill>
                  <a:schemeClr val="accent3"/>
                </a:solidFill>
              </a:defRPr>
            </a:lvl1pPr>
            <a:lvl2pPr marL="177800" indent="-1778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 defTabSz="107791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67544" y="1484784"/>
            <a:ext cx="8291264" cy="5040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477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,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3898776" cy="3600400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 defTabSz="80486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0563" y="0"/>
            <a:ext cx="4643437" cy="68853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67544" y="1484784"/>
            <a:ext cx="3888432" cy="5040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62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gener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/>
          </p:nvPr>
        </p:nvSpPr>
        <p:spPr>
          <a:xfrm>
            <a:off x="522893" y="1915612"/>
            <a:ext cx="8065499" cy="344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234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8538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690864" cy="4493095"/>
          </a:xfrm>
          <a:prstGeom prst="rect">
            <a:avLst/>
          </a:prstGeom>
          <a:solidFill>
            <a:srgbClr val="FFFFFF">
              <a:alpha val="94118"/>
            </a:srgbClr>
          </a:solidFill>
        </p:spPr>
        <p:txBody>
          <a:bodyPr/>
          <a:lstStyle>
            <a:lvl1pPr marL="95250" indent="0">
              <a:lnSpc>
                <a:spcPts val="2400"/>
              </a:lnSpc>
              <a:spcBef>
                <a:spcPts val="1200"/>
              </a:spcBef>
              <a:buClr>
                <a:schemeClr val="accent3"/>
              </a:buClr>
              <a:buFont typeface="Calibri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358775" indent="-263525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4988" indent="-179388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8038" indent="-276225" defTabSz="80486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85838" indent="-179388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98425" indent="-3175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14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2792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74441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Arial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Firth level</a:t>
            </a:r>
          </a:p>
          <a:p>
            <a:pPr lvl="5"/>
            <a:r>
              <a:rPr lang="en-US" dirty="0" smtClean="0"/>
              <a:t>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644008" y="2276872"/>
            <a:ext cx="4040188" cy="374441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Arial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Firth level</a:t>
            </a:r>
          </a:p>
          <a:p>
            <a:pPr lvl="5"/>
            <a:r>
              <a:rPr lang="en-US" dirty="0" smtClean="0"/>
              <a:t>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4644008" y="1556792"/>
            <a:ext cx="4042792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146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boxes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Clr>
                <a:schemeClr val="bg1"/>
              </a:buClr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804863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309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627063">
              <a:buClr>
                <a:schemeClr val="bg1"/>
              </a:buClr>
              <a:tabLst>
                <a:tab pos="723900" algn="l"/>
              </a:tabLst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2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boxes blue a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Clr>
                <a:schemeClr val="bg1"/>
              </a:buClr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804863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30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627063">
              <a:buClr>
                <a:schemeClr val="bg1"/>
              </a:buClr>
              <a:tabLst>
                <a:tab pos="723900" algn="l"/>
              </a:tabLst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07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boxes purpl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Clr>
                <a:schemeClr val="bg1"/>
              </a:buClr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804863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30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627063">
              <a:buClr>
                <a:schemeClr val="bg1"/>
              </a:buClr>
              <a:tabLst>
                <a:tab pos="723900" algn="l"/>
              </a:tabLst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09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17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412776"/>
            <a:ext cx="9144000" cy="46086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00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een Text box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484785"/>
            <a:ext cx="5122912" cy="4608512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Arial" pitchFamily="34" charset="0"/>
              <a:buChar char="›"/>
              <a:defRPr sz="20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5"/>
            <a:ext cx="3034680" cy="4608512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1pPr>
            <a:lvl2pPr marL="184150" indent="-184150">
              <a:buClr>
                <a:schemeClr val="bg1"/>
              </a:buClr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355600" indent="-190500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27063" indent="-204788">
              <a:buClr>
                <a:schemeClr val="bg1"/>
              </a:buClr>
              <a:buFont typeface="Arial" pitchFamily="34" charset="0"/>
              <a:buChar char="»"/>
              <a:tabLst/>
              <a:defRPr sz="2000">
                <a:solidFill>
                  <a:schemeClr val="bg1"/>
                </a:solidFill>
              </a:defRPr>
            </a:lvl4pPr>
            <a:lvl5pPr marL="900113" indent="-219075">
              <a:buClr>
                <a:schemeClr val="bg1"/>
              </a:buClr>
              <a:buFont typeface="Arial" pitchFamily="34" charset="0"/>
              <a:buChar char="•"/>
              <a:defRPr sz="2000" baseline="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96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urple Text box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484785"/>
            <a:ext cx="5122912" cy="4608512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Arial" pitchFamily="34" charset="0"/>
              <a:buChar char="›"/>
              <a:defRPr sz="20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5"/>
            <a:ext cx="3034680" cy="460851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1pPr>
            <a:lvl2pPr marL="184150" indent="-184150">
              <a:buClr>
                <a:schemeClr val="bg1"/>
              </a:buClr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355600" indent="-190500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27063" indent="-204788">
              <a:buClr>
                <a:schemeClr val="bg1"/>
              </a:buClr>
              <a:buFont typeface="Arial" pitchFamily="34" charset="0"/>
              <a:buChar char="»"/>
              <a:tabLst/>
              <a:defRPr sz="2000">
                <a:solidFill>
                  <a:schemeClr val="bg1"/>
                </a:solidFill>
              </a:defRPr>
            </a:lvl4pPr>
            <a:lvl5pPr marL="900113" indent="-219075">
              <a:buClr>
                <a:schemeClr val="bg1"/>
              </a:buClr>
              <a:buFont typeface="Arial" pitchFamily="34" charset="0"/>
              <a:buChar char="•"/>
              <a:defRPr sz="2000" baseline="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448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ue Text box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484785"/>
            <a:ext cx="5122912" cy="4608512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Arial" pitchFamily="34" charset="0"/>
              <a:buChar char="›"/>
              <a:defRPr sz="20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accent3"/>
              </a:buClr>
              <a:defRPr sz="2000">
                <a:solidFill>
                  <a:schemeClr val="accent1"/>
                </a:solidFill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5"/>
            <a:ext cx="3034680" cy="4608512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1pPr>
            <a:lvl2pPr marL="184150" indent="-184150">
              <a:buClr>
                <a:schemeClr val="bg1"/>
              </a:buClr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355600" indent="-190500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27063" indent="-204788">
              <a:buClr>
                <a:schemeClr val="bg1"/>
              </a:buClr>
              <a:buFont typeface="Arial" pitchFamily="34" charset="0"/>
              <a:buChar char="»"/>
              <a:tabLst/>
              <a:defRPr sz="2000">
                <a:solidFill>
                  <a:schemeClr val="bg1"/>
                </a:solidFill>
              </a:defRPr>
            </a:lvl4pPr>
            <a:lvl5pPr marL="900113" indent="-219075">
              <a:buClr>
                <a:schemeClr val="bg1"/>
              </a:buClr>
              <a:buFont typeface="Arial" pitchFamily="34" charset="0"/>
              <a:buChar char="•"/>
              <a:defRPr sz="2000" baseline="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7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798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939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19144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71056"/>
            <a:ext cx="4038600" cy="4856922"/>
          </a:xfrm>
        </p:spPr>
        <p:txBody>
          <a:bodyPr/>
          <a:lstStyle>
            <a:lvl1pPr marL="457200" indent="-457200">
              <a:buFont typeface="Arial"/>
              <a:buChar char="•"/>
              <a:defRPr sz="2800"/>
            </a:lvl1pPr>
            <a:lvl2pPr marL="800100" indent="-342900">
              <a:buFont typeface="Arial"/>
              <a:buChar char="•"/>
              <a:defRPr sz="2400"/>
            </a:lvl2pPr>
            <a:lvl3pPr marL="1257300" indent="-342900">
              <a:buFont typeface="Arial"/>
              <a:buChar char="•"/>
              <a:defRPr sz="2000"/>
            </a:lvl3pPr>
            <a:lvl4pPr marL="1657350" indent="-285750">
              <a:buFont typeface="Arial"/>
              <a:buChar char="•"/>
              <a:defRPr sz="1800"/>
            </a:lvl4pPr>
            <a:lvl5pPr marL="2114550" indent="-2857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71056"/>
            <a:ext cx="4038600" cy="4856922"/>
          </a:xfrm>
        </p:spPr>
        <p:txBody>
          <a:bodyPr/>
          <a:lstStyle>
            <a:lvl1pPr marL="457200" indent="-457200">
              <a:buFont typeface="Arial"/>
              <a:buChar char="•"/>
              <a:defRPr sz="2800"/>
            </a:lvl1pPr>
            <a:lvl2pPr marL="800100" indent="-342900">
              <a:buFont typeface="Arial"/>
              <a:buChar char="•"/>
              <a:defRPr sz="2400"/>
            </a:lvl2pPr>
            <a:lvl3pPr marL="1257300" indent="-342900">
              <a:buFont typeface="Arial"/>
              <a:buChar char="•"/>
              <a:defRPr sz="2000"/>
            </a:lvl3pPr>
            <a:lvl4pPr marL="1657350" indent="-285750">
              <a:buFont typeface="Arial"/>
              <a:buChar char="•"/>
              <a:defRPr sz="1800"/>
            </a:lvl4pPr>
            <a:lvl5pPr marL="2114550" indent="-2857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70493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214607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5906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coc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1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71056"/>
            <a:ext cx="4038600" cy="4856922"/>
          </a:xfrm>
        </p:spPr>
        <p:txBody>
          <a:bodyPr/>
          <a:lstStyle>
            <a:lvl1pPr marL="457200" indent="-457200">
              <a:buFont typeface="Arial"/>
              <a:buChar char="•"/>
              <a:defRPr sz="2800"/>
            </a:lvl1pPr>
            <a:lvl2pPr marL="800100" indent="-342900">
              <a:buFont typeface="Arial"/>
              <a:buChar char="•"/>
              <a:defRPr sz="2400"/>
            </a:lvl2pPr>
            <a:lvl3pPr marL="1257300" indent="-342900">
              <a:buFont typeface="Arial"/>
              <a:buChar char="•"/>
              <a:defRPr sz="2000"/>
            </a:lvl3pPr>
            <a:lvl4pPr marL="1657350" indent="-285750">
              <a:buFont typeface="Arial"/>
              <a:buChar char="•"/>
              <a:defRPr sz="1800"/>
            </a:lvl4pPr>
            <a:lvl5pPr marL="2114550" indent="-2857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71056"/>
            <a:ext cx="4038600" cy="4856922"/>
          </a:xfrm>
        </p:spPr>
        <p:txBody>
          <a:bodyPr/>
          <a:lstStyle>
            <a:lvl1pPr marL="457200" indent="-457200">
              <a:buFont typeface="Arial"/>
              <a:buChar char="•"/>
              <a:defRPr sz="2800"/>
            </a:lvl1pPr>
            <a:lvl2pPr marL="800100" indent="-342900">
              <a:buFont typeface="Arial"/>
              <a:buChar char="•"/>
              <a:defRPr sz="2400"/>
            </a:lvl2pPr>
            <a:lvl3pPr marL="1257300" indent="-342900">
              <a:buFont typeface="Arial"/>
              <a:buChar char="•"/>
              <a:defRPr sz="2000"/>
            </a:lvl3pPr>
            <a:lvl4pPr marL="1657350" indent="-285750">
              <a:buFont typeface="Arial"/>
              <a:buChar char="•"/>
              <a:defRPr sz="1800"/>
            </a:lvl4pPr>
            <a:lvl5pPr marL="2114550" indent="-2857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693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857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.jp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g"/><Relationship Id="rId7" Type="http://schemas.openxmlformats.org/officeDocument/2006/relationships/image" Target="../media/image16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5.xml"/><Relationship Id="rId6" Type="http://schemas.openxmlformats.org/officeDocument/2006/relationships/hyperlink" Target="http://www.utzcertified.org/" TargetMode="External"/><Relationship Id="rId5" Type="http://schemas.openxmlformats.org/officeDocument/2006/relationships/hyperlink" Target="https://twitter.com/" TargetMode="External"/><Relationship Id="rId4" Type="http://schemas.openxmlformats.org/officeDocument/2006/relationships/hyperlink" Target="http://www.facebook.com/utzcertified" TargetMode="External"/><Relationship Id="rId9" Type="http://schemas.openxmlformats.org/officeDocument/2006/relationships/image" Target="../media/image1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662071"/>
            <a:ext cx="8229600" cy="58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74374"/>
            <a:ext cx="8229600" cy="486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3314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342900" rtl="0" eaLnBrk="1" latinLnBrk="0" hangingPunct="1">
        <a:spcBef>
          <a:spcPct val="20000"/>
        </a:spcBef>
        <a:buFont typeface="Arial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3429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3429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3429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662071"/>
            <a:ext cx="7603834" cy="58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74374"/>
            <a:ext cx="8229600" cy="486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6002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53162" cy="849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58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 defTabSz="457200"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 defTabSz="457200"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4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53162" cy="849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58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B0FB4B9-3F78-8F4E-91BE-14DEAAE4B8CC}" type="datetimeFigureOut">
              <a:rPr lang="nl-NL">
                <a:solidFill>
                  <a:srgbClr val="225B6B">
                    <a:tint val="75000"/>
                  </a:srgbClr>
                </a:solidFill>
              </a:rPr>
              <a:pPr defTabSz="457200"/>
              <a:t>18-6-2015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5D81204-2007-B145-B6DB-BFC28CC31EEB}" type="slidenum">
              <a:rPr>
                <a:solidFill>
                  <a:srgbClr val="225B6B">
                    <a:tint val="75000"/>
                  </a:srgbClr>
                </a:solidFill>
              </a:rPr>
              <a:pPr defTabSz="457200"/>
              <a:t>‹#›</a:t>
            </a:fld>
            <a:endParaRPr lang="nl-NL">
              <a:solidFill>
                <a:srgbClr val="225B6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1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662071"/>
            <a:ext cx="7603834" cy="58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74374"/>
            <a:ext cx="8229600" cy="486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639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vice-for-slides.jpg"/>
          <p:cNvPicPr>
            <a:picLocks noChangeAspect="1"/>
          </p:cNvPicPr>
          <p:nvPr userDrawn="1"/>
        </p:nvPicPr>
        <p:blipFill>
          <a:blip r:embed="rId16" cstate="print"/>
          <a:srcRect b="10134"/>
          <a:stretch>
            <a:fillRect/>
          </a:stretch>
        </p:blipFill>
        <p:spPr>
          <a:xfrm>
            <a:off x="5581930" y="5976664"/>
            <a:ext cx="3370997" cy="8813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ISEAL Alliance Logo (RGB).eps"/>
          <p:cNvPicPr>
            <a:picLocks noChangeAspect="1"/>
          </p:cNvPicPr>
          <p:nvPr userDrawn="1"/>
        </p:nvPicPr>
        <p:blipFill>
          <a:blip r:embed="rId17" cstate="print"/>
          <a:srcRect l="9276" t="39140"/>
          <a:stretch>
            <a:fillRect/>
          </a:stretch>
        </p:blipFill>
        <p:spPr>
          <a:xfrm>
            <a:off x="323315" y="6069051"/>
            <a:ext cx="1800000" cy="63079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5400000">
            <a:off x="-216305" y="543402"/>
            <a:ext cx="1077651" cy="1588"/>
          </a:xfrm>
          <a:prstGeom prst="line">
            <a:avLst/>
          </a:prstGeom>
          <a:ln>
            <a:solidFill>
              <a:srgbClr val="00528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9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88" indent="-1588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0500" indent="-1905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›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476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270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79488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175" indent="-3175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vice-for-slides.jpg"/>
          <p:cNvPicPr>
            <a:picLocks noChangeAspect="1"/>
          </p:cNvPicPr>
          <p:nvPr userDrawn="1"/>
        </p:nvPicPr>
        <p:blipFill>
          <a:blip r:embed="rId16" cstate="print"/>
          <a:srcRect b="10134"/>
          <a:stretch>
            <a:fillRect/>
          </a:stretch>
        </p:blipFill>
        <p:spPr>
          <a:xfrm>
            <a:off x="5581930" y="5976664"/>
            <a:ext cx="3370997" cy="8813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1C8A-3390-496F-B6FF-FCAA6BAFE4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ISEAL Alliance Logo (RGB).eps"/>
          <p:cNvPicPr>
            <a:picLocks noChangeAspect="1"/>
          </p:cNvPicPr>
          <p:nvPr userDrawn="1"/>
        </p:nvPicPr>
        <p:blipFill>
          <a:blip r:embed="rId17" cstate="print"/>
          <a:srcRect l="9276" t="39140"/>
          <a:stretch>
            <a:fillRect/>
          </a:stretch>
        </p:blipFill>
        <p:spPr>
          <a:xfrm>
            <a:off x="323315" y="6069051"/>
            <a:ext cx="1800000" cy="63079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5400000">
            <a:off x="-216305" y="543402"/>
            <a:ext cx="1077651" cy="1588"/>
          </a:xfrm>
          <a:prstGeom prst="line">
            <a:avLst/>
          </a:prstGeom>
          <a:ln>
            <a:solidFill>
              <a:srgbClr val="00528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88" indent="-1588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0500" indent="-1905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›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476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270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79488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175" indent="-3175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662071"/>
            <a:ext cx="7603834" cy="58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74374"/>
            <a:ext cx="8229600" cy="486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339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131846" y="3139160"/>
            <a:ext cx="3189330" cy="13506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>
              <a:lnSpc>
                <a:spcPct val="110000"/>
              </a:lnSpc>
            </a:pPr>
            <a:r>
              <a:rPr lang="nl-NL" sz="1800" b="0" cap="none">
                <a:solidFill>
                  <a:prstClr val="white"/>
                </a:solidFill>
                <a:latin typeface="Corbel"/>
                <a:cs typeface="Corbel"/>
              </a:rPr>
              <a:t>      </a:t>
            </a:r>
            <a:r>
              <a:rPr lang="nl-NL" sz="1800" b="0" cap="none">
                <a:solidFill>
                  <a:prstClr val="white"/>
                </a:solidFill>
                <a:latin typeface="Corbel"/>
                <a:cs typeface="Corbel"/>
                <a:hlinkClick r:id="rId4" tooltip="Follow us on Facebook"/>
              </a:rPr>
              <a:t>facebook</a:t>
            </a:r>
            <a:endParaRPr lang="nl-NL" sz="1800" b="0" cap="none">
              <a:solidFill>
                <a:prstClr val="white"/>
              </a:solidFill>
              <a:latin typeface="Corbel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nl-NL" sz="1800" b="0" cap="none">
                <a:solidFill>
                  <a:prstClr val="white"/>
                </a:solidFill>
                <a:latin typeface="Corbel"/>
                <a:cs typeface="Corbel"/>
              </a:rPr>
              <a:t>      </a:t>
            </a:r>
            <a:r>
              <a:rPr lang="nl-NL" sz="1800" b="0" cap="none">
                <a:solidFill>
                  <a:prstClr val="white"/>
                </a:solidFill>
                <a:latin typeface="Corbel"/>
                <a:cs typeface="Corbel"/>
                <a:hlinkClick r:id="rId5" tooltip="Follow us on Twitter"/>
              </a:rPr>
              <a:t>twitter</a:t>
            </a:r>
            <a:endParaRPr lang="nl-NL" sz="1800" b="0" cap="none">
              <a:solidFill>
                <a:prstClr val="white"/>
              </a:solidFill>
              <a:latin typeface="Corbel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nl-NL" sz="1800" b="0" cap="none">
                <a:solidFill>
                  <a:prstClr val="white"/>
                </a:solidFill>
                <a:latin typeface="Corbel"/>
                <a:cs typeface="Corbel"/>
              </a:rPr>
              <a:t>      </a:t>
            </a:r>
            <a:r>
              <a:rPr lang="en-US" sz="1800" b="0" cap="none">
                <a:solidFill>
                  <a:prstClr val="white"/>
                </a:solidFill>
                <a:latin typeface="Corbel"/>
                <a:cs typeface="Corbel"/>
                <a:hlinkClick r:id="rId6" tooltip="Welcome on our website"/>
              </a:rPr>
              <a:t>www.utzcertified.org</a:t>
            </a:r>
            <a:endParaRPr lang="en-US" sz="1800" b="0" cap="none">
              <a:solidFill>
                <a:prstClr val="white"/>
              </a:solidFill>
              <a:latin typeface="Corbel"/>
              <a:cs typeface="Corbel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893" y="3222077"/>
            <a:ext cx="266577" cy="25176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4175" y="3521859"/>
            <a:ext cx="255295" cy="25529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43437" y="3183987"/>
            <a:ext cx="2101563" cy="3817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>
              <a:lnSpc>
                <a:spcPct val="90000"/>
              </a:lnSpc>
            </a:pPr>
            <a:r>
              <a:rPr lang="nl-NL" sz="1800" b="0">
                <a:solidFill>
                  <a:srgbClr val="225B6B"/>
                </a:solidFill>
                <a:latin typeface="Corbel"/>
                <a:cs typeface="Corbel"/>
              </a:rPr>
              <a:t>FOLLOW US ON:</a:t>
            </a:r>
          </a:p>
          <a:p>
            <a:pPr>
              <a:lnSpc>
                <a:spcPct val="90000"/>
              </a:lnSpc>
            </a:pPr>
            <a:r>
              <a:rPr lang="nl-NL" sz="1800" b="0" cap="none">
                <a:solidFill>
                  <a:srgbClr val="225B6B"/>
                </a:solidFill>
                <a:latin typeface="Corbel"/>
                <a:cs typeface="Corbel"/>
              </a:rPr>
              <a:t>         </a:t>
            </a:r>
            <a:endParaRPr lang="en-US" sz="1800" b="0" cap="none">
              <a:solidFill>
                <a:srgbClr val="225B6B"/>
              </a:solidFill>
              <a:latin typeface="Corbel"/>
              <a:cs typeface="Corbe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43438" y="2332332"/>
            <a:ext cx="4447327" cy="889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nl-NL">
                <a:solidFill>
                  <a:srgbClr val="225B6B"/>
                </a:solidFill>
                <a:latin typeface="Corbel"/>
                <a:cs typeface="Corbel"/>
              </a:rPr>
              <a:t>THANK YOU</a:t>
            </a:r>
            <a:endParaRPr lang="en-US">
              <a:solidFill>
                <a:srgbClr val="225B6B"/>
              </a:solidFill>
              <a:latin typeface="Corbel"/>
              <a:cs typeface="Corbel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3494" y="3841916"/>
            <a:ext cx="231981" cy="2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2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df"/><Relationship Id="rId7" Type="http://schemas.openxmlformats.org/officeDocument/2006/relationships/image" Target="../media/image41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10" Type="http://schemas.openxmlformats.org/officeDocument/2006/relationships/image" Target="../media/image44.gif"/><Relationship Id="rId4" Type="http://schemas.openxmlformats.org/officeDocument/2006/relationships/image" Target="../media/image38.png"/><Relationship Id="rId9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6RVonMFldpw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://www.youtube.com/watch?v=QqKEEb-4hlE" TargetMode="External"/><Relationship Id="rId12" Type="http://schemas.openxmlformats.org/officeDocument/2006/relationships/hyperlink" Target="http://www.youtube.com/watch?v=6yxEczzsX_k&amp;feature=share&amp;list=UU2n6R1_Kd915RJcKo29aS9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esPLm9uw8ZA" TargetMode="External"/><Relationship Id="rId11" Type="http://schemas.openxmlformats.org/officeDocument/2006/relationships/hyperlink" Target="http://www.youtube.com/watch?v=GloL3VWT5FY&amp;feature=share&amp;list=UU2n6R1_Kd915RJcKo29aS9Q" TargetMode="External"/><Relationship Id="rId5" Type="http://schemas.openxmlformats.org/officeDocument/2006/relationships/hyperlink" Target="http://www.youtube.com/watch?v=T6d65NjLgSc" TargetMode="External"/><Relationship Id="rId10" Type="http://schemas.openxmlformats.org/officeDocument/2006/relationships/hyperlink" Target="http://www.youtube.com/watch?v=WDw8CiBOVss" TargetMode="External"/><Relationship Id="rId4" Type="http://schemas.openxmlformats.org/officeDocument/2006/relationships/hyperlink" Target="http://www.youtube.com/watch?v=K7vhTSaC464" TargetMode="External"/><Relationship Id="rId9" Type="http://schemas.openxmlformats.org/officeDocument/2006/relationships/hyperlink" Target="http://www.youtube.com/watch?v=IANXDeVT2S0&amp;feature=share&amp;list=UU2n6R1_Kd915RJcKo29aS9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hyperlink" Target="http://www.utzcertified.org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495" y="1714500"/>
            <a:ext cx="6141755" cy="40005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UTZ Certified </a:t>
            </a:r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</a:rPr>
              <a:t>Business to business certification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9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9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9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9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Marg Leijdens</a:t>
            </a:r>
            <a:r>
              <a:rPr lang="en-US" sz="9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9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9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9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500" dirty="0"/>
              <a:t>Standard &amp; Certification Department - Cocoa</a:t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350" dirty="0"/>
              <a:t>June 2015</a:t>
            </a:r>
            <a:r>
              <a:rPr lang="en-US" sz="600" dirty="0"/>
              <a:t/>
            </a:r>
            <a:br>
              <a:rPr lang="en-US" sz="600" dirty="0"/>
            </a:br>
            <a:endParaRPr lang="fr-FR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692911"/>
            <a:ext cx="7653162" cy="849355"/>
          </a:xfrm>
        </p:spPr>
        <p:txBody>
          <a:bodyPr>
            <a:normAutofit/>
          </a:bodyPr>
          <a:lstStyle/>
          <a:p>
            <a:r>
              <a:rPr lang="es-ES" dirty="0" smtClean="0"/>
              <a:t>Certification and </a:t>
            </a:r>
            <a:r>
              <a:rPr lang="es-ES" dirty="0" err="1" smtClean="0"/>
              <a:t>premium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1109663" y="4086112"/>
            <a:ext cx="985837" cy="428625"/>
          </a:xfrm>
          <a:prstGeom prst="rect">
            <a:avLst/>
          </a:prstGeom>
          <a:solidFill>
            <a:srgbClr val="99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92200" y="3300300"/>
            <a:ext cx="14288" cy="2892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defTabSz="457200"/>
            <a:endParaRPr lang="de-CH">
              <a:solidFill>
                <a:srgbClr val="225B6B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-5400000">
            <a:off x="496094" y="4647294"/>
            <a:ext cx="650875" cy="3381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600">
                <a:solidFill>
                  <a:srgbClr val="225B6B"/>
                </a:solidFill>
              </a:rPr>
              <a:t>Price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09663" y="4436950"/>
            <a:ext cx="2381250" cy="1758950"/>
          </a:xfrm>
          <a:prstGeom prst="rect">
            <a:avLst/>
          </a:prstGeom>
          <a:solidFill>
            <a:srgbClr val="CBE8E5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GB" sz="1600">
              <a:solidFill>
                <a:srgbClr val="225B6B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03375" y="4986225"/>
            <a:ext cx="1314450" cy="584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600">
                <a:solidFill>
                  <a:srgbClr val="225B6B"/>
                </a:solidFill>
              </a:rPr>
              <a:t>Baseline </a:t>
            </a:r>
          </a:p>
          <a:p>
            <a:pPr defTabSz="457200"/>
            <a:r>
              <a:rPr lang="en-US" sz="1600">
                <a:solidFill>
                  <a:srgbClr val="225B6B"/>
                </a:solidFill>
              </a:rPr>
              <a:t>farm income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17988" y="6221300"/>
            <a:ext cx="3754437" cy="3381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600">
                <a:solidFill>
                  <a:srgbClr val="225B6B"/>
                </a:solidFill>
              </a:rPr>
              <a:t>Volume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149350" y="3644787"/>
            <a:ext cx="2647950" cy="3381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600" dirty="0" err="1">
                <a:solidFill>
                  <a:srgbClr val="225B6B"/>
                </a:solidFill>
              </a:rPr>
              <a:t>Fairtrade</a:t>
            </a:r>
            <a:r>
              <a:rPr lang="en-US" sz="1600" dirty="0">
                <a:solidFill>
                  <a:srgbClr val="225B6B"/>
                </a:solidFill>
              </a:rPr>
              <a:t>/ organic premium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800850" y="4101987"/>
            <a:ext cx="184150" cy="3381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endParaRPr lang="nl-NL" sz="1600">
              <a:solidFill>
                <a:srgbClr val="225B6B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953000" y="4017850"/>
            <a:ext cx="1562100" cy="338137"/>
          </a:xfrm>
          <a:prstGeom prst="rect">
            <a:avLst/>
          </a:prstGeom>
          <a:solidFill>
            <a:srgbClr val="990033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/>
            <a:endParaRPr lang="en-GB" sz="1600">
              <a:solidFill>
                <a:srgbClr val="225B6B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953000" y="4111512"/>
            <a:ext cx="3116263" cy="2084388"/>
          </a:xfrm>
          <a:prstGeom prst="rect">
            <a:avLst/>
          </a:prstGeom>
          <a:solidFill>
            <a:srgbClr val="00A49A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nl-NL" sz="1600">
              <a:solidFill>
                <a:srgbClr val="225B6B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933950" y="3306650"/>
            <a:ext cx="14288" cy="2892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defTabSz="457200"/>
            <a:endParaRPr lang="de-CH">
              <a:solidFill>
                <a:srgbClr val="225B6B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4337844" y="4653644"/>
            <a:ext cx="650875" cy="3381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600">
                <a:solidFill>
                  <a:srgbClr val="225B6B"/>
                </a:solidFill>
              </a:rPr>
              <a:t>Price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953000" y="4436950"/>
            <a:ext cx="2381250" cy="1758950"/>
          </a:xfrm>
          <a:prstGeom prst="rect">
            <a:avLst/>
          </a:prstGeom>
          <a:solidFill>
            <a:srgbClr val="CBE8E5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GB" sz="1600">
              <a:solidFill>
                <a:srgbClr val="225B6B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011738" y="4116275"/>
            <a:ext cx="2990850" cy="3381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600" i="1" dirty="0">
                <a:solidFill>
                  <a:srgbClr val="225B6B"/>
                </a:solidFill>
              </a:rPr>
              <a:t>Increase due to good practices</a:t>
            </a:r>
            <a:endParaRPr lang="en-US" sz="1600" dirty="0">
              <a:solidFill>
                <a:srgbClr val="225B6B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095875" y="3657487"/>
            <a:ext cx="137249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srgbClr val="225B6B"/>
                </a:solidFill>
              </a:rPr>
              <a:t>UTZ premium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09663" y="6194312"/>
            <a:ext cx="2643187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11825" y="6194312"/>
            <a:ext cx="2643188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81000" y="6254637"/>
            <a:ext cx="3754438" cy="3381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600">
                <a:solidFill>
                  <a:srgbClr val="225B6B"/>
                </a:solidFill>
              </a:rPr>
              <a:t>Volume</a:t>
            </a:r>
          </a:p>
        </p:txBody>
      </p:sp>
      <p:sp>
        <p:nvSpPr>
          <p:cNvPr id="22" name="Notched Right Arrow 21"/>
          <p:cNvSpPr/>
          <p:nvPr/>
        </p:nvSpPr>
        <p:spPr>
          <a:xfrm>
            <a:off x="1095375" y="2678122"/>
            <a:ext cx="6715125" cy="642938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1238250" y="2820997"/>
            <a:ext cx="2357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GB" sz="1600" dirty="0">
                <a:solidFill>
                  <a:srgbClr val="225B6B"/>
                </a:solidFill>
              </a:rPr>
              <a:t>Premium markets</a:t>
            </a: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5381625" y="2820997"/>
            <a:ext cx="242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GB" sz="1600">
                <a:solidFill>
                  <a:srgbClr val="225B6B"/>
                </a:solidFill>
              </a:rPr>
              <a:t>Mainstream markets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445125" y="4986225"/>
            <a:ext cx="1314450" cy="584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600" dirty="0">
                <a:solidFill>
                  <a:srgbClr val="225B6B"/>
                </a:solidFill>
              </a:rPr>
              <a:t>Baseline </a:t>
            </a:r>
          </a:p>
          <a:p>
            <a:pPr defTabSz="457200"/>
            <a:r>
              <a:rPr lang="en-US" sz="1600" dirty="0">
                <a:solidFill>
                  <a:srgbClr val="225B6B"/>
                </a:solidFill>
              </a:rPr>
              <a:t>farm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932" y="1887670"/>
            <a:ext cx="514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2800" b="1" dirty="0">
                <a:solidFill>
                  <a:srgbClr val="8E002B"/>
                </a:solidFill>
              </a:rPr>
              <a:t>Producer </a:t>
            </a:r>
            <a:r>
              <a:rPr lang="es-ES" sz="2800" b="1" dirty="0" err="1">
                <a:solidFill>
                  <a:srgbClr val="8E002B"/>
                </a:solidFill>
              </a:rPr>
              <a:t>income</a:t>
            </a:r>
            <a:r>
              <a:rPr lang="es-ES" sz="2800" b="1" dirty="0">
                <a:solidFill>
                  <a:srgbClr val="8E002B"/>
                </a:solidFill>
              </a:rPr>
              <a:t> </a:t>
            </a:r>
            <a:r>
              <a:rPr lang="es-ES" sz="2800" b="1" dirty="0" err="1">
                <a:solidFill>
                  <a:srgbClr val="8E002B"/>
                </a:solidFill>
              </a:rPr>
              <a:t>improves</a:t>
            </a:r>
            <a:endParaRPr lang="es-ES" sz="2800" b="1" dirty="0">
              <a:solidFill>
                <a:srgbClr val="8E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What’s in it for the farmer?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2400" dirty="0" smtClean="0">
                <a:solidFill>
                  <a:srgbClr val="8E002B"/>
                </a:solidFill>
              </a:rPr>
              <a:t>Better farming and management practices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1800" dirty="0" smtClean="0"/>
              <a:t>Productivity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1800" dirty="0" smtClean="0"/>
              <a:t>Quality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1800" dirty="0" smtClean="0"/>
              <a:t>Efficiency</a:t>
            </a:r>
          </a:p>
          <a:p>
            <a:pPr eaLnBrk="1" hangingPunct="1"/>
            <a:r>
              <a:rPr lang="en-GB" sz="2400" dirty="0" smtClean="0">
                <a:solidFill>
                  <a:srgbClr val="8E002B"/>
                </a:solidFill>
              </a:rPr>
              <a:t>Better terms of trade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1800" dirty="0" smtClean="0"/>
              <a:t>Access to markets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1800" dirty="0" smtClean="0"/>
              <a:t>Long-term relationships / confidence in the future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1800" dirty="0" smtClean="0"/>
              <a:t>Framework to share ‘sustainability costs’ with buyers</a:t>
            </a:r>
          </a:p>
          <a:p>
            <a:pPr eaLnBrk="1" hangingPunct="1"/>
            <a:r>
              <a:rPr lang="en-GB" sz="2400" dirty="0" smtClean="0">
                <a:solidFill>
                  <a:srgbClr val="8E002B"/>
                </a:solidFill>
              </a:rPr>
              <a:t>Better living and working conditions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1800" dirty="0" smtClean="0"/>
              <a:t>Health and safety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1800" dirty="0" smtClean="0"/>
              <a:t>Labour rights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1800" dirty="0" smtClean="0"/>
              <a:t>Environmental protection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1800" dirty="0" smtClean="0"/>
              <a:t>Education</a:t>
            </a:r>
          </a:p>
          <a:p>
            <a:pPr eaLnBrk="1" hangingPunct="1"/>
            <a:endParaRPr lang="en-GB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62" y="1246117"/>
            <a:ext cx="17907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70" y="2969229"/>
            <a:ext cx="1680829" cy="148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71" y="4230383"/>
            <a:ext cx="1732435" cy="18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41" y="4530904"/>
            <a:ext cx="1627271" cy="20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0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5600" y="1474374"/>
            <a:ext cx="8474400" cy="4864366"/>
          </a:xfr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400" kern="0" dirty="0">
                <a:ea typeface="ＭＳ Ｐゴシック" pitchFamily="-107" charset="-128"/>
              </a:rPr>
              <a:t>Assurance that certified products are linked to certified sources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400" kern="0" dirty="0">
                <a:ea typeface="ＭＳ Ｐゴシック" pitchFamily="-107" charset="-128"/>
              </a:rPr>
              <a:t>Proof to the logo and/or claim on the product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400" kern="0" dirty="0">
                <a:ea typeface="ＭＳ Ｐゴシック" pitchFamily="-107" charset="-128"/>
              </a:rPr>
              <a:t>Link certified producers and buyers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400" kern="0" dirty="0">
                <a:ea typeface="ＭＳ Ｐゴシック" pitchFamily="-107" charset="-128"/>
              </a:rPr>
              <a:t>Monitoring of volumes and premiums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2400" kern="0" dirty="0"/>
              <a:t>Transparency &amp; </a:t>
            </a:r>
            <a:r>
              <a:rPr lang="en-US" sz="2400" kern="0" dirty="0" smtClean="0"/>
              <a:t>trust</a:t>
            </a:r>
            <a:endParaRPr lang="en-GB" sz="2400" kern="0" dirty="0">
              <a:ea typeface="ＭＳ Ｐゴシック" pitchFamily="-107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4825" y="274638"/>
            <a:ext cx="7067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Value of traceability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" y="3980433"/>
            <a:ext cx="9000000" cy="21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Focus 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3427"/>
            <a:ext cx="8229600" cy="3438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/>
              <a:t>Living wage  / living income</a:t>
            </a:r>
          </a:p>
        </p:txBody>
      </p:sp>
    </p:spTree>
    <p:extLst>
      <p:ext uri="{BB962C8B-B14F-4D97-AF65-F5344CB8AC3E}">
        <p14:creationId xmlns:p14="http://schemas.microsoft.com/office/powerpoint/2010/main" val="7231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1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0564" y="0"/>
            <a:ext cx="9144000" cy="221076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6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9122" y="36719"/>
            <a:ext cx="8372028" cy="911609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defTabSz="457200">
              <a:spcBef>
                <a:spcPct val="0"/>
              </a:spcBef>
              <a:defRPr/>
            </a:pPr>
            <a:r>
              <a:rPr lang="en-US" sz="3600" dirty="0" smtClean="0">
                <a:solidFill>
                  <a:prstClr val="white"/>
                </a:solidFill>
              </a:rPr>
              <a:t>Towards a shared approach to </a:t>
            </a:r>
            <a:r>
              <a:rPr lang="en-US" sz="3600" dirty="0" err="1" smtClean="0">
                <a:solidFill>
                  <a:prstClr val="white"/>
                </a:solidFill>
              </a:rPr>
              <a:t>livin</a:t>
            </a:r>
            <a:r>
              <a:rPr lang="en-US" sz="3600" dirty="0" smtClean="0">
                <a:solidFill>
                  <a:prstClr val="white"/>
                </a:solidFill>
              </a:rPr>
              <a:t>g wage</a:t>
            </a:r>
            <a:endParaRPr lang="en-US" sz="3600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157296" y="947534"/>
            <a:ext cx="1887133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/>
          <p:cNvSpPr txBox="1">
            <a:spLocks/>
          </p:cNvSpPr>
          <p:nvPr/>
        </p:nvSpPr>
        <p:spPr>
          <a:xfrm>
            <a:off x="952500" y="1009820"/>
            <a:ext cx="7239000" cy="499027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marL="0" indent="0">
              <a:buNone/>
              <a:defRPr>
                <a:solidFill>
                  <a:srgbClr val="CED4E5"/>
                </a:solidFill>
              </a:defRPr>
            </a:lvl1pPr>
            <a:lvl2pPr>
              <a:buNone/>
              <a:defRPr>
                <a:solidFill>
                  <a:srgbClr val="006EB3"/>
                </a:solidFill>
              </a:defRPr>
            </a:lvl2pPr>
            <a:lvl3pPr>
              <a:buNone/>
              <a:defRPr>
                <a:solidFill>
                  <a:srgbClr val="006EB3"/>
                </a:solidFill>
              </a:defRPr>
            </a:lvl3pPr>
            <a:lvl4pPr>
              <a:buNone/>
              <a:defRPr>
                <a:solidFill>
                  <a:srgbClr val="006EB3"/>
                </a:solidFill>
              </a:defRPr>
            </a:lvl4pPr>
            <a:lvl5pPr>
              <a:buNone/>
              <a:defRPr>
                <a:solidFill>
                  <a:srgbClr val="006EB3"/>
                </a:solidFill>
              </a:defRPr>
            </a:lvl5pPr>
          </a:lstStyle>
          <a:p>
            <a:pPr defTabSz="457200">
              <a:lnSpc>
                <a:spcPts val="2400"/>
              </a:lnSpc>
              <a:buClr>
                <a:srgbClr val="1B76BC"/>
              </a:buClr>
              <a:buFont typeface="Arial"/>
              <a:buNone/>
              <a:defRPr/>
            </a:pPr>
            <a:endParaRPr lang="en-GB" sz="2400" dirty="0" smtClean="0">
              <a:solidFill>
                <a:prstClr val="white"/>
              </a:solidFill>
            </a:endParaRPr>
          </a:p>
          <a:p>
            <a:pPr defTabSz="457200">
              <a:lnSpc>
                <a:spcPts val="2400"/>
              </a:lnSpc>
              <a:buClr>
                <a:srgbClr val="1B76BC"/>
              </a:buClr>
              <a:buFont typeface="Arial"/>
              <a:buNone/>
              <a:defRPr/>
            </a:pPr>
            <a:endParaRPr lang="en-GB" sz="2400" dirty="0" smtClea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5469997"/>
            <a:ext cx="9144001" cy="1135519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5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ISEAL Alliance Logo (RGB)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9276" t="39140"/>
              <a:stretch>
                <a:fillRect/>
              </a:stretch>
            </p:blipFill>
          </mc:Choice>
          <mc:Fallback>
            <p:blipFill>
              <a:blip r:embed="rId4"/>
              <a:srcRect l="9276" t="39140"/>
              <a:stretch>
                <a:fillRect/>
              </a:stretch>
            </p:blipFill>
          </mc:Fallback>
        </mc:AlternateContent>
        <p:spPr>
          <a:xfrm>
            <a:off x="179512" y="5683425"/>
            <a:ext cx="1748722" cy="6128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62596" y="4819650"/>
            <a:ext cx="338554" cy="203835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GB" sz="1000" dirty="0" smtClean="0">
                <a:solidFill>
                  <a:prstClr val="white"/>
                </a:solidFill>
              </a:rPr>
              <a:t>©  Marvin del Cid, Fairtrade Austria</a:t>
            </a:r>
            <a:endParaRPr lang="en-GB" sz="1000" dirty="0">
              <a:solidFill>
                <a:prstClr val="white"/>
              </a:solidFill>
            </a:endParaRPr>
          </a:p>
        </p:txBody>
      </p:sp>
      <p:pic>
        <p:nvPicPr>
          <p:cNvPr id="13" name="Picture 12" descr="FBM_INT_VERT_RGB_POS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4336" y="5718668"/>
            <a:ext cx="533400" cy="638175"/>
          </a:xfrm>
          <a:prstGeom prst="rect">
            <a:avLst/>
          </a:prstGeom>
        </p:spPr>
      </p:pic>
      <p:pic>
        <p:nvPicPr>
          <p:cNvPr id="15" name="Picture 14" descr="FSC-LoRes.gif"/>
          <p:cNvPicPr/>
          <p:nvPr/>
        </p:nvPicPr>
        <p:blipFill>
          <a:blip r:embed="rId6" cstate="print"/>
          <a:srcRect r="10321" b="6348"/>
          <a:stretch>
            <a:fillRect/>
          </a:stretch>
        </p:blipFill>
        <p:spPr>
          <a:xfrm>
            <a:off x="2657128" y="5650112"/>
            <a:ext cx="662940" cy="694055"/>
          </a:xfrm>
          <a:prstGeom prst="rect">
            <a:avLst/>
          </a:prstGeom>
        </p:spPr>
      </p:pic>
      <p:pic>
        <p:nvPicPr>
          <p:cNvPr id="16" name="Picture 15" descr="GoodWeave_LoRes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0068" y="5731344"/>
            <a:ext cx="662940" cy="633095"/>
          </a:xfrm>
          <a:prstGeom prst="rect">
            <a:avLst/>
          </a:prstGeom>
        </p:spPr>
      </p:pic>
      <p:pic>
        <p:nvPicPr>
          <p:cNvPr id="17" name="Picture 16" descr="SAI_LoRes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32240" y="5707144"/>
            <a:ext cx="708660" cy="708660"/>
          </a:xfrm>
          <a:prstGeom prst="rect">
            <a:avLst/>
          </a:prstGeom>
        </p:spPr>
      </p:pic>
      <p:pic>
        <p:nvPicPr>
          <p:cNvPr id="18" name="Picture 17" descr="RA-SAN-LoRes.gif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83008" y="5718668"/>
            <a:ext cx="1775460" cy="661670"/>
          </a:xfrm>
          <a:prstGeom prst="rect">
            <a:avLst/>
          </a:prstGeom>
        </p:spPr>
      </p:pic>
      <p:pic>
        <p:nvPicPr>
          <p:cNvPr id="19" name="Picture 18" descr="UTZ-LoRes.gif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96568" y="5714223"/>
            <a:ext cx="670560" cy="670560"/>
          </a:xfrm>
          <a:prstGeom prst="rect">
            <a:avLst/>
          </a:prstGeom>
        </p:spPr>
      </p:pic>
      <p:sp>
        <p:nvSpPr>
          <p:cNvPr id="20" name="Text Placeholder 15"/>
          <p:cNvSpPr txBox="1">
            <a:spLocks/>
          </p:cNvSpPr>
          <p:nvPr/>
        </p:nvSpPr>
        <p:spPr>
          <a:xfrm>
            <a:off x="931936" y="992948"/>
            <a:ext cx="7239000" cy="499027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marL="0" indent="0">
              <a:buNone/>
              <a:defRPr>
                <a:solidFill>
                  <a:srgbClr val="CED4E5"/>
                </a:solidFill>
              </a:defRPr>
            </a:lvl1pPr>
            <a:lvl2pPr>
              <a:buNone/>
              <a:defRPr>
                <a:solidFill>
                  <a:srgbClr val="006EB3"/>
                </a:solidFill>
              </a:defRPr>
            </a:lvl2pPr>
            <a:lvl3pPr>
              <a:buNone/>
              <a:defRPr>
                <a:solidFill>
                  <a:srgbClr val="006EB3"/>
                </a:solidFill>
              </a:defRPr>
            </a:lvl3pPr>
            <a:lvl4pPr>
              <a:buNone/>
              <a:defRPr>
                <a:solidFill>
                  <a:srgbClr val="006EB3"/>
                </a:solidFill>
              </a:defRPr>
            </a:lvl4pPr>
            <a:lvl5pPr>
              <a:buNone/>
              <a:defRPr>
                <a:solidFill>
                  <a:srgbClr val="006EB3"/>
                </a:solidFill>
              </a:defRPr>
            </a:lvl5pPr>
          </a:lstStyle>
          <a:p>
            <a:pPr defTabSz="457200">
              <a:lnSpc>
                <a:spcPts val="2400"/>
              </a:lnSpc>
              <a:buClr>
                <a:srgbClr val="1B76BC"/>
              </a:buClr>
              <a:buFont typeface="Arial"/>
              <a:buNone/>
              <a:defRPr/>
            </a:pPr>
            <a:r>
              <a:rPr lang="en-GB" sz="2400" dirty="0" smtClean="0">
                <a:solidFill>
                  <a:prstClr val="white"/>
                </a:solidFill>
              </a:rPr>
              <a:t>A collaboration of six sustainability standards</a:t>
            </a:r>
          </a:p>
          <a:p>
            <a:pPr defTabSz="457200">
              <a:lnSpc>
                <a:spcPts val="2400"/>
              </a:lnSpc>
              <a:buClr>
                <a:srgbClr val="1B76BC"/>
              </a:buClr>
              <a:buFont typeface="Arial"/>
              <a:buNone/>
              <a:defRPr/>
            </a:pPr>
            <a:endParaRPr lang="en-GB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systems can do a lot…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3960440" cy="439248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By reaching many workers</a:t>
            </a:r>
          </a:p>
          <a:p>
            <a:r>
              <a:rPr lang="en-US" dirty="0" smtClean="0"/>
              <a:t> And offering…</a:t>
            </a:r>
            <a:endParaRPr lang="en-US" dirty="0"/>
          </a:p>
          <a:p>
            <a:pPr lvl="1"/>
            <a:r>
              <a:rPr lang="en-US" dirty="0" smtClean="0"/>
              <a:t>capacity building</a:t>
            </a:r>
          </a:p>
          <a:p>
            <a:pPr lvl="1"/>
            <a:r>
              <a:rPr lang="en-US" dirty="0" smtClean="0"/>
              <a:t> requirements and guidance </a:t>
            </a:r>
          </a:p>
          <a:p>
            <a:pPr lvl="1"/>
            <a:r>
              <a:rPr lang="en-US" dirty="0" smtClean="0"/>
              <a:t> auditing of compliance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monitoring and evaluation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outreach to stakeholders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53" y="0"/>
            <a:ext cx="4590256" cy="6885384"/>
          </a:xfrm>
        </p:spPr>
      </p:pic>
      <p:sp>
        <p:nvSpPr>
          <p:cNvPr id="9" name="TextBox 8"/>
          <p:cNvSpPr txBox="1"/>
          <p:nvPr/>
        </p:nvSpPr>
        <p:spPr>
          <a:xfrm>
            <a:off x="6660233" y="6614745"/>
            <a:ext cx="252028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Photo © Robin Romano, </a:t>
            </a:r>
            <a:r>
              <a:rPr lang="en-GB" sz="1100" dirty="0" err="1" smtClean="0">
                <a:solidFill>
                  <a:schemeClr val="bg1"/>
                </a:solidFill>
              </a:rPr>
              <a:t>Goodwave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95536" y="4869160"/>
            <a:ext cx="38987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… but they can’t solve wage issues alone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1043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definition.  Living wage is…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960440"/>
          </a:xfrm>
        </p:spPr>
        <p:txBody>
          <a:bodyPr/>
          <a:lstStyle/>
          <a:p>
            <a:r>
              <a:rPr lang="nl-NL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800" i="1" dirty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800" b="1" i="1" dirty="0">
                <a:ea typeface="Verdana" panose="020B0604030504040204" pitchFamily="34" charset="0"/>
                <a:cs typeface="Verdana" panose="020B0604030504040204" pitchFamily="34" charset="0"/>
              </a:rPr>
              <a:t>remuneration*</a:t>
            </a:r>
            <a:r>
              <a:rPr lang="en-US" sz="2800" i="1" dirty="0">
                <a:ea typeface="Verdana" panose="020B0604030504040204" pitchFamily="34" charset="0"/>
                <a:cs typeface="Verdana" panose="020B0604030504040204" pitchFamily="34" charset="0"/>
              </a:rPr>
              <a:t> received for a </a:t>
            </a:r>
            <a:r>
              <a:rPr lang="en-US" sz="2800" b="1" i="1" dirty="0">
                <a:ea typeface="Verdana" panose="020B0604030504040204" pitchFamily="34" charset="0"/>
                <a:cs typeface="Verdana" panose="020B0604030504040204" pitchFamily="34" charset="0"/>
              </a:rPr>
              <a:t>standard work week*  </a:t>
            </a:r>
            <a:r>
              <a:rPr lang="en-US" sz="2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800" i="1" dirty="0">
                <a:ea typeface="Verdana" panose="020B0604030504040204" pitchFamily="34" charset="0"/>
                <a:cs typeface="Verdana" panose="020B0604030504040204" pitchFamily="34" charset="0"/>
              </a:rPr>
              <a:t>a worker in a particular place sufficient to afford a </a:t>
            </a:r>
            <a:r>
              <a:rPr lang="en-US" sz="2800" b="1" i="1" dirty="0">
                <a:ea typeface="Verdana" panose="020B0604030504040204" pitchFamily="34" charset="0"/>
                <a:cs typeface="Verdana" panose="020B0604030504040204" pitchFamily="34" charset="0"/>
              </a:rPr>
              <a:t>decent standard of living </a:t>
            </a:r>
            <a:r>
              <a:rPr lang="en-US" sz="2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2800" i="1" dirty="0">
                <a:ea typeface="Verdana" panose="020B0604030504040204" pitchFamily="34" charset="0"/>
                <a:cs typeface="Verdana" panose="020B0604030504040204" pitchFamily="34" charset="0"/>
              </a:rPr>
              <a:t>the worker and her or his family. </a:t>
            </a:r>
            <a:endParaRPr lang="en-US" sz="2800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i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Elements </a:t>
            </a:r>
            <a:r>
              <a:rPr lang="en-US" sz="2800" i="1" dirty="0">
                <a:ea typeface="Verdana" panose="020B0604030504040204" pitchFamily="34" charset="0"/>
                <a:cs typeface="Verdana" panose="020B0604030504040204" pitchFamily="34" charset="0"/>
              </a:rPr>
              <a:t>of a decent standard of living include </a:t>
            </a:r>
            <a:r>
              <a:rPr lang="en-US" sz="2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food, </a:t>
            </a:r>
            <a:r>
              <a:rPr lang="en-US" sz="2800" b="1" i="1" dirty="0">
                <a:ea typeface="Verdana" panose="020B0604030504040204" pitchFamily="34" charset="0"/>
                <a:cs typeface="Verdana" panose="020B0604030504040204" pitchFamily="34" charset="0"/>
              </a:rPr>
              <a:t>water, </a:t>
            </a:r>
            <a:r>
              <a:rPr lang="en-US" sz="2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housing, </a:t>
            </a:r>
            <a:r>
              <a:rPr lang="en-US" sz="2800" b="1" i="1" dirty="0">
                <a:ea typeface="Verdana" panose="020B0604030504040204" pitchFamily="34" charset="0"/>
                <a:cs typeface="Verdana" panose="020B0604030504040204" pitchFamily="34" charset="0"/>
              </a:rPr>
              <a:t>education, health care, transport, clothing, and other essential needs including provision for unexpected events</a:t>
            </a:r>
            <a:r>
              <a:rPr lang="en-US" sz="2800" i="1" dirty="0">
                <a:ea typeface="Verdana" panose="020B0604030504040204" pitchFamily="34" charset="0"/>
                <a:cs typeface="Verdana" panose="020B0604030504040204" pitchFamily="34" charset="0"/>
              </a:rPr>
              <a:t>. “</a:t>
            </a:r>
            <a:endParaRPr lang="en-US" sz="2800" b="1" i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5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6687005" cy="5015254"/>
          </a:xfr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Methodology…</a:t>
            </a:r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23928" y="5517232"/>
            <a:ext cx="48245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 smtClean="0"/>
              <a:t>With </a:t>
            </a:r>
            <a:r>
              <a:rPr lang="en-GB" b="0" dirty="0" err="1" smtClean="0"/>
              <a:t>Dr.</a:t>
            </a:r>
            <a:r>
              <a:rPr lang="en-GB" b="0" dirty="0" smtClean="0"/>
              <a:t> Richard Anker and other experts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16519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+mn-lt"/>
              </a:rPr>
              <a:t>UTZ LW approach: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7" y="1474374"/>
            <a:ext cx="8229600" cy="48643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>
              <a:latin typeface="+mn-lt"/>
            </a:endParaRPr>
          </a:p>
          <a:p>
            <a:pPr marL="0" indent="0">
              <a:buNone/>
            </a:pPr>
            <a:r>
              <a:rPr lang="en-US" sz="1800" dirty="0" smtClean="0">
                <a:latin typeface="+mn-lt"/>
              </a:rPr>
              <a:t>The </a:t>
            </a:r>
            <a:r>
              <a:rPr lang="en-US" sz="1800" dirty="0">
                <a:latin typeface="+mn-lt"/>
              </a:rPr>
              <a:t>proposed approach deploys the following elements: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r>
              <a:rPr lang="en-US" sz="1800" b="1" dirty="0">
                <a:latin typeface="+mn-lt"/>
              </a:rPr>
              <a:t>Encouraging Negotiation and monitoring progress </a:t>
            </a:r>
            <a:r>
              <a:rPr lang="en-US" sz="1800" dirty="0">
                <a:latin typeface="+mn-lt"/>
                <a:ea typeface="Times New Roman"/>
                <a:cs typeface="Times New Roman"/>
              </a:rPr>
              <a:t>(Development of an agreed upon progress action plan with defined milestones and monitoring it) </a:t>
            </a:r>
          </a:p>
          <a:p>
            <a:pPr marL="0" indent="0">
              <a:buNone/>
            </a:pPr>
            <a:endParaRPr lang="en-US" sz="1800" dirty="0">
              <a:latin typeface="+mn-lt"/>
              <a:ea typeface="Times New Roman"/>
              <a:cs typeface="Times New Roman"/>
            </a:endParaRPr>
          </a:p>
          <a:p>
            <a:r>
              <a:rPr lang="en-US" sz="1800" b="1" dirty="0">
                <a:latin typeface="+mn-lt"/>
              </a:rPr>
              <a:t>Improving the bargaining position of workers </a:t>
            </a:r>
            <a:r>
              <a:rPr lang="en-US" sz="1800" dirty="0">
                <a:latin typeface="+mn-lt"/>
              </a:rPr>
              <a:t>(through the review of a wider range of workers related criteria including freedom of association, grievance criteria; documentation requirements etc.).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lvl="0"/>
            <a:r>
              <a:rPr lang="en-US" sz="1800" b="1" dirty="0">
                <a:latin typeface="+mn-lt"/>
              </a:rPr>
              <a:t>Avoiding the imposition of a single monetary </a:t>
            </a:r>
            <a:r>
              <a:rPr lang="en-US" sz="1800" b="1" dirty="0" smtClean="0">
                <a:latin typeface="+mn-lt"/>
              </a:rPr>
              <a:t>value</a:t>
            </a:r>
          </a:p>
          <a:p>
            <a:pPr lvl="0"/>
            <a:endParaRPr lang="en-US" sz="1800" dirty="0">
              <a:latin typeface="+mn-lt"/>
            </a:endParaRPr>
          </a:p>
          <a:p>
            <a:pPr lvl="0"/>
            <a:r>
              <a:rPr lang="en-US" sz="1800" b="1" dirty="0">
                <a:latin typeface="+mn-lt"/>
              </a:rPr>
              <a:t>Benchmarking Living Wage (</a:t>
            </a:r>
            <a:r>
              <a:rPr lang="en-US" sz="1800" dirty="0">
                <a:latin typeface="+mn-lt"/>
              </a:rPr>
              <a:t>to facilitate the negotiation process, we will identify a national benchmark for the living wage). </a:t>
            </a:r>
          </a:p>
          <a:p>
            <a:pPr marL="0" indent="0">
              <a:buNone/>
            </a:pPr>
            <a:endParaRPr lang="nl-NL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8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LW </a:t>
            </a:r>
            <a:r>
              <a:rPr lang="nl-NL" sz="4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implementation</a:t>
            </a:r>
            <a:r>
              <a:rPr lang="nl-NL" sz="4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- Auditing</a:t>
            </a:r>
            <a:endParaRPr lang="nl-NL" sz="4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Evaluate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cash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wage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18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Evaluate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basic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provided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at farm level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against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critieria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on: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housing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food, water, transport,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medical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</a:p>
          <a:p>
            <a:pPr marL="514350" indent="-514350">
              <a:buFont typeface="+mj-lt"/>
              <a:buAutoNum type="arabicPeriod"/>
            </a:pPr>
            <a:endParaRPr lang="nl-NL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Evaluate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both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the cash &amp; in kind (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monitised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against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 LW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nl-NL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Develop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action 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plan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concrete </a:t>
            </a:r>
            <a:r>
              <a:rPr lang="nl-NL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improvement</a:t>
            </a:r>
            <a:r>
              <a:rPr lang="nl-NL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milestones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(eg.: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providing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mobile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clinics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%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increase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in cash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wage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yearly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wage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adjustement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inflation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nl-NL" sz="18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  <a:r>
              <a:rPr lang="nl-NL" sz="18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care facility etc.).</a:t>
            </a:r>
          </a:p>
          <a:p>
            <a:pPr marL="457200" indent="-457200">
              <a:buFont typeface="Arial"/>
              <a:buChar char="•"/>
            </a:pPr>
            <a:endParaRPr lang="nl-NL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232867"/>
              </p:ext>
            </p:extLst>
          </p:nvPr>
        </p:nvGraphicFramePr>
        <p:xfrm>
          <a:off x="5105400" y="1471613"/>
          <a:ext cx="4038600" cy="485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23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UTZ Certified?</a:t>
            </a:r>
            <a:endParaRPr lang="nl-NL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UTZ Certified is a </a:t>
            </a:r>
            <a:r>
              <a:rPr lang="en-US" sz="2000" b="1" dirty="0">
                <a:solidFill>
                  <a:srgbClr val="800000"/>
                </a:solidFill>
              </a:rPr>
              <a:t>program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800000"/>
                </a:solidFill>
              </a:rPr>
              <a:t>label</a:t>
            </a:r>
            <a:r>
              <a:rPr lang="en-US" sz="2000" dirty="0"/>
              <a:t> for sustainable farming worldwide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GB" sz="2000" dirty="0" smtClean="0"/>
              <a:t>Independent foundation since 2002 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GB" sz="2000" dirty="0" smtClean="0"/>
              <a:t>Developing sustainable agricultural supply chains through </a:t>
            </a:r>
            <a:r>
              <a:rPr lang="en-GB" sz="2000" b="1" dirty="0">
                <a:solidFill>
                  <a:srgbClr val="800000"/>
                </a:solidFill>
              </a:rPr>
              <a:t>certification programs</a:t>
            </a:r>
            <a:r>
              <a:rPr lang="en-GB" sz="2000" b="1" dirty="0" smtClean="0"/>
              <a:t> </a:t>
            </a:r>
            <a:r>
              <a:rPr lang="en-GB" sz="2000" dirty="0" smtClean="0"/>
              <a:t>and </a:t>
            </a:r>
            <a:r>
              <a:rPr lang="en-GB" sz="2000" b="1" dirty="0">
                <a:solidFill>
                  <a:srgbClr val="800000"/>
                </a:solidFill>
              </a:rPr>
              <a:t>traceability services </a:t>
            </a:r>
            <a:r>
              <a:rPr lang="en-GB" sz="2000" dirty="0" smtClean="0"/>
              <a:t>for agricultural commodities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dirty="0" smtClean="0"/>
              <a:t>Coffee since 2002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dirty="0" smtClean="0"/>
              <a:t>Cocoa and tea since 2007 (Rooibos 2012)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dirty="0" smtClean="0"/>
              <a:t>Palm oil (traceability services)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dirty="0" smtClean="0"/>
              <a:t>Hazelnut (2014)</a:t>
            </a:r>
          </a:p>
        </p:txBody>
      </p:sp>
      <p:pic>
        <p:nvPicPr>
          <p:cNvPr id="9220" name="Picture 4" descr="cocoa p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064" y="4934458"/>
            <a:ext cx="1362620" cy="1236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tea lea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528" y="4934458"/>
            <a:ext cx="1377294" cy="1236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26" y="4947036"/>
            <a:ext cx="1394066" cy="1236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234" y="4947036"/>
            <a:ext cx="1425510" cy="1249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hazelnu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/>
          <a:stretch/>
        </p:blipFill>
        <p:spPr bwMode="auto">
          <a:xfrm>
            <a:off x="7095987" y="4928393"/>
            <a:ext cx="1405076" cy="13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42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4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do we work?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8" y="1677710"/>
            <a:ext cx="8820000" cy="47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28"/>
          <p:cNvGraphicFramePr>
            <a:graphicFrameLocks/>
          </p:cNvGraphicFramePr>
          <p:nvPr>
            <p:extLst/>
          </p:nvPr>
        </p:nvGraphicFramePr>
        <p:xfrm>
          <a:off x="4564063" y="2460625"/>
          <a:ext cx="4275137" cy="392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5105513" imgH="4390957" progId="Excel.Sheet.8">
                  <p:embed/>
                </p:oleObj>
              </mc:Choice>
              <mc:Fallback>
                <p:oleObj name="Worksheet" r:id="rId4" imgW="5105513" imgH="439095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2460625"/>
                        <a:ext cx="4275137" cy="392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UTZ </a:t>
            </a:r>
            <a:r>
              <a:rPr lang="en-US" sz="3600" dirty="0"/>
              <a:t>Coffee Program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34168" y="2621217"/>
            <a:ext cx="4009231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lvl="1" indent="-179388" defTabSz="457200" eaLnBrk="0" hangingPunct="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225B6B"/>
                </a:solidFill>
              </a:rPr>
              <a:t>224,028 MT of UTZ coffee sold in over 62 countries</a:t>
            </a:r>
          </a:p>
          <a:p>
            <a:pPr marL="179388" lvl="1" indent="-179388" defTabSz="457200" eaLnBrk="0" hangingPunct="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225B6B"/>
                </a:solidFill>
              </a:rPr>
              <a:t>Production potential of 715,000 MT from 23 countries</a:t>
            </a:r>
          </a:p>
          <a:p>
            <a:pPr marL="179388" lvl="1" indent="-179388" defTabSz="457200"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225B6B"/>
                </a:solidFill>
              </a:rPr>
              <a:t>The average weighted premium for UTZ certified coffee was 4.29 $c/</a:t>
            </a:r>
            <a:r>
              <a:rPr lang="en-US" dirty="0" err="1">
                <a:solidFill>
                  <a:srgbClr val="225B6B"/>
                </a:solidFill>
              </a:rPr>
              <a:t>lb</a:t>
            </a:r>
            <a:r>
              <a:rPr lang="en-GB" dirty="0">
                <a:solidFill>
                  <a:srgbClr val="225B6B"/>
                </a:solidFill>
              </a:rPr>
              <a:t>.</a:t>
            </a:r>
          </a:p>
        </p:txBody>
      </p:sp>
      <p:sp>
        <p:nvSpPr>
          <p:cNvPr id="7173" name="Rectangle 18"/>
          <p:cNvSpPr>
            <a:spLocks noChangeArrowheads="1"/>
          </p:cNvSpPr>
          <p:nvPr/>
        </p:nvSpPr>
        <p:spPr bwMode="auto">
          <a:xfrm>
            <a:off x="4995582" y="2105892"/>
            <a:ext cx="3725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en-US" b="1" dirty="0">
                <a:solidFill>
                  <a:srgbClr val="225B6B"/>
                </a:solidFill>
              </a:rPr>
              <a:t>UTZ Certified Coffee Sales</a:t>
            </a:r>
          </a:p>
        </p:txBody>
      </p:sp>
      <p:sp>
        <p:nvSpPr>
          <p:cNvPr id="7174" name="Rectangle 18"/>
          <p:cNvSpPr>
            <a:spLocks noChangeArrowheads="1"/>
          </p:cNvSpPr>
          <p:nvPr/>
        </p:nvSpPr>
        <p:spPr bwMode="auto">
          <a:xfrm rot="16200000">
            <a:off x="4102918" y="3980507"/>
            <a:ext cx="9217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dirty="0">
                <a:solidFill>
                  <a:srgbClr val="225B6B"/>
                </a:solidFill>
              </a:rPr>
              <a:t>x 1.000 MT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6103" y="1531271"/>
            <a:ext cx="8275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GB" dirty="0">
                <a:solidFill>
                  <a:srgbClr val="225B6B"/>
                </a:solidFill>
              </a:rPr>
              <a:t>The largest coffee sustainability program worldwide (both in sales and supply).</a:t>
            </a:r>
          </a:p>
        </p:txBody>
      </p:sp>
    </p:spTree>
    <p:extLst>
      <p:ext uri="{BB962C8B-B14F-4D97-AF65-F5344CB8AC3E}">
        <p14:creationId xmlns:p14="http://schemas.microsoft.com/office/powerpoint/2010/main" val="15217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UTZ Cocoa Program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456" y="1748495"/>
            <a:ext cx="4880344" cy="4566037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NL" sz="2000" dirty="0" smtClean="0"/>
              <a:t>Program launched in 2007, grown to be the leading one only in 5 harvests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 dirty="0" smtClean="0"/>
              <a:t>Over 3.000 new UTZ chocolate </a:t>
            </a:r>
            <a:r>
              <a:rPr lang="nl-NL" sz="2000" dirty="0" err="1" smtClean="0"/>
              <a:t>products</a:t>
            </a:r>
            <a:r>
              <a:rPr lang="nl-NL" sz="2000" dirty="0" smtClean="0"/>
              <a:t> on the market </a:t>
            </a:r>
            <a:r>
              <a:rPr lang="en-US" sz="2000" dirty="0" smtClean="0"/>
              <a:t>throughout</a:t>
            </a:r>
            <a:r>
              <a:rPr lang="nl-NL" sz="2000" dirty="0" smtClean="0"/>
              <a:t> Europe, </a:t>
            </a:r>
            <a:r>
              <a:rPr lang="en-US" sz="2000" dirty="0" smtClean="0"/>
              <a:t>Asia</a:t>
            </a:r>
            <a:r>
              <a:rPr lang="nl-NL" sz="2000" dirty="0" smtClean="0"/>
              <a:t>, Australia, North </a:t>
            </a:r>
            <a:r>
              <a:rPr lang="nl-NL" sz="2000" dirty="0" err="1" smtClean="0"/>
              <a:t>and</a:t>
            </a:r>
            <a:r>
              <a:rPr lang="nl-NL" sz="2000" dirty="0" smtClean="0"/>
              <a:t> South America in 2012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 dirty="0" smtClean="0"/>
              <a:t>118.641 MT cocoa sold in 2012.</a:t>
            </a:r>
          </a:p>
          <a:p>
            <a:pPr marL="457200" indent="-457200">
              <a:buFont typeface="Arial" pitchFamily="34" charset="0"/>
              <a:buChar char="•"/>
            </a:pPr>
            <a:endParaRPr lang="nl-NL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-69244" y="1563831"/>
            <a:ext cx="3672408" cy="4104456"/>
            <a:chOff x="6629400" y="2296180"/>
            <a:chExt cx="2514600" cy="2936220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6629400" y="2743200"/>
            <a:ext cx="2514600" cy="2489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934200" y="2296180"/>
              <a:ext cx="2057400" cy="41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nl-NL" b="1" dirty="0">
                  <a:solidFill>
                    <a:srgbClr val="225B6B"/>
                  </a:solidFill>
                </a:rPr>
                <a:t>UTZ Certified cocoa</a:t>
              </a:r>
              <a:r>
                <a:rPr lang="nl-NL" sz="1400" b="1" dirty="0">
                  <a:solidFill>
                    <a:srgbClr val="225B6B"/>
                  </a:solidFill>
                </a:rPr>
                <a:t> (MT</a:t>
              </a:r>
              <a:r>
                <a:rPr lang="nl-NL" sz="1400" b="1" dirty="0" smtClean="0">
                  <a:solidFill>
                    <a:srgbClr val="225B6B"/>
                  </a:solidFill>
                </a:rPr>
                <a:t>) produced</a:t>
              </a:r>
              <a:endParaRPr lang="nl-NL" sz="1400" b="1" dirty="0">
                <a:solidFill>
                  <a:srgbClr val="225B6B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911973"/>
            <a:ext cx="5408436" cy="138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3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43124" y="852403"/>
            <a:ext cx="6257925" cy="5777411"/>
            <a:chOff x="533058" y="1515532"/>
            <a:chExt cx="4717450" cy="46293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58" y="1515532"/>
              <a:ext cx="4717450" cy="4629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>
              <a:hlinkClick r:id="rId4"/>
            </p:cNvPr>
            <p:cNvSpPr/>
            <p:nvPr/>
          </p:nvSpPr>
          <p:spPr>
            <a:xfrm>
              <a:off x="1699404" y="1940943"/>
              <a:ext cx="1095554" cy="8798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hlinkClick r:id="rId5"/>
            </p:cNvPr>
            <p:cNvSpPr/>
            <p:nvPr/>
          </p:nvSpPr>
          <p:spPr>
            <a:xfrm>
              <a:off x="3206151" y="1940942"/>
              <a:ext cx="1095554" cy="8798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hlinkClick r:id="rId6"/>
            </p:cNvPr>
            <p:cNvSpPr/>
            <p:nvPr/>
          </p:nvSpPr>
          <p:spPr>
            <a:xfrm>
              <a:off x="4143555" y="2845420"/>
              <a:ext cx="1095554" cy="8798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hlinkClick r:id="rId7"/>
            </p:cNvPr>
            <p:cNvSpPr/>
            <p:nvPr/>
          </p:nvSpPr>
          <p:spPr>
            <a:xfrm>
              <a:off x="4143555" y="4058869"/>
              <a:ext cx="1095554" cy="9617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hlinkClick r:id="rId8"/>
            </p:cNvPr>
            <p:cNvSpPr/>
            <p:nvPr/>
          </p:nvSpPr>
          <p:spPr>
            <a:xfrm>
              <a:off x="3140016" y="4910279"/>
              <a:ext cx="1095554" cy="9617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hlinkClick r:id="rId9"/>
            </p:cNvPr>
            <p:cNvSpPr/>
            <p:nvPr/>
          </p:nvSpPr>
          <p:spPr>
            <a:xfrm>
              <a:off x="1575759" y="5010921"/>
              <a:ext cx="1095554" cy="9617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hlinkClick r:id="rId10"/>
            </p:cNvPr>
            <p:cNvSpPr/>
            <p:nvPr/>
          </p:nvSpPr>
          <p:spPr>
            <a:xfrm>
              <a:off x="805132" y="4072220"/>
              <a:ext cx="1095554" cy="9617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hlinkClick r:id="rId11"/>
            </p:cNvPr>
            <p:cNvSpPr/>
            <p:nvPr/>
          </p:nvSpPr>
          <p:spPr>
            <a:xfrm>
              <a:off x="724619" y="2820838"/>
              <a:ext cx="1095554" cy="9617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hlinkClick r:id="rId12"/>
            </p:cNvPr>
            <p:cNvSpPr/>
            <p:nvPr/>
          </p:nvSpPr>
          <p:spPr>
            <a:xfrm>
              <a:off x="2316699" y="3390181"/>
              <a:ext cx="1279247" cy="10760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4325" y="255682"/>
            <a:ext cx="6757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Theory of Change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7049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AutoShape 7"/>
          <p:cNvSpPr>
            <a:spLocks noChangeArrowheads="1"/>
          </p:cNvSpPr>
          <p:nvPr/>
        </p:nvSpPr>
        <p:spPr bwMode="auto">
          <a:xfrm>
            <a:off x="1325563" y="1600200"/>
            <a:ext cx="1117600" cy="2819400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defTabSz="457200"/>
            <a:endParaRPr lang="nl-NL" sz="2400">
              <a:solidFill>
                <a:srgbClr val="225B6B"/>
              </a:solidFill>
            </a:endParaRPr>
          </a:p>
        </p:txBody>
      </p:sp>
      <p:sp>
        <p:nvSpPr>
          <p:cNvPr id="41994" name="AutoShape 11"/>
          <p:cNvSpPr>
            <a:spLocks noChangeArrowheads="1"/>
          </p:cNvSpPr>
          <p:nvPr/>
        </p:nvSpPr>
        <p:spPr bwMode="auto">
          <a:xfrm>
            <a:off x="2531754" y="2584450"/>
            <a:ext cx="382588" cy="193675"/>
          </a:xfrm>
          <a:prstGeom prst="rightArrow">
            <a:avLst>
              <a:gd name="adj1" fmla="val 50000"/>
              <a:gd name="adj2" fmla="val 49385"/>
            </a:avLst>
          </a:prstGeom>
          <a:solidFill>
            <a:srgbClr val="FFFFFF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endParaRPr lang="en-GB">
              <a:solidFill>
                <a:srgbClr val="225B6B"/>
              </a:solidFill>
            </a:endParaRPr>
          </a:p>
        </p:txBody>
      </p:sp>
      <p:sp>
        <p:nvSpPr>
          <p:cNvPr id="41995" name="AutoShape 12"/>
          <p:cNvSpPr>
            <a:spLocks noChangeArrowheads="1"/>
          </p:cNvSpPr>
          <p:nvPr/>
        </p:nvSpPr>
        <p:spPr bwMode="auto">
          <a:xfrm>
            <a:off x="4073856" y="2584450"/>
            <a:ext cx="385763" cy="193675"/>
          </a:xfrm>
          <a:prstGeom prst="rightArrow">
            <a:avLst>
              <a:gd name="adj1" fmla="val 50000"/>
              <a:gd name="adj2" fmla="val 49795"/>
            </a:avLst>
          </a:prstGeom>
          <a:solidFill>
            <a:srgbClr val="FFFFFF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endParaRPr lang="en-GB">
              <a:solidFill>
                <a:srgbClr val="225B6B"/>
              </a:solidFill>
            </a:endParaRPr>
          </a:p>
        </p:txBody>
      </p:sp>
      <p:sp>
        <p:nvSpPr>
          <p:cNvPr id="41996" name="AutoShape 13"/>
          <p:cNvSpPr>
            <a:spLocks noChangeArrowheads="1"/>
          </p:cNvSpPr>
          <p:nvPr/>
        </p:nvSpPr>
        <p:spPr bwMode="auto">
          <a:xfrm>
            <a:off x="5715662" y="2584450"/>
            <a:ext cx="382588" cy="193675"/>
          </a:xfrm>
          <a:prstGeom prst="rightArrow">
            <a:avLst>
              <a:gd name="adj1" fmla="val 50000"/>
              <a:gd name="adj2" fmla="val 49385"/>
            </a:avLst>
          </a:prstGeom>
          <a:solidFill>
            <a:srgbClr val="FFFFFF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endParaRPr lang="en-GB">
              <a:solidFill>
                <a:srgbClr val="225B6B"/>
              </a:solidFill>
            </a:endParaRPr>
          </a:p>
        </p:txBody>
      </p:sp>
      <p:sp>
        <p:nvSpPr>
          <p:cNvPr id="41997" name="AutoShape 14"/>
          <p:cNvSpPr>
            <a:spLocks noChangeArrowheads="1"/>
          </p:cNvSpPr>
          <p:nvPr/>
        </p:nvSpPr>
        <p:spPr bwMode="auto">
          <a:xfrm>
            <a:off x="7261270" y="2584450"/>
            <a:ext cx="384175" cy="193675"/>
          </a:xfrm>
          <a:prstGeom prst="rightArrow">
            <a:avLst>
              <a:gd name="adj1" fmla="val 50000"/>
              <a:gd name="adj2" fmla="val 49590"/>
            </a:avLst>
          </a:prstGeom>
          <a:solidFill>
            <a:srgbClr val="FFFFFF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endParaRPr lang="en-GB">
              <a:solidFill>
                <a:srgbClr val="225B6B"/>
              </a:solidFill>
            </a:endParaRPr>
          </a:p>
        </p:txBody>
      </p:sp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1254994" y="3429000"/>
            <a:ext cx="1265090" cy="107721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nl-NL" sz="1600" dirty="0">
                <a:solidFill>
                  <a:srgbClr val="225B6B"/>
                </a:solidFill>
              </a:rPr>
              <a:t>Smallholder</a:t>
            </a:r>
          </a:p>
          <a:p>
            <a:pPr algn="ctr" defTabSz="457200"/>
            <a:r>
              <a:rPr lang="nl-NL" sz="1600" dirty="0">
                <a:solidFill>
                  <a:srgbClr val="225B6B"/>
                </a:solidFill>
              </a:rPr>
              <a:t>Groups /</a:t>
            </a:r>
            <a:endParaRPr lang="en-US" sz="1600" dirty="0">
              <a:solidFill>
                <a:srgbClr val="225B6B"/>
              </a:solidFill>
            </a:endParaRPr>
          </a:p>
          <a:p>
            <a:pPr algn="ctr" defTabSz="457200"/>
            <a:r>
              <a:rPr lang="nl-NL" sz="1600" dirty="0">
                <a:solidFill>
                  <a:srgbClr val="225B6B"/>
                </a:solidFill>
              </a:rPr>
              <a:t>Estates / </a:t>
            </a:r>
          </a:p>
          <a:p>
            <a:pPr algn="ctr" defTabSz="457200"/>
            <a:r>
              <a:rPr lang="nl-NL" sz="1600" dirty="0">
                <a:solidFill>
                  <a:srgbClr val="225B6B"/>
                </a:solidFill>
              </a:rPr>
              <a:t>Farms</a:t>
            </a:r>
            <a:endParaRPr lang="en-US" sz="1600" dirty="0">
              <a:solidFill>
                <a:srgbClr val="225B6B"/>
              </a:solidFill>
            </a:endParaRPr>
          </a:p>
        </p:txBody>
      </p:sp>
      <p:sp>
        <p:nvSpPr>
          <p:cNvPr id="41999" name="AutoShape 16"/>
          <p:cNvSpPr>
            <a:spLocks/>
          </p:cNvSpPr>
          <p:nvPr/>
        </p:nvSpPr>
        <p:spPr bwMode="auto">
          <a:xfrm rot="16200000" flipH="1">
            <a:off x="5049838" y="906463"/>
            <a:ext cx="217487" cy="4357687"/>
          </a:xfrm>
          <a:prstGeom prst="rightBrace">
            <a:avLst>
              <a:gd name="adj1" fmla="val 20185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 algn="ctr" defTabSz="457200"/>
            <a:endParaRPr lang="en-GB">
              <a:solidFill>
                <a:srgbClr val="225B6B"/>
              </a:solidFill>
            </a:endParaRPr>
          </a:p>
        </p:txBody>
      </p:sp>
      <p:sp>
        <p:nvSpPr>
          <p:cNvPr id="407578" name="Line 26"/>
          <p:cNvSpPr>
            <a:spLocks noChangeShapeType="1"/>
          </p:cNvSpPr>
          <p:nvPr/>
        </p:nvSpPr>
        <p:spPr bwMode="auto">
          <a:xfrm>
            <a:off x="1828800" y="5181600"/>
            <a:ext cx="1447800" cy="622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pPr defTabSz="457200"/>
            <a:endParaRPr lang="nl-NL">
              <a:solidFill>
                <a:srgbClr val="225B6B"/>
              </a:solidFill>
            </a:endParaRPr>
          </a:p>
        </p:txBody>
      </p:sp>
      <p:sp>
        <p:nvSpPr>
          <p:cNvPr id="407579" name="Line 27"/>
          <p:cNvSpPr>
            <a:spLocks noChangeShapeType="1"/>
          </p:cNvSpPr>
          <p:nvPr/>
        </p:nvSpPr>
        <p:spPr bwMode="auto">
          <a:xfrm flipV="1">
            <a:off x="4500563" y="5118100"/>
            <a:ext cx="1747837" cy="6731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pPr defTabSz="457200"/>
            <a:endParaRPr lang="nl-NL">
              <a:solidFill>
                <a:srgbClr val="225B6B"/>
              </a:solidFill>
            </a:endParaRPr>
          </a:p>
        </p:txBody>
      </p:sp>
      <p:sp>
        <p:nvSpPr>
          <p:cNvPr id="407580" name="Text Box 28"/>
          <p:cNvSpPr txBox="1">
            <a:spLocks noChangeArrowheads="1"/>
          </p:cNvSpPr>
          <p:nvPr/>
        </p:nvSpPr>
        <p:spPr bwMode="auto">
          <a:xfrm>
            <a:off x="4591844" y="5317728"/>
            <a:ext cx="1865312" cy="369888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i="1" dirty="0">
                <a:solidFill>
                  <a:srgbClr val="225B6B"/>
                </a:solidFill>
              </a:rPr>
              <a:t>Standard setting</a:t>
            </a:r>
          </a:p>
        </p:txBody>
      </p:sp>
      <p:sp>
        <p:nvSpPr>
          <p:cNvPr id="407581" name="Text Box 29"/>
          <p:cNvSpPr txBox="1">
            <a:spLocks noChangeArrowheads="1"/>
          </p:cNvSpPr>
          <p:nvPr/>
        </p:nvSpPr>
        <p:spPr bwMode="auto">
          <a:xfrm>
            <a:off x="1606550" y="5345112"/>
            <a:ext cx="1365250" cy="369888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i="1" dirty="0">
                <a:solidFill>
                  <a:srgbClr val="225B6B"/>
                </a:solidFill>
              </a:rPr>
              <a:t>Partnership</a:t>
            </a:r>
          </a:p>
        </p:txBody>
      </p:sp>
      <p:sp>
        <p:nvSpPr>
          <p:cNvPr id="42011" name="Rectangle 2"/>
          <p:cNvSpPr txBox="1">
            <a:spLocks noChangeArrowheads="1"/>
          </p:cNvSpPr>
          <p:nvPr/>
        </p:nvSpPr>
        <p:spPr bwMode="auto">
          <a:xfrm>
            <a:off x="248443" y="457200"/>
            <a:ext cx="86868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3400" b="1" dirty="0">
                <a:solidFill>
                  <a:srgbClr val="225B6B"/>
                </a:solidFill>
              </a:rPr>
              <a:t>How does certification and traceability work?</a:t>
            </a:r>
            <a:endParaRPr lang="nl-NL" sz="3400" b="1" dirty="0">
              <a:solidFill>
                <a:srgbClr val="225B6B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7075" y="4648200"/>
            <a:ext cx="2290763" cy="4699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NL" sz="2000" dirty="0">
                <a:solidFill>
                  <a:prstClr val="white"/>
                </a:solidFill>
              </a:rPr>
              <a:t>Capacity Builders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51494" y="2432050"/>
            <a:ext cx="1064418" cy="46355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457200"/>
            <a:r>
              <a:rPr lang="nl-NL" b="1" dirty="0">
                <a:solidFill>
                  <a:prstClr val="white"/>
                </a:solidFill>
              </a:rPr>
              <a:t>Mill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503760" y="2432050"/>
            <a:ext cx="1148952" cy="46355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NL" dirty="0">
                <a:solidFill>
                  <a:prstClr val="white"/>
                </a:solidFill>
              </a:rPr>
              <a:t>Exporter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48344" y="2432050"/>
            <a:ext cx="1064418" cy="46355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NL" dirty="0">
                <a:solidFill>
                  <a:prstClr val="white"/>
                </a:solidFill>
              </a:rPr>
              <a:t>Brand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686389" y="2445699"/>
            <a:ext cx="1064418" cy="46355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NL" dirty="0">
                <a:solidFill>
                  <a:prstClr val="white"/>
                </a:solidFill>
              </a:rPr>
              <a:t>Retailer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31938" y="1676400"/>
            <a:ext cx="609600" cy="5334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NL" sz="1600" b="1" dirty="0">
                <a:solidFill>
                  <a:prstClr val="white"/>
                </a:solidFill>
              </a:rPr>
              <a:t>P1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524000" y="2286000"/>
            <a:ext cx="609600" cy="5334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NL" sz="1600" b="1" dirty="0">
                <a:solidFill>
                  <a:prstClr val="white"/>
                </a:solidFill>
              </a:rPr>
              <a:t>P2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31938" y="2895600"/>
            <a:ext cx="609600" cy="5334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NL" sz="1600" b="1" dirty="0">
                <a:solidFill>
                  <a:prstClr val="white"/>
                </a:solidFill>
              </a:rPr>
              <a:t>P3</a:t>
            </a:r>
            <a:endParaRPr lang="en-US" sz="1600" b="1" dirty="0">
              <a:solidFill>
                <a:prstClr val="white"/>
              </a:solidFill>
            </a:endParaRPr>
          </a:p>
        </p:txBody>
      </p:sp>
      <p:cxnSp>
        <p:nvCxnSpPr>
          <p:cNvPr id="7" name="Curved Connector 6"/>
          <p:cNvCxnSpPr>
            <a:stCxn id="3" idx="1"/>
            <a:endCxn id="41990" idx="1"/>
          </p:cNvCxnSpPr>
          <p:nvPr/>
        </p:nvCxnSpPr>
        <p:spPr>
          <a:xfrm rot="10800000" flipH="1">
            <a:off x="727075" y="3009900"/>
            <a:ext cx="598488" cy="1873250"/>
          </a:xfrm>
          <a:prstGeom prst="curvedConnector3">
            <a:avLst>
              <a:gd name="adj1" fmla="val -3819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7577" name="Text Box 25"/>
          <p:cNvSpPr txBox="1">
            <a:spLocks noChangeArrowheads="1"/>
          </p:cNvSpPr>
          <p:nvPr/>
        </p:nvSpPr>
        <p:spPr bwMode="auto">
          <a:xfrm>
            <a:off x="272672" y="3543300"/>
            <a:ext cx="992188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i="1" dirty="0">
                <a:solidFill>
                  <a:srgbClr val="225B6B"/>
                </a:solidFill>
              </a:rPr>
              <a:t>Support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24601" y="3085308"/>
            <a:ext cx="0" cy="156289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7576" name="Text Box 24"/>
          <p:cNvSpPr txBox="1">
            <a:spLocks noChangeArrowheads="1"/>
          </p:cNvSpPr>
          <p:nvPr/>
        </p:nvSpPr>
        <p:spPr bwMode="auto">
          <a:xfrm>
            <a:off x="5799138" y="3744912"/>
            <a:ext cx="2049462" cy="369888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i="1" dirty="0">
                <a:solidFill>
                  <a:srgbClr val="225B6B"/>
                </a:solidFill>
              </a:rPr>
              <a:t>‘Chain of Custody’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552700" y="3467100"/>
            <a:ext cx="3704828" cy="11811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7575" name="Text Box 23"/>
          <p:cNvSpPr txBox="1">
            <a:spLocks noChangeArrowheads="1"/>
          </p:cNvSpPr>
          <p:nvPr/>
        </p:nvSpPr>
        <p:spPr bwMode="auto">
          <a:xfrm>
            <a:off x="3261849" y="3782665"/>
            <a:ext cx="2009775" cy="369887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i="1" dirty="0">
                <a:solidFill>
                  <a:srgbClr val="225B6B"/>
                </a:solidFill>
              </a:rPr>
              <a:t>‘Code of Conduct’</a:t>
            </a:r>
          </a:p>
        </p:txBody>
      </p:sp>
      <p:sp>
        <p:nvSpPr>
          <p:cNvPr id="407570" name="AutoShape 18"/>
          <p:cNvSpPr>
            <a:spLocks noChangeArrowheads="1"/>
          </p:cNvSpPr>
          <p:nvPr/>
        </p:nvSpPr>
        <p:spPr bwMode="auto">
          <a:xfrm>
            <a:off x="5332413" y="4648200"/>
            <a:ext cx="25146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Certification Body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764" y="5443054"/>
            <a:ext cx="906615" cy="906615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51954"/>
            <a:ext cx="1524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7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7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7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7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7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7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7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78" grpId="0" animBg="1"/>
      <p:bldP spid="407579" grpId="0" animBg="1"/>
      <p:bldP spid="407580" grpId="0" animBg="1"/>
      <p:bldP spid="407581" grpId="0" animBg="1"/>
      <p:bldP spid="3" grpId="0" animBg="1"/>
      <p:bldP spid="407577" grpId="0" animBg="1"/>
      <p:bldP spid="407576" grpId="0" animBg="1"/>
      <p:bldP spid="407575" grpId="0" animBg="1"/>
      <p:bldP spid="4075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63713" y="2457530"/>
            <a:ext cx="5943600" cy="1485900"/>
          </a:xfrm>
          <a:prstGeom prst="rect">
            <a:avLst/>
          </a:prstGeom>
          <a:noFill/>
          <a:ln w="28575">
            <a:solidFill>
              <a:srgbClr val="8B1F3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/>
            <a:endParaRPr lang="nl-NL" sz="3200" b="1">
              <a:solidFill>
                <a:srgbClr val="225B6B"/>
              </a:solidFill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/>
              <a:t>do we do?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09600" y="2353227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1331913" y="4282619"/>
            <a:ext cx="360363" cy="508000"/>
          </a:xfrm>
          <a:prstGeom prst="downArrow">
            <a:avLst/>
          </a:prstGeom>
          <a:solidFill>
            <a:srgbClr val="8B1F3F"/>
          </a:solidFill>
          <a:ln>
            <a:solidFill>
              <a:srgbClr val="8B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508626" y="4282619"/>
            <a:ext cx="358775" cy="508000"/>
          </a:xfrm>
          <a:prstGeom prst="downArrow">
            <a:avLst/>
          </a:prstGeom>
          <a:solidFill>
            <a:srgbClr val="8B1F3F"/>
          </a:solidFill>
          <a:ln>
            <a:solidFill>
              <a:srgbClr val="8B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0" y="5120013"/>
            <a:ext cx="28082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457200" eaLnBrk="1" hangingPunct="1"/>
            <a:r>
              <a:rPr lang="nl-NL" sz="1600" dirty="0" err="1" smtClean="0">
                <a:solidFill>
                  <a:srgbClr val="225B6B"/>
                </a:solidFill>
                <a:latin typeface="Verdana" pitchFamily="34" charset="0"/>
              </a:rPr>
              <a:t>Enable</a:t>
            </a:r>
            <a:r>
              <a:rPr lang="nl-NL" sz="1600" dirty="0" smtClean="0">
                <a:solidFill>
                  <a:srgbClr val="225B6B"/>
                </a:solidFill>
                <a:latin typeface="Verdana" pitchFamily="34" charset="0"/>
              </a:rPr>
              <a:t> farmer </a:t>
            </a:r>
            <a:r>
              <a:rPr lang="nl-NL" sz="1600" dirty="0" err="1" smtClean="0">
                <a:solidFill>
                  <a:srgbClr val="225B6B"/>
                </a:solidFill>
                <a:latin typeface="Verdana" pitchFamily="34" charset="0"/>
              </a:rPr>
              <a:t>to</a:t>
            </a:r>
            <a:r>
              <a:rPr lang="nl-NL" sz="1600" dirty="0" smtClean="0">
                <a:solidFill>
                  <a:srgbClr val="225B6B"/>
                </a:solidFill>
                <a:latin typeface="Verdana" pitchFamily="34" charset="0"/>
              </a:rPr>
              <a:t> </a:t>
            </a:r>
            <a:r>
              <a:rPr lang="nl-NL" sz="1600" dirty="0" err="1" smtClean="0">
                <a:solidFill>
                  <a:srgbClr val="225B6B"/>
                </a:solidFill>
                <a:latin typeface="Verdana" pitchFamily="34" charset="0"/>
              </a:rPr>
              <a:t>become</a:t>
            </a:r>
            <a:r>
              <a:rPr lang="nl-NL" sz="1600" dirty="0" smtClean="0">
                <a:solidFill>
                  <a:srgbClr val="225B6B"/>
                </a:solidFill>
                <a:latin typeface="Verdana" pitchFamily="34" charset="0"/>
              </a:rPr>
              <a:t> </a:t>
            </a:r>
            <a:r>
              <a:rPr lang="nl-NL" sz="1600" dirty="0" err="1" smtClean="0">
                <a:solidFill>
                  <a:srgbClr val="225B6B"/>
                </a:solidFill>
                <a:latin typeface="Verdana" pitchFamily="34" charset="0"/>
              </a:rPr>
              <a:t>enterpreneurs</a:t>
            </a:r>
            <a:endParaRPr lang="nl-NL" sz="1600" dirty="0">
              <a:solidFill>
                <a:srgbClr val="225B6B"/>
              </a:solidFill>
              <a:latin typeface="Verdana" pitchFamily="34" charset="0"/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6875464" y="5120013"/>
            <a:ext cx="172878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457200" eaLnBrk="1" hangingPunct="1"/>
            <a:r>
              <a:rPr lang="nl-NL" sz="1600" dirty="0">
                <a:solidFill>
                  <a:srgbClr val="225B6B"/>
                </a:solidFill>
                <a:latin typeface="Verdana" pitchFamily="34" charset="0"/>
              </a:rPr>
              <a:t>Tell the story &amp; </a:t>
            </a:r>
            <a:r>
              <a:rPr lang="nl-NL" sz="1600" dirty="0" err="1">
                <a:solidFill>
                  <a:srgbClr val="225B6B"/>
                </a:solidFill>
                <a:latin typeface="Verdana" pitchFamily="34" charset="0"/>
              </a:rPr>
              <a:t>create</a:t>
            </a:r>
            <a:r>
              <a:rPr lang="nl-NL" sz="1600" dirty="0">
                <a:solidFill>
                  <a:srgbClr val="225B6B"/>
                </a:solidFill>
                <a:latin typeface="Verdana" pitchFamily="34" charset="0"/>
              </a:rPr>
              <a:t> </a:t>
            </a:r>
            <a:r>
              <a:rPr lang="nl-NL" sz="1600" dirty="0" err="1">
                <a:solidFill>
                  <a:srgbClr val="225B6B"/>
                </a:solidFill>
                <a:latin typeface="Verdana" pitchFamily="34" charset="0"/>
              </a:rPr>
              <a:t>demand</a:t>
            </a:r>
            <a:endParaRPr lang="nl-NL" sz="1600" dirty="0">
              <a:solidFill>
                <a:srgbClr val="225B6B"/>
              </a:solidFill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419476" y="4282619"/>
            <a:ext cx="360363" cy="508000"/>
          </a:xfrm>
          <a:prstGeom prst="downArrow">
            <a:avLst/>
          </a:prstGeom>
          <a:solidFill>
            <a:srgbClr val="8B1F3F"/>
          </a:solidFill>
          <a:ln>
            <a:solidFill>
              <a:srgbClr val="8B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2627313" y="5120013"/>
            <a:ext cx="1873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457200" eaLnBrk="1" hangingPunct="1"/>
            <a:r>
              <a:rPr lang="nl-NL" sz="1600" dirty="0" smtClean="0">
                <a:solidFill>
                  <a:srgbClr val="225B6B"/>
                </a:solidFill>
                <a:latin typeface="Verdana" pitchFamily="34" charset="0"/>
              </a:rPr>
              <a:t>Set the Standard and assure quality</a:t>
            </a:r>
            <a:endParaRPr lang="nl-NL" sz="1600" dirty="0">
              <a:solidFill>
                <a:srgbClr val="225B6B"/>
              </a:solidFill>
              <a:latin typeface="Verdana" pitchFamily="34" charset="0"/>
            </a:endParaRPr>
          </a:p>
        </p:txBody>
      </p:sp>
      <p:sp>
        <p:nvSpPr>
          <p:cNvPr id="4108" name="TextBox 13"/>
          <p:cNvSpPr txBox="1">
            <a:spLocks noChangeArrowheads="1"/>
          </p:cNvSpPr>
          <p:nvPr/>
        </p:nvSpPr>
        <p:spPr bwMode="auto">
          <a:xfrm>
            <a:off x="4643439" y="5120013"/>
            <a:ext cx="2016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457200" eaLnBrk="1" hangingPunct="1"/>
            <a:r>
              <a:rPr lang="nl-NL" sz="1600">
                <a:solidFill>
                  <a:srgbClr val="225B6B"/>
                </a:solidFill>
                <a:latin typeface="Verdana" pitchFamily="34" charset="0"/>
              </a:rPr>
              <a:t>Connect parties in a transparent chain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7524751" y="4282619"/>
            <a:ext cx="360363" cy="508000"/>
          </a:xfrm>
          <a:prstGeom prst="downArrow">
            <a:avLst/>
          </a:prstGeom>
          <a:solidFill>
            <a:srgbClr val="8B1F3F"/>
          </a:solidFill>
          <a:ln>
            <a:solidFill>
              <a:srgbClr val="8B1F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83" y="1828815"/>
            <a:ext cx="59372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does  a </a:t>
            </a:r>
            <a:r>
              <a:rPr lang="nl-NL" dirty="0" smtClean="0">
                <a:hlinkClick r:id="rId2"/>
              </a:rPr>
              <a:t>standard</a:t>
            </a:r>
            <a:r>
              <a:rPr lang="nl-NL" dirty="0" smtClean="0"/>
              <a:t> look </a:t>
            </a:r>
            <a:r>
              <a:rPr lang="nl-NL" dirty="0" err="1" smtClean="0"/>
              <a:t>like</a:t>
            </a:r>
            <a:r>
              <a:rPr lang="nl-NL" dirty="0" smtClean="0"/>
              <a:t>:</a:t>
            </a:r>
            <a:endParaRPr lang="nl-NL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3681"/>
            <a:ext cx="7015164" cy="5433835"/>
          </a:xfrm>
        </p:spPr>
      </p:pic>
    </p:spTree>
    <p:extLst>
      <p:ext uri="{BB962C8B-B14F-4D97-AF65-F5344CB8AC3E}">
        <p14:creationId xmlns:p14="http://schemas.microsoft.com/office/powerpoint/2010/main" val="3799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thout UTZ logo">
  <a:themeElements>
    <a:clrScheme name="Aangepast 1">
      <a:dk1>
        <a:srgbClr val="225B6B"/>
      </a:dk1>
      <a:lt1>
        <a:sysClr val="window" lastClr="FFFFFF"/>
      </a:lt1>
      <a:dk2>
        <a:srgbClr val="8E002B"/>
      </a:dk2>
      <a:lt2>
        <a:srgbClr val="CBE8E5"/>
      </a:lt2>
      <a:accent1>
        <a:srgbClr val="00A49A"/>
      </a:accent1>
      <a:accent2>
        <a:srgbClr val="84B154"/>
      </a:accent2>
      <a:accent3>
        <a:srgbClr val="D2310B"/>
      </a:accent3>
      <a:accent4>
        <a:srgbClr val="F4901E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th UTZ logo">
  <a:themeElements>
    <a:clrScheme name="Aangepast 1">
      <a:dk1>
        <a:srgbClr val="225B6B"/>
      </a:dk1>
      <a:lt1>
        <a:sysClr val="window" lastClr="FFFFFF"/>
      </a:lt1>
      <a:dk2>
        <a:srgbClr val="8E002B"/>
      </a:dk2>
      <a:lt2>
        <a:srgbClr val="CBE8E5"/>
      </a:lt2>
      <a:accent1>
        <a:srgbClr val="00A49A"/>
      </a:accent1>
      <a:accent2>
        <a:srgbClr val="84B154"/>
      </a:accent2>
      <a:accent3>
        <a:srgbClr val="D2310B"/>
      </a:accent3>
      <a:accent4>
        <a:srgbClr val="F4901E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-thema">
  <a:themeElements>
    <a:clrScheme name="Aangepast 1">
      <a:dk1>
        <a:srgbClr val="225B6B"/>
      </a:dk1>
      <a:lt1>
        <a:sysClr val="window" lastClr="FFFFFF"/>
      </a:lt1>
      <a:dk2>
        <a:srgbClr val="8E002B"/>
      </a:dk2>
      <a:lt2>
        <a:srgbClr val="CBE8E5"/>
      </a:lt2>
      <a:accent1>
        <a:srgbClr val="00A49A"/>
      </a:accent1>
      <a:accent2>
        <a:srgbClr val="84B154"/>
      </a:accent2>
      <a:accent3>
        <a:srgbClr val="D2310B"/>
      </a:accent3>
      <a:accent4>
        <a:srgbClr val="F4901E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-thema">
  <a:themeElements>
    <a:clrScheme name="Aangepast 1">
      <a:dk1>
        <a:srgbClr val="225B6B"/>
      </a:dk1>
      <a:lt1>
        <a:sysClr val="window" lastClr="FFFFFF"/>
      </a:lt1>
      <a:dk2>
        <a:srgbClr val="8E002B"/>
      </a:dk2>
      <a:lt2>
        <a:srgbClr val="CBE8E5"/>
      </a:lt2>
      <a:accent1>
        <a:srgbClr val="00A49A"/>
      </a:accent1>
      <a:accent2>
        <a:srgbClr val="84B154"/>
      </a:accent2>
      <a:accent3>
        <a:srgbClr val="D2310B"/>
      </a:accent3>
      <a:accent4>
        <a:srgbClr val="F4901E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ith UTZ logo">
  <a:themeElements>
    <a:clrScheme name="Aangepast 1">
      <a:dk1>
        <a:srgbClr val="225B6B"/>
      </a:dk1>
      <a:lt1>
        <a:sysClr val="window" lastClr="FFFFFF"/>
      </a:lt1>
      <a:dk2>
        <a:srgbClr val="8E002B"/>
      </a:dk2>
      <a:lt2>
        <a:srgbClr val="CBE8E5"/>
      </a:lt2>
      <a:accent1>
        <a:srgbClr val="00A49A"/>
      </a:accent1>
      <a:accent2>
        <a:srgbClr val="84B154"/>
      </a:accent2>
      <a:accent3>
        <a:srgbClr val="D2310B"/>
      </a:accent3>
      <a:accent4>
        <a:srgbClr val="F4901E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SEAL Theme white">
  <a:themeElements>
    <a:clrScheme name="ISEAL theme colours">
      <a:dk1>
        <a:sysClr val="windowText" lastClr="000000"/>
      </a:dk1>
      <a:lt1>
        <a:sysClr val="window" lastClr="FFFFFF"/>
      </a:lt1>
      <a:dk2>
        <a:srgbClr val="00528E"/>
      </a:dk2>
      <a:lt2>
        <a:srgbClr val="B0B1B3"/>
      </a:lt2>
      <a:accent1>
        <a:srgbClr val="1B76BC"/>
      </a:accent1>
      <a:accent2>
        <a:srgbClr val="DF9B18"/>
      </a:accent2>
      <a:accent3>
        <a:srgbClr val="89A834"/>
      </a:accent3>
      <a:accent4>
        <a:srgbClr val="C42937"/>
      </a:accent4>
      <a:accent5>
        <a:srgbClr val="744481"/>
      </a:accent5>
      <a:accent6>
        <a:srgbClr val="00528E"/>
      </a:accent6>
      <a:hlink>
        <a:srgbClr val="1B76BC"/>
      </a:hlink>
      <a:folHlink>
        <a:srgbClr val="00528E"/>
      </a:folHlink>
    </a:clrScheme>
    <a:fontScheme name="ISEA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ISEAL Theme white">
  <a:themeElements>
    <a:clrScheme name="ISEAL theme colours">
      <a:dk1>
        <a:sysClr val="windowText" lastClr="000000"/>
      </a:dk1>
      <a:lt1>
        <a:sysClr val="window" lastClr="FFFFFF"/>
      </a:lt1>
      <a:dk2>
        <a:srgbClr val="00528E"/>
      </a:dk2>
      <a:lt2>
        <a:srgbClr val="B0B1B3"/>
      </a:lt2>
      <a:accent1>
        <a:srgbClr val="1B76BC"/>
      </a:accent1>
      <a:accent2>
        <a:srgbClr val="DF9B18"/>
      </a:accent2>
      <a:accent3>
        <a:srgbClr val="89A834"/>
      </a:accent3>
      <a:accent4>
        <a:srgbClr val="C42937"/>
      </a:accent4>
      <a:accent5>
        <a:srgbClr val="744481"/>
      </a:accent5>
      <a:accent6>
        <a:srgbClr val="00528E"/>
      </a:accent6>
      <a:hlink>
        <a:srgbClr val="1B76BC"/>
      </a:hlink>
      <a:folHlink>
        <a:srgbClr val="00528E"/>
      </a:folHlink>
    </a:clrScheme>
    <a:fontScheme name="ISEA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With UTZ logo">
  <a:themeElements>
    <a:clrScheme name="Aangepast 1">
      <a:dk1>
        <a:srgbClr val="225B6B"/>
      </a:dk1>
      <a:lt1>
        <a:sysClr val="window" lastClr="FFFFFF"/>
      </a:lt1>
      <a:dk2>
        <a:srgbClr val="8E002B"/>
      </a:dk2>
      <a:lt2>
        <a:srgbClr val="CBE8E5"/>
      </a:lt2>
      <a:accent1>
        <a:srgbClr val="00A49A"/>
      </a:accent1>
      <a:accent2>
        <a:srgbClr val="84B154"/>
      </a:accent2>
      <a:accent3>
        <a:srgbClr val="D2310B"/>
      </a:accent3>
      <a:accent4>
        <a:srgbClr val="F4901E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utro cocoa">
  <a:themeElements>
    <a:clrScheme name="Aangepast 1">
      <a:dk1>
        <a:srgbClr val="225B6B"/>
      </a:dk1>
      <a:lt1>
        <a:sysClr val="window" lastClr="FFFFFF"/>
      </a:lt1>
      <a:dk2>
        <a:srgbClr val="8E002B"/>
      </a:dk2>
      <a:lt2>
        <a:srgbClr val="CBE8E5"/>
      </a:lt2>
      <a:accent1>
        <a:srgbClr val="00A49A"/>
      </a:accent1>
      <a:accent2>
        <a:srgbClr val="84B154"/>
      </a:accent2>
      <a:accent3>
        <a:srgbClr val="D2310B"/>
      </a:accent3>
      <a:accent4>
        <a:srgbClr val="F4901E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805</Words>
  <Application>Microsoft Office PowerPoint</Application>
  <PresentationFormat>On-screen Show (4:3)</PresentationFormat>
  <Paragraphs>153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Corbel</vt:lpstr>
      <vt:lpstr>Times New Roman</vt:lpstr>
      <vt:lpstr>Verdana</vt:lpstr>
      <vt:lpstr>Wingdings</vt:lpstr>
      <vt:lpstr>Without UTZ logo</vt:lpstr>
      <vt:lpstr>1_With UTZ logo</vt:lpstr>
      <vt:lpstr>3_Office-thema</vt:lpstr>
      <vt:lpstr>4_Office-thema</vt:lpstr>
      <vt:lpstr>With UTZ logo</vt:lpstr>
      <vt:lpstr>ISEAL Theme white</vt:lpstr>
      <vt:lpstr>1_ISEAL Theme white</vt:lpstr>
      <vt:lpstr>2_With UTZ logo</vt:lpstr>
      <vt:lpstr>Outro cocoa</vt:lpstr>
      <vt:lpstr>Worksheet</vt:lpstr>
      <vt:lpstr>UTZ Certified   Business to business certification     Marg Leijdens  Standard &amp; Certification Department - Cocoa  June 2015 </vt:lpstr>
      <vt:lpstr>What is UTZ Certified?</vt:lpstr>
      <vt:lpstr>Where do we work? </vt:lpstr>
      <vt:lpstr>UTZ Coffee Program</vt:lpstr>
      <vt:lpstr>UTZ Cocoa Program</vt:lpstr>
      <vt:lpstr>PowerPoint Presentation</vt:lpstr>
      <vt:lpstr>PowerPoint Presentation</vt:lpstr>
      <vt:lpstr>What do we do?</vt:lpstr>
      <vt:lpstr>What does  a standard look like:</vt:lpstr>
      <vt:lpstr>Certification and premium</vt:lpstr>
      <vt:lpstr>What’s in it for the farmer?</vt:lpstr>
      <vt:lpstr>PowerPoint Presentation</vt:lpstr>
      <vt:lpstr>Focus on</vt:lpstr>
      <vt:lpstr>PowerPoint Presentation</vt:lpstr>
      <vt:lpstr>Standard systems can do a lot…</vt:lpstr>
      <vt:lpstr>Shared definition.  Living wage is…</vt:lpstr>
      <vt:lpstr>Methodology…</vt:lpstr>
      <vt:lpstr>UTZ LW approach:</vt:lpstr>
      <vt:lpstr>LW implementation - Auditing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 Leijdens</dc:creator>
  <cp:lastModifiedBy>Marg Leijdens</cp:lastModifiedBy>
  <cp:revision>17</cp:revision>
  <cp:lastPrinted>2015-06-18T10:15:29Z</cp:lastPrinted>
  <dcterms:created xsi:type="dcterms:W3CDTF">2015-06-16T22:02:47Z</dcterms:created>
  <dcterms:modified xsi:type="dcterms:W3CDTF">2015-06-18T16:54:38Z</dcterms:modified>
</cp:coreProperties>
</file>