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7" r:id="rId2"/>
  </p:sldMasterIdLst>
  <p:notesMasterIdLst>
    <p:notesMasterId r:id="rId32"/>
  </p:notesMasterIdLst>
  <p:handoutMasterIdLst>
    <p:handoutMasterId r:id="rId33"/>
  </p:handoutMasterIdLst>
  <p:sldIdLst>
    <p:sldId id="346" r:id="rId3"/>
    <p:sldId id="419" r:id="rId4"/>
    <p:sldId id="422" r:id="rId5"/>
    <p:sldId id="420" r:id="rId6"/>
    <p:sldId id="421" r:id="rId7"/>
    <p:sldId id="345" r:id="rId8"/>
    <p:sldId id="423" r:id="rId9"/>
    <p:sldId id="425" r:id="rId10"/>
    <p:sldId id="426" r:id="rId11"/>
    <p:sldId id="433" r:id="rId12"/>
    <p:sldId id="434" r:id="rId13"/>
    <p:sldId id="435" r:id="rId14"/>
    <p:sldId id="432" r:id="rId15"/>
    <p:sldId id="436" r:id="rId16"/>
    <p:sldId id="437" r:id="rId17"/>
    <p:sldId id="438" r:id="rId18"/>
    <p:sldId id="429" r:id="rId19"/>
    <p:sldId id="439" r:id="rId20"/>
    <p:sldId id="440" r:id="rId21"/>
    <p:sldId id="441" r:id="rId22"/>
    <p:sldId id="427" r:id="rId23"/>
    <p:sldId id="442" r:id="rId24"/>
    <p:sldId id="428" r:id="rId25"/>
    <p:sldId id="443" r:id="rId26"/>
    <p:sldId id="448" r:id="rId27"/>
    <p:sldId id="449" r:id="rId28"/>
    <p:sldId id="444" r:id="rId29"/>
    <p:sldId id="453" r:id="rId30"/>
    <p:sldId id="349" r:id="rId31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5pPr>
    <a:lvl6pPr marL="22860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6pPr>
    <a:lvl7pPr marL="27432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7pPr>
    <a:lvl8pPr marL="32004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8pPr>
    <a:lvl9pPr marL="3657600" algn="l" defTabSz="914400" rtl="0" eaLnBrk="1" latinLnBrk="0" hangingPunct="1">
      <a:defRPr sz="4000" kern="1200">
        <a:solidFill>
          <a:srgbClr val="FFFFFF"/>
        </a:solidFill>
        <a:latin typeface="American Typewriter" charset="0"/>
        <a:ea typeface="ヒラギノ明朝 ProN W3" charset="-128"/>
        <a:cs typeface="+mn-cs"/>
        <a:sym typeface="American Typewriter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311A"/>
    <a:srgbClr val="0089B9"/>
    <a:srgbClr val="C1C6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/>
    <p:restoredTop sz="94647"/>
  </p:normalViewPr>
  <p:slideViewPr>
    <p:cSldViewPr>
      <p:cViewPr>
        <p:scale>
          <a:sx n="90" d="100"/>
          <a:sy n="90" d="100"/>
        </p:scale>
        <p:origin x="-522" y="59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775313-5EE6-1144-9182-F8B05A4F36AE}" type="datetime1">
              <a:rPr lang="nl-NL" altLang="nl-NL"/>
              <a:pPr>
                <a:defRPr/>
              </a:pPr>
              <a:t>19-11-2015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4EB8307-0C50-7445-8F93-A7D71AED61C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95442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A44149-81E4-3144-94A1-3BE1E11D9D77}" type="datetime1">
              <a:rPr lang="nl-NL" altLang="nl-NL"/>
              <a:pPr>
                <a:defRPr/>
              </a:pPr>
              <a:t>19-11-2015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E0FA14A-18B4-CB4F-A2AA-C7B5952C22F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1206746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09EFAF5A-5D15-8A4A-8E4F-921BC21A944D}" type="slidenum">
              <a:rPr lang="nl-NL" altLang="nl-NL" sz="1200"/>
              <a:pPr/>
              <a:t>1</a:t>
            </a:fld>
            <a:endParaRPr lang="nl-NL" altLang="nl-NL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148717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10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5143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11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940629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12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882949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348EC5B7-8EA6-1B4E-95FD-07258A261142}" type="slidenum">
              <a:rPr lang="nl-NL" altLang="nl-NL" sz="1200"/>
              <a:pPr/>
              <a:t>13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427470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14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290135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15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341675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16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910494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348EC5B7-8EA6-1B4E-95FD-07258A261142}" type="slidenum">
              <a:rPr lang="nl-NL" altLang="nl-NL" sz="1200"/>
              <a:pPr/>
              <a:t>17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578105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18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279828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19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23254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9AF992D-8173-1F4B-B960-008C3A44D2EC}" type="slidenum">
              <a:rPr lang="nl-NL" altLang="nl-NL" sz="1200"/>
              <a:pPr eaLnBrk="1" hangingPunct="1"/>
              <a:t>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479703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20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997512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348EC5B7-8EA6-1B4E-95FD-07258A261142}" type="slidenum">
              <a:rPr lang="nl-NL" altLang="nl-NL" sz="1200"/>
              <a:pPr/>
              <a:t>21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012599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22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01317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348EC5B7-8EA6-1B4E-95FD-07258A261142}" type="slidenum">
              <a:rPr lang="nl-NL" altLang="nl-NL" sz="1200"/>
              <a:pPr/>
              <a:t>23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18522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348EC5B7-8EA6-1B4E-95FD-07258A261142}" type="slidenum">
              <a:rPr lang="nl-NL" altLang="nl-NL" sz="1200"/>
              <a:pPr/>
              <a:t>24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511645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25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219716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26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927199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348EC5B7-8EA6-1B4E-95FD-07258A261142}" type="slidenum">
              <a:rPr lang="nl-NL" altLang="nl-NL" sz="1200"/>
              <a:pPr/>
              <a:t>27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78068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9AF992D-8173-1F4B-B960-008C3A44D2EC}" type="slidenum">
              <a:rPr lang="nl-NL" altLang="nl-NL" sz="1200"/>
              <a:pPr eaLnBrk="1" hangingPunct="1"/>
              <a:t>28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720407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10752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F66FAD9A-730A-BA4E-AAFC-BBD0137B490A}" type="slidenum">
              <a:rPr lang="nl-NL" altLang="nl-NL" sz="1200"/>
              <a:pPr/>
              <a:t>29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15281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3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82315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348EC5B7-8EA6-1B4E-95FD-07258A261142}" type="slidenum">
              <a:rPr lang="nl-NL" altLang="nl-NL" sz="1200"/>
              <a:pPr/>
              <a:t>4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478955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348EC5B7-8EA6-1B4E-95FD-07258A261142}" type="slidenum">
              <a:rPr lang="nl-NL" altLang="nl-NL" sz="1200"/>
              <a:pPr/>
              <a:t>5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207508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348EC5B7-8EA6-1B4E-95FD-07258A261142}" type="slidenum">
              <a:rPr lang="nl-NL" altLang="nl-NL" sz="1200"/>
              <a:pPr/>
              <a:t>6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6669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 eaLnBrk="1" hangingPunct="1"/>
            <a:fld id="{44963C0F-EFBD-694C-AEA3-9E2398497BF7}" type="slidenum">
              <a:rPr lang="nl-NL" altLang="nl-NL" sz="1200"/>
              <a:pPr eaLnBrk="1" hangingPunct="1"/>
              <a:t>7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831026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348EC5B7-8EA6-1B4E-95FD-07258A261142}" type="slidenum">
              <a:rPr lang="nl-NL" altLang="nl-NL" sz="1200"/>
              <a:pPr/>
              <a:t>8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509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3174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fld id="{348EC5B7-8EA6-1B4E-95FD-07258A261142}" type="slidenum">
              <a:rPr lang="nl-NL" altLang="nl-NL" sz="1200"/>
              <a:pPr/>
              <a:t>9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xmlns="" val="165619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1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50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5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26B2A-61A6-1947-897A-A5467E58ECA0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730291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2070000"/>
            <a:ext cx="5328000" cy="6007100"/>
          </a:xfrm>
        </p:spPr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Arial"/>
              <a:buNone/>
              <a:defRPr sz="2500">
                <a:latin typeface="+mn-lt"/>
              </a:defRPr>
            </a:lvl2pPr>
            <a:lvl3pPr marL="0" indent="0">
              <a:buFont typeface="Arial"/>
              <a:buNone/>
              <a:defRPr sz="2500">
                <a:latin typeface="+mn-lt"/>
              </a:defRPr>
            </a:lvl3pPr>
            <a:lvl4pPr marL="0" indent="0">
              <a:buFont typeface="Arial"/>
              <a:buNone/>
              <a:defRPr sz="2500">
                <a:latin typeface="+mn-lt"/>
              </a:defRPr>
            </a:lvl4pPr>
            <a:lvl5pPr marL="0" indent="0">
              <a:buFont typeface="Arial"/>
              <a:buNone/>
              <a:defRPr sz="25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00"/>
            <a:ext cx="5328000" cy="36796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C880-F78A-644E-92DA-41559CB27DA2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19666532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opsomm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0" y="2070000"/>
            <a:ext cx="5328000" cy="6007100"/>
          </a:xfrm>
        </p:spPr>
        <p:txBody>
          <a:bodyPr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00"/>
            <a:ext cx="5328000" cy="36796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BDCDC-3EA8-7244-A914-9D37CD4FB26B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16200088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 marL="342900" indent="-3429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>
              <a:buFontTx/>
              <a:buChar char="•"/>
              <a:defRPr/>
            </a:pPr>
            <a:endParaRPr lang="nl-NL" altLang="nl-NL" sz="2100" smtClean="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2132012" y="806079"/>
            <a:ext cx="8789988" cy="6592042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>
                <a:ln w="25400">
                  <a:solidFill>
                    <a:schemeClr val="tx1"/>
                  </a:solidFill>
                </a:ln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3000" cy="53340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DD2C63-9453-8748-B057-408F38711BB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8273930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 marL="342900" indent="-3429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>
              <a:buFontTx/>
              <a:buChar char="•"/>
              <a:defRPr/>
            </a:pPr>
            <a:endParaRPr lang="nl-NL" altLang="nl-NL" sz="2100" smtClean="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3004800" cy="8460000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98308E-3FF4-BB41-9C4E-E5B7D91A0739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10377719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 marL="342900" indent="-3429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>
              <a:buFontTx/>
              <a:buChar char="•"/>
              <a:defRPr/>
            </a:pPr>
            <a:endParaRPr lang="nl-NL" altLang="nl-NL" sz="2100" smtClean="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502400" cy="4248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02400" y="0"/>
            <a:ext cx="6502400" cy="4248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>
            <a:off x="0" y="4240800"/>
            <a:ext cx="6502400" cy="4212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>
            <a:off x="6502400" y="4240800"/>
            <a:ext cx="6502400" cy="4212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D9E095-5505-E949-A844-700ED670ED05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21188529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 userDrawn="1"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 marL="342900" indent="-3429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-128"/>
                <a:sym typeface="American Typewriter" charset="0"/>
              </a:defRPr>
            </a:lvl9pPr>
          </a:lstStyle>
          <a:p>
            <a:pPr>
              <a:buFontTx/>
              <a:buChar char="•"/>
              <a:defRPr/>
            </a:pPr>
            <a:endParaRPr lang="nl-NL" altLang="nl-NL" sz="2100" smtClean="0">
              <a:solidFill>
                <a:srgbClr val="141313"/>
              </a:solidFill>
              <a:latin typeface="Arial" charset="0"/>
              <a:ea typeface="ＭＳ Ｐゴシック" charset="-128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1676400"/>
            <a:ext cx="13003200" cy="5727600"/>
          </a:xfrm>
          <a:solidFill>
            <a:schemeClr val="tx1"/>
          </a:solidFill>
          <a:ln w="25400">
            <a:noFill/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00113" y="990600"/>
            <a:ext cx="11049000" cy="6096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3000" cy="53340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7A371A-594B-4043-B289-C552B5FB6C8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19872591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1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latin typeface="Arial"/>
                <a:cs typeface="Arial"/>
              </a:defRPr>
            </a:lvl1pPr>
            <a:lvl2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9C8A-BD0C-054B-A094-F29CFC6485D0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11423155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2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692275"/>
            <a:ext cx="11430000" cy="1054800"/>
          </a:xfrm>
        </p:spPr>
        <p:txBody>
          <a:bodyPr/>
          <a:lstStyle>
            <a:lvl1pPr>
              <a:defRPr sz="5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772000"/>
            <a:ext cx="5284800" cy="5155200"/>
          </a:xfrm>
        </p:spPr>
        <p:txBody>
          <a:bodyPr/>
          <a:lstStyle>
            <a:lvl1pPr>
              <a:defRPr sz="2500">
                <a:latin typeface="Arial"/>
                <a:cs typeface="Arial"/>
              </a:defRPr>
            </a:lvl1pPr>
            <a:lvl2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6785903" y="3124973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8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6525879" y="3232016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731000" y="3126600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DB18-A1B8-5747-93A7-4A9E5DA46BB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3940984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pening 2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6785903" y="3124973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6525879" y="3232016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692275"/>
            <a:ext cx="11430000" cy="1054800"/>
          </a:xfrm>
        </p:spPr>
        <p:txBody>
          <a:bodyPr/>
          <a:lstStyle>
            <a:lvl1pPr>
              <a:defRPr sz="5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772000"/>
            <a:ext cx="5284800" cy="5155200"/>
          </a:xfrm>
        </p:spPr>
        <p:txBody>
          <a:bodyPr/>
          <a:lstStyle>
            <a:lvl1pPr marL="0" indent="0">
              <a:buNone/>
              <a:defRPr sz="250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500"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500"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50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5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731000" y="3126600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0052-A133-624A-9A6C-28778E240840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7732330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1066800" y="2921000"/>
            <a:ext cx="11430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50800" tIns="50800" rIns="50800" bIns="50800"/>
          <a:lstStyle>
            <a:lvl1pPr marL="342900" indent="-3429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endParaRPr lang="nl-NL" sz="3000" smtClean="0">
              <a:solidFill>
                <a:srgbClr val="141313"/>
              </a:solidFill>
              <a:latin typeface="Arial" charset="0"/>
              <a:sym typeface="Kievit-Book" charset="0"/>
            </a:endParaRPr>
          </a:p>
        </p:txBody>
      </p:sp>
      <p:pic>
        <p:nvPicPr>
          <p:cNvPr id="6" name="Afbeelding 7" descr="logo_RU_NL_A4_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4738" y="8802688"/>
            <a:ext cx="380523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0875" y="8882063"/>
            <a:ext cx="3033713" cy="677862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43413" y="8882063"/>
            <a:ext cx="4117975" cy="677862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AC933C-A9E7-E74D-86C1-6EC3C46E8E56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xmlns="" val="1742364158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Lucida Grande"/>
              <a:buNone/>
              <a:defRPr sz="2500">
                <a:latin typeface="+mn-lt"/>
              </a:defRPr>
            </a:lvl2pPr>
            <a:lvl3pPr marL="0" indent="0">
              <a:buFont typeface="Lucida Grande"/>
              <a:buNone/>
              <a:defRPr sz="2500">
                <a:latin typeface="+mn-lt"/>
              </a:defRPr>
            </a:lvl3pPr>
            <a:lvl4pPr marL="0" indent="0">
              <a:buFont typeface="Lucida Grande"/>
              <a:buNone/>
              <a:defRPr sz="2500">
                <a:latin typeface="+mn-lt"/>
              </a:defRPr>
            </a:lvl4pPr>
            <a:lvl5pPr marL="0" indent="0">
              <a:buFont typeface="Lucida Grande"/>
              <a:buNone/>
              <a:defRPr sz="25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5A52-308E-DA49-8F41-DFCCC660A6D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13045754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528B-598A-894A-9537-A291E734CE6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1916867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</p:spPr>
        <p:txBody>
          <a:bodyPr numCol="2"/>
          <a:lstStyle>
            <a:lvl1pPr marL="0" indent="0">
              <a:buNone/>
              <a:defRPr sz="2500">
                <a:latin typeface="+mn-lt"/>
              </a:defRPr>
            </a:lvl1pPr>
            <a:lvl2pPr marL="0" indent="0">
              <a:buFont typeface="Lucida Grande"/>
              <a:buNone/>
              <a:defRPr sz="2500">
                <a:latin typeface="+mn-lt"/>
              </a:defRPr>
            </a:lvl2pPr>
            <a:lvl3pPr marL="0" indent="0">
              <a:buFont typeface="Lucida Grande"/>
              <a:buNone/>
              <a:defRPr sz="2500">
                <a:latin typeface="+mn-lt"/>
              </a:defRPr>
            </a:lvl3pPr>
            <a:lvl4pPr marL="0" indent="0">
              <a:buFont typeface="Lucida Grande"/>
              <a:buNone/>
              <a:defRPr sz="2500">
                <a:latin typeface="+mn-lt"/>
              </a:defRPr>
            </a:lvl4pPr>
            <a:lvl5pPr marL="0" indent="0">
              <a:buFont typeface="Lucida Grande"/>
              <a:buNone/>
              <a:defRPr sz="25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C4D8E-607B-AC41-8DC8-55D68897098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4535014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</p:spPr>
        <p:txBody>
          <a:bodyPr numCol="2"/>
          <a:lstStyle>
            <a:lvl1pPr>
              <a:defRPr sz="25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D056-9274-AF45-AD69-C9510BFAA28B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xmlns="" val="5794405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692275"/>
            <a:ext cx="11430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Kievit-Medium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771775"/>
            <a:ext cx="11430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Kievit-Book" charset="0"/>
            </a:endParaRP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029" name="Rectangle 2"/>
          <p:cNvSpPr txBox="1">
            <a:spLocks noChangeArrowheads="1"/>
          </p:cNvSpPr>
          <p:nvPr userDrawn="1"/>
        </p:nvSpPr>
        <p:spPr bwMode="auto">
          <a:xfrm>
            <a:off x="1066800" y="2921000"/>
            <a:ext cx="11430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50800" tIns="50800" rIns="50800" bIns="50800"/>
          <a:lstStyle>
            <a:lvl1pPr marL="342900" indent="-3429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1pPr>
            <a:lvl2pPr marL="742950" indent="-28575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2pPr>
            <a:lvl3pPr marL="11430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3pPr>
            <a:lvl4pPr marL="16002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4pPr>
            <a:lvl5pPr marL="2057400" indent="-22860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endParaRPr lang="nl-NL" sz="3000" smtClean="0">
              <a:solidFill>
                <a:srgbClr val="141313"/>
              </a:solidFill>
              <a:latin typeface="Arial" charset="0"/>
              <a:sym typeface="Kievit-Book" charset="0"/>
            </a:endParaRPr>
          </a:p>
        </p:txBody>
      </p:sp>
      <p:pic>
        <p:nvPicPr>
          <p:cNvPr id="1030" name="Afbeelding 7" descr="logo_RU_NL_A4_wi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4738" y="8802688"/>
            <a:ext cx="380523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900113" y="8915400"/>
            <a:ext cx="3033712" cy="519113"/>
          </a:xfrm>
          <a:prstGeom prst="rect">
            <a:avLst/>
          </a:prstGeom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939A95D-7304-B741-B22D-3F30D853FC3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91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/>
          <a:ea typeface="ＭＳ Ｐゴシック" charset="-128"/>
          <a:cs typeface="Arial"/>
          <a:sym typeface="Kievit-Medium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Arial" pitchFamily="34" charset="0"/>
          <a:sym typeface="Kievit-Medium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Arial" pitchFamily="34" charset="0"/>
          <a:sym typeface="Kievit-Medium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Arial" pitchFamily="34" charset="0"/>
          <a:sym typeface="Kievit-Medium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ＭＳ Ｐゴシック" charset="-128"/>
          <a:cs typeface="Arial" pitchFamily="34" charset="0"/>
          <a:sym typeface="Kievit-Medium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500">
          <a:solidFill>
            <a:schemeClr val="tx1"/>
          </a:solidFill>
          <a:latin typeface="Arial"/>
          <a:ea typeface="ＭＳ Ｐゴシック" charset="-128"/>
          <a:cs typeface="Arial"/>
          <a:sym typeface="Kievit-Book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990600"/>
            <a:ext cx="11049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Kievit-Book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70100"/>
            <a:ext cx="11049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Kievit-Book" charset="0"/>
            </a:endParaRP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>
            <a:solidFill>
              <a:srgbClr val="BE311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nl-NL"/>
          </a:p>
        </p:txBody>
      </p:sp>
      <p:pic>
        <p:nvPicPr>
          <p:cNvPr id="7174" name="Afbeelding 6" descr="logo_RU_NL_A4_CMY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4738" y="8802688"/>
            <a:ext cx="380523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900113" y="8915400"/>
            <a:ext cx="3033712" cy="519113"/>
          </a:xfrm>
          <a:prstGeom prst="rect">
            <a:avLst/>
          </a:prstGeom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2F1F5F2C-AD6C-EE41-9AB9-FE40350769F5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92" r:id="rId7"/>
    <p:sldLayoutId id="2147484493" r:id="rId8"/>
    <p:sldLayoutId id="2147484494" r:id="rId9"/>
    <p:sldLayoutId id="2147484495" r:id="rId10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/>
          <a:ea typeface="ＭＳ Ｐゴシック" charset="-128"/>
          <a:cs typeface="Arial"/>
          <a:sym typeface="Kievit-Book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Arial" pitchFamily="34" charset="0"/>
          <a:sym typeface="Kievit-Boo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Arial" pitchFamily="34" charset="0"/>
          <a:sym typeface="Kievit-Boo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Arial" pitchFamily="34" charset="0"/>
          <a:sym typeface="Kievit-Boo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ＭＳ Ｐゴシック" charset="-128"/>
          <a:cs typeface="Arial" pitchFamily="34" charset="0"/>
          <a:sym typeface="Kievit-Boo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500">
          <a:solidFill>
            <a:srgbClr val="141313"/>
          </a:solidFill>
          <a:latin typeface="Arial"/>
          <a:ea typeface="ＭＳ Ｐゴシック" charset="-128"/>
          <a:cs typeface="Arial"/>
          <a:sym typeface="Kievit-Book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3000">
          <a:solidFill>
            <a:srgbClr val="141313"/>
          </a:solidFill>
          <a:latin typeface="+mn-lt"/>
          <a:ea typeface="ＭＳ Ｐゴシック" charset="-128"/>
          <a:cs typeface="+mn-cs"/>
          <a:sym typeface="Kievit-Boo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.nl/glt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Ilias: De Roy van Zuydewijn (1/3)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  <a:p>
            <a:r>
              <a:rPr lang="nl-NL" b="1" dirty="0" smtClean="0"/>
              <a:t>Muze</a:t>
            </a:r>
            <a:r>
              <a:rPr lang="nl-NL" b="1" dirty="0"/>
              <a:t>, bezing ons de wrok van de zoon van </a:t>
            </a:r>
            <a:r>
              <a:rPr lang="nl-NL" b="1" dirty="0" err="1"/>
              <a:t>Peleus</a:t>
            </a:r>
            <a:r>
              <a:rPr lang="nl-NL" b="1" dirty="0"/>
              <a:t>, Achilles,</a:t>
            </a:r>
            <a:endParaRPr lang="nl-NL" dirty="0"/>
          </a:p>
          <a:p>
            <a:r>
              <a:rPr lang="nl-NL" b="1" dirty="0"/>
              <a:t>die ongenadige wrok die de </a:t>
            </a:r>
            <a:r>
              <a:rPr lang="nl-NL" b="1" dirty="0" err="1"/>
              <a:t>Achaeërs</a:t>
            </a:r>
            <a:r>
              <a:rPr lang="nl-NL" b="1" dirty="0"/>
              <a:t> grenzeloos leed bracht,</a:t>
            </a:r>
            <a:endParaRPr lang="nl-NL" dirty="0"/>
          </a:p>
          <a:p>
            <a:r>
              <a:rPr lang="nl-NL" b="1" dirty="0"/>
              <a:t>tal van krachtige zielen van helden prijsgaf aan Hades</a:t>
            </a:r>
            <a:endParaRPr lang="nl-NL" dirty="0"/>
          </a:p>
          <a:p>
            <a:r>
              <a:rPr lang="nl-NL" b="1" dirty="0"/>
              <a:t>en die hun lichaam ten prooi aan honden en allerlei soorten</a:t>
            </a:r>
            <a:endParaRPr lang="nl-NL" dirty="0"/>
          </a:p>
          <a:p>
            <a:r>
              <a:rPr lang="nl-NL" b="1" dirty="0"/>
              <a:t>vogels deed vallen. Zo ging de wil van Zeus in vervulling.</a:t>
            </a:r>
            <a:endParaRPr lang="nl-NL" dirty="0"/>
          </a:p>
          <a:p>
            <a:r>
              <a:rPr lang="nl-NL" b="1" dirty="0"/>
              <a:t>Zing vanaf het begin, toen twist tot vijanden maakte</a:t>
            </a:r>
            <a:endParaRPr lang="nl-NL" dirty="0"/>
          </a:p>
          <a:p>
            <a:r>
              <a:rPr lang="nl-NL" b="1" dirty="0" err="1"/>
              <a:t>Atreus</a:t>
            </a:r>
            <a:r>
              <a:rPr lang="nl-NL" b="1" dirty="0"/>
              <a:t> zoon, de koning van 't volk, en de grote Achilles.</a:t>
            </a:r>
            <a:endParaRPr lang="nl-NL" dirty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55927217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Ilias: De Roy van Zuydewijn (2/3)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00112" y="2070100"/>
            <a:ext cx="11578951" cy="6007100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r>
              <a:rPr lang="nl-NL" b="1" dirty="0"/>
              <a:t>Wie van de goden had beiden in zulk een twistzaak verwikkeld?</a:t>
            </a:r>
            <a:endParaRPr lang="nl-NL" dirty="0"/>
          </a:p>
          <a:p>
            <a:r>
              <a:rPr lang="nl-NL" b="1" dirty="0"/>
              <a:t>Dat had de zoon van </a:t>
            </a:r>
            <a:r>
              <a:rPr lang="nl-NL" b="1" dirty="0" err="1"/>
              <a:t>Leto</a:t>
            </a:r>
            <a:r>
              <a:rPr lang="nl-NL" b="1" dirty="0"/>
              <a:t> en Zeus. Vertoornd op de koning -</a:t>
            </a:r>
            <a:endParaRPr lang="nl-NL" dirty="0"/>
          </a:p>
          <a:p>
            <a:r>
              <a:rPr lang="nl-NL" b="1" dirty="0" err="1"/>
              <a:t>Atreus</a:t>
            </a:r>
            <a:r>
              <a:rPr lang="nl-NL" b="1" dirty="0"/>
              <a:t> zoon die </a:t>
            </a:r>
            <a:r>
              <a:rPr lang="nl-NL" b="1" dirty="0" err="1"/>
              <a:t>Chryses</a:t>
            </a:r>
            <a:r>
              <a:rPr lang="nl-NL" b="1" dirty="0"/>
              <a:t>, zijn priester, gekrenkt had - had deze</a:t>
            </a:r>
            <a:endParaRPr lang="nl-NL" dirty="0"/>
          </a:p>
          <a:p>
            <a:r>
              <a:rPr lang="nl-NL" b="1" dirty="0"/>
              <a:t>pest in het scheepskamp verwekt, waaraan velen bezweken. Want </a:t>
            </a:r>
            <a:r>
              <a:rPr lang="nl-NL" b="1" dirty="0" err="1"/>
              <a:t>Chryses</a:t>
            </a:r>
            <a:endParaRPr lang="nl-NL" dirty="0"/>
          </a:p>
          <a:p>
            <a:r>
              <a:rPr lang="nl-NL" b="1" dirty="0"/>
              <a:t>was naar de snelle schepen der Grieken gegaan om zijn dochters</a:t>
            </a:r>
            <a:endParaRPr lang="nl-NL" dirty="0"/>
          </a:p>
          <a:p>
            <a:r>
              <a:rPr lang="nl-NL" b="1" dirty="0"/>
              <a:t>vrijheid te kopen voor een ontzaglijke prijs. In zijn handen</a:t>
            </a:r>
            <a:endParaRPr lang="nl-NL" dirty="0"/>
          </a:p>
          <a:p>
            <a:r>
              <a:rPr lang="nl-NL" b="1" dirty="0"/>
              <a:t>droeg hij de gouden, met windsels omwikkelde staf van Apollo,</a:t>
            </a:r>
            <a:endParaRPr lang="nl-NL" dirty="0"/>
          </a:p>
          <a:p>
            <a:r>
              <a:rPr lang="nl-NL" b="1" dirty="0"/>
              <a:t>god van het feilloze boogschot, en dringend verzocht hij de </a:t>
            </a:r>
            <a:r>
              <a:rPr lang="nl-NL" b="1" dirty="0" err="1"/>
              <a:t>Achaeërs</a:t>
            </a:r>
            <a:endParaRPr lang="nl-NL" dirty="0"/>
          </a:p>
          <a:p>
            <a:endParaRPr lang="nl-NL" dirty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70766377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Ilias: De Roy van Zuydewijn (3/3)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  <a:p>
            <a:r>
              <a:rPr lang="nl-NL" b="1" dirty="0"/>
              <a:t>maar bovenal de beide </a:t>
            </a:r>
            <a:r>
              <a:rPr lang="nl-NL" b="1" dirty="0" err="1"/>
              <a:t>Atriden</a:t>
            </a:r>
            <a:r>
              <a:rPr lang="nl-NL" b="1" dirty="0"/>
              <a:t>, leiders van 't krijgsvolk:</a:t>
            </a:r>
            <a:endParaRPr lang="nl-NL" dirty="0"/>
          </a:p>
          <a:p>
            <a:r>
              <a:rPr lang="nl-NL" b="1" dirty="0"/>
              <a:t>Zonen van </a:t>
            </a:r>
            <a:r>
              <a:rPr lang="nl-NL" b="1" dirty="0" err="1"/>
              <a:t>Atreus</a:t>
            </a:r>
            <a:r>
              <a:rPr lang="nl-NL" b="1" dirty="0"/>
              <a:t> en andere Grieken met stevige scheenplaat!</a:t>
            </a:r>
            <a:endParaRPr lang="nl-NL" dirty="0"/>
          </a:p>
          <a:p>
            <a:r>
              <a:rPr lang="nl-NL" b="1" dirty="0"/>
              <a:t>Mogen de goden die op de </a:t>
            </a:r>
            <a:r>
              <a:rPr lang="nl-NL" b="1" dirty="0" err="1"/>
              <a:t>Olympos</a:t>
            </a:r>
            <a:r>
              <a:rPr lang="nl-NL" b="1" dirty="0"/>
              <a:t> verblijven u toestaan</a:t>
            </a:r>
            <a:endParaRPr lang="nl-NL" dirty="0"/>
          </a:p>
          <a:p>
            <a:r>
              <a:rPr lang="nl-NL" b="1" dirty="0" err="1"/>
              <a:t>Priamos</a:t>
            </a:r>
            <a:r>
              <a:rPr lang="nl-NL" b="1" dirty="0"/>
              <a:t> stad te verwoesten en heelhuids uw land te bereiken.</a:t>
            </a:r>
            <a:endParaRPr lang="nl-NL" dirty="0"/>
          </a:p>
          <a:p>
            <a:r>
              <a:rPr lang="nl-NL" b="1" dirty="0"/>
              <a:t>Maar geef mijn dochter de vrijheid en neem deze prijs aan uit eerbied</a:t>
            </a:r>
            <a:endParaRPr lang="nl-NL" dirty="0"/>
          </a:p>
          <a:p>
            <a:r>
              <a:rPr lang="nl-NL" b="1" dirty="0"/>
              <a:t>jegens de zoon van Zeus, de feilloze schutter Apollo.</a:t>
            </a:r>
            <a:endParaRPr lang="nl-NL" dirty="0"/>
          </a:p>
          <a:p>
            <a:r>
              <a:rPr lang="nl-NL" b="1" dirty="0"/>
              <a:t>Alle </a:t>
            </a:r>
            <a:r>
              <a:rPr lang="nl-NL" b="1" dirty="0" err="1"/>
              <a:t>Achaeërs</a:t>
            </a:r>
            <a:r>
              <a:rPr lang="nl-NL" b="1" dirty="0"/>
              <a:t>, op een na, juichten dat toe en beaamden</a:t>
            </a:r>
            <a:endParaRPr lang="nl-NL" dirty="0"/>
          </a:p>
          <a:p>
            <a:r>
              <a:rPr lang="nl-NL" b="1" dirty="0"/>
              <a:t>dat men de priester ontzien en diens mooie prijs zou aanvaarden.</a:t>
            </a:r>
            <a:endParaRPr lang="nl-NL" dirty="0"/>
          </a:p>
          <a:p>
            <a:r>
              <a:rPr lang="nl-NL" b="1" dirty="0"/>
              <a:t>Maar dat was niet naar de zin van </a:t>
            </a:r>
            <a:r>
              <a:rPr lang="nl-NL" b="1" dirty="0" err="1"/>
              <a:t>Atreus</a:t>
            </a:r>
            <a:r>
              <a:rPr lang="nl-NL" b="1" dirty="0"/>
              <a:t> zoon </a:t>
            </a:r>
            <a:r>
              <a:rPr lang="nl-NL" b="1" dirty="0" err="1"/>
              <a:t>Agamemnon</a:t>
            </a:r>
            <a:r>
              <a:rPr lang="nl-NL" b="1" dirty="0"/>
              <a:t>.</a:t>
            </a:r>
            <a:endParaRPr lang="nl-NL" dirty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44489043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s://www.nd.nl/Uploads/Import/Images/7e/3a/55/f0/5_df95ad6d6745cb47301c00200971a800d79fea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435" y="846857"/>
            <a:ext cx="381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17889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Ilias: Lateur (1/3)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  <a:p>
            <a:r>
              <a:rPr lang="nl-NL" b="1" dirty="0"/>
              <a:t>	</a:t>
            </a:r>
            <a:r>
              <a:rPr lang="nl-NL" b="1" i="1" dirty="0"/>
              <a:t>[Aanroeping van der Muze]</a:t>
            </a:r>
            <a:endParaRPr lang="nl-NL" i="1" dirty="0"/>
          </a:p>
          <a:p>
            <a:r>
              <a:rPr lang="nl-NL" b="1" dirty="0"/>
              <a:t>De wrok, godin, van </a:t>
            </a:r>
            <a:r>
              <a:rPr lang="nl-NL" b="1" dirty="0" err="1"/>
              <a:t>Peleus</a:t>
            </a:r>
            <a:r>
              <a:rPr lang="nl-NL" b="1" dirty="0"/>
              <a:t> zoon Achilles</a:t>
            </a:r>
            <a:endParaRPr lang="nl-NL" dirty="0"/>
          </a:p>
          <a:p>
            <a:r>
              <a:rPr lang="nl-NL" b="1" dirty="0"/>
              <a:t>moet u bezingen. Hij was dodelijk,</a:t>
            </a:r>
            <a:endParaRPr lang="nl-NL" dirty="0"/>
          </a:p>
          <a:p>
            <a:r>
              <a:rPr lang="nl-NL" b="1" dirty="0"/>
              <a:t>bracht voor </a:t>
            </a:r>
            <a:r>
              <a:rPr lang="nl-NL" b="1" dirty="0" err="1"/>
              <a:t>Achaiërs</a:t>
            </a:r>
            <a:r>
              <a:rPr lang="nl-NL" b="1" dirty="0"/>
              <a:t> rampspoed zonder einde</a:t>
            </a:r>
            <a:endParaRPr lang="nl-NL" dirty="0"/>
          </a:p>
          <a:p>
            <a:r>
              <a:rPr lang="nl-NL" b="1" dirty="0"/>
              <a:t>en stuurde naar de Hades vele schimmen</a:t>
            </a:r>
            <a:endParaRPr lang="nl-NL" dirty="0"/>
          </a:p>
          <a:p>
            <a:r>
              <a:rPr lang="nl-NL" b="1" dirty="0"/>
              <a:t>van forse helden; lijken werden voer</a:t>
            </a:r>
            <a:endParaRPr lang="nl-NL" dirty="0"/>
          </a:p>
          <a:p>
            <a:r>
              <a:rPr lang="nl-NL" b="1" dirty="0"/>
              <a:t>voor honden en voor vogels allerhande.</a:t>
            </a:r>
            <a:endParaRPr lang="nl-NL" dirty="0"/>
          </a:p>
          <a:p>
            <a:r>
              <a:rPr lang="nl-NL" b="1" dirty="0"/>
              <a:t>Maar zo voltrok zich het besluit van Zeus.</a:t>
            </a:r>
            <a:endParaRPr lang="nl-NL" dirty="0"/>
          </a:p>
          <a:p>
            <a:r>
              <a:rPr lang="nl-NL" b="1" dirty="0"/>
              <a:t>Begin vanaf de dag toen twist een breuk</a:t>
            </a:r>
            <a:endParaRPr lang="nl-NL" dirty="0"/>
          </a:p>
          <a:p>
            <a:r>
              <a:rPr lang="nl-NL" b="1" dirty="0"/>
              <a:t>bracht tussen </a:t>
            </a:r>
            <a:r>
              <a:rPr lang="nl-NL" b="1" dirty="0" err="1"/>
              <a:t>Atreus</a:t>
            </a:r>
            <a:r>
              <a:rPr lang="nl-NL" b="1" dirty="0"/>
              <a:t> zoon, bevelhebber</a:t>
            </a:r>
            <a:endParaRPr lang="nl-NL" dirty="0"/>
          </a:p>
          <a:p>
            <a:r>
              <a:rPr lang="nl-NL" b="1" dirty="0"/>
              <a:t>van krijgsvolk, en de </a:t>
            </a:r>
            <a:r>
              <a:rPr lang="nl-NL" b="1" dirty="0" err="1"/>
              <a:t>godlijke</a:t>
            </a:r>
            <a:r>
              <a:rPr lang="nl-NL" b="1" dirty="0"/>
              <a:t> Achilles.</a:t>
            </a:r>
            <a:endParaRPr lang="nl-NL" dirty="0"/>
          </a:p>
          <a:p>
            <a:endParaRPr lang="nl-NL" dirty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53787402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Ilias: Lateur (2/3)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	</a:t>
            </a:r>
            <a:r>
              <a:rPr lang="nl-NL" b="1" i="1" dirty="0"/>
              <a:t>[Pest in het kamp van de </a:t>
            </a:r>
            <a:r>
              <a:rPr lang="nl-NL" b="1" i="1" dirty="0" err="1"/>
              <a:t>Achaiërs</a:t>
            </a:r>
            <a:r>
              <a:rPr lang="nl-NL" b="1" i="1" dirty="0"/>
              <a:t>]</a:t>
            </a:r>
            <a:endParaRPr lang="nl-NL" i="1" dirty="0"/>
          </a:p>
          <a:p>
            <a:r>
              <a:rPr lang="nl-NL" b="1" dirty="0"/>
              <a:t>Maar wie toch van de goden dreef die twee</a:t>
            </a:r>
            <a:endParaRPr lang="nl-NL" dirty="0"/>
          </a:p>
          <a:p>
            <a:r>
              <a:rPr lang="nl-NL" b="1" dirty="0"/>
              <a:t>tot twist en strijd? De zoon van Zeus en </a:t>
            </a:r>
            <a:r>
              <a:rPr lang="nl-NL" b="1" dirty="0" err="1"/>
              <a:t>Leto</a:t>
            </a:r>
            <a:r>
              <a:rPr lang="nl-NL" b="1" dirty="0"/>
              <a:t>.</a:t>
            </a:r>
            <a:endParaRPr lang="nl-NL" dirty="0"/>
          </a:p>
          <a:p>
            <a:r>
              <a:rPr lang="nl-NL" b="1" dirty="0"/>
              <a:t>Verbolgen op de vorst had hij een ziekte,</a:t>
            </a:r>
            <a:endParaRPr lang="nl-NL" dirty="0"/>
          </a:p>
          <a:p>
            <a:r>
              <a:rPr lang="nl-NL" b="1" dirty="0"/>
              <a:t>de pest, verwekt in heel het legerkamp.</a:t>
            </a:r>
            <a:endParaRPr lang="nl-NL" dirty="0"/>
          </a:p>
          <a:p>
            <a:r>
              <a:rPr lang="nl-NL" b="1" dirty="0"/>
              <a:t>De krijgers stierven één voor één. De zoon </a:t>
            </a:r>
            <a:endParaRPr lang="nl-NL" dirty="0"/>
          </a:p>
          <a:p>
            <a:r>
              <a:rPr lang="nl-NL" b="1" dirty="0"/>
              <a:t>van </a:t>
            </a:r>
            <a:r>
              <a:rPr lang="nl-NL" b="1" dirty="0" err="1"/>
              <a:t>Atreus</a:t>
            </a:r>
            <a:r>
              <a:rPr lang="nl-NL" b="1" dirty="0"/>
              <a:t> had zijn priester zwaar beledigd,</a:t>
            </a:r>
            <a:endParaRPr lang="nl-NL" dirty="0"/>
          </a:p>
          <a:p>
            <a:r>
              <a:rPr lang="nl-NL" b="1" dirty="0"/>
              <a:t>toen </a:t>
            </a:r>
            <a:r>
              <a:rPr lang="nl-NL" b="1" dirty="0" err="1"/>
              <a:t>Chryses</a:t>
            </a:r>
            <a:r>
              <a:rPr lang="nl-NL" b="1" dirty="0"/>
              <a:t> met ontzaglijk losgeld kwam</a:t>
            </a:r>
            <a:endParaRPr lang="nl-NL" dirty="0"/>
          </a:p>
          <a:p>
            <a:r>
              <a:rPr lang="nl-NL" b="1" dirty="0"/>
              <a:t>tot bij de snelle schepen der </a:t>
            </a:r>
            <a:r>
              <a:rPr lang="nl-NL" b="1" dirty="0" err="1"/>
              <a:t>Achaiërs</a:t>
            </a:r>
            <a:r>
              <a:rPr lang="nl-NL" b="1" dirty="0"/>
              <a:t>.</a:t>
            </a:r>
            <a:endParaRPr lang="nl-NL" dirty="0"/>
          </a:p>
          <a:p>
            <a:r>
              <a:rPr lang="nl-NL" b="1" dirty="0"/>
              <a:t>Hij dacht zijn dochter daarmee vrij te kopen.</a:t>
            </a:r>
            <a:endParaRPr lang="nl-NL" dirty="0"/>
          </a:p>
          <a:p>
            <a:r>
              <a:rPr lang="nl-NL" b="1" dirty="0"/>
              <a:t>Een gouden scepter droeg hij in de hand</a:t>
            </a:r>
            <a:endParaRPr lang="nl-NL" dirty="0"/>
          </a:p>
          <a:p>
            <a:r>
              <a:rPr lang="nl-NL" b="1" dirty="0"/>
              <a:t>waarrond de wollen hoofdband van Apollo,</a:t>
            </a:r>
            <a:endParaRPr lang="nl-NL" dirty="0"/>
          </a:p>
          <a:p>
            <a:r>
              <a:rPr lang="nl-NL" b="1" dirty="0"/>
              <a:t>de god die treft van verre, was gebonden.</a:t>
            </a:r>
            <a:endParaRPr lang="nl-NL" dirty="0"/>
          </a:p>
          <a:p>
            <a:r>
              <a:rPr lang="nl-NL" b="1" dirty="0"/>
              <a:t>Hij smeekte alle </a:t>
            </a:r>
            <a:r>
              <a:rPr lang="nl-NL" b="1" dirty="0" err="1"/>
              <a:t>Danaërs</a:t>
            </a:r>
            <a:r>
              <a:rPr lang="nl-NL" b="1" dirty="0"/>
              <a:t>, het meest nog</a:t>
            </a:r>
            <a:endParaRPr lang="nl-NL" dirty="0"/>
          </a:p>
          <a:p>
            <a:r>
              <a:rPr lang="nl-NL" b="1" dirty="0"/>
              <a:t>de twee </a:t>
            </a:r>
            <a:r>
              <a:rPr lang="nl-NL" b="1" dirty="0" err="1"/>
              <a:t>Atriden</a:t>
            </a:r>
            <a:r>
              <a:rPr lang="nl-NL" b="1" dirty="0"/>
              <a:t>, leiders van het krijgsvolk: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25498730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Ilias: Lateur (3/3)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  <a:p>
            <a:r>
              <a:rPr lang="nl-NL" b="1" dirty="0"/>
              <a:t>Zonen van </a:t>
            </a:r>
            <a:r>
              <a:rPr lang="nl-NL" b="1" dirty="0" err="1"/>
              <a:t>Atreus</a:t>
            </a:r>
            <a:r>
              <a:rPr lang="nl-NL" b="1" dirty="0"/>
              <a:t> en ook u, </a:t>
            </a:r>
            <a:r>
              <a:rPr lang="nl-NL" b="1" dirty="0" err="1"/>
              <a:t>Achaiërs</a:t>
            </a:r>
            <a:endParaRPr lang="nl-NL" dirty="0"/>
          </a:p>
          <a:p>
            <a:r>
              <a:rPr lang="nl-NL" b="1" dirty="0"/>
              <a:t>met sterke scheenplaat, voor u wens ik dat</a:t>
            </a:r>
            <a:endParaRPr lang="nl-NL" dirty="0"/>
          </a:p>
          <a:p>
            <a:r>
              <a:rPr lang="nl-NL" b="1" dirty="0"/>
              <a:t>de goden die op de </a:t>
            </a:r>
            <a:r>
              <a:rPr lang="nl-NL" b="1" dirty="0" err="1"/>
              <a:t>Olympos</a:t>
            </a:r>
            <a:r>
              <a:rPr lang="nl-NL" b="1" dirty="0"/>
              <a:t> huizen,</a:t>
            </a:r>
            <a:endParaRPr lang="nl-NL" dirty="0"/>
          </a:p>
          <a:p>
            <a:r>
              <a:rPr lang="nl-NL" b="1" dirty="0"/>
              <a:t>u de verwoesting gunnen van de stad</a:t>
            </a:r>
            <a:endParaRPr lang="nl-NL" dirty="0"/>
          </a:p>
          <a:p>
            <a:r>
              <a:rPr lang="nl-NL" b="1" dirty="0"/>
              <a:t>van </a:t>
            </a:r>
            <a:r>
              <a:rPr lang="nl-NL" b="1" dirty="0" err="1"/>
              <a:t>Priamos</a:t>
            </a:r>
            <a:r>
              <a:rPr lang="nl-NL" b="1" dirty="0"/>
              <a:t> en een behouden thuiskomst.</a:t>
            </a:r>
            <a:endParaRPr lang="nl-NL" dirty="0"/>
          </a:p>
          <a:p>
            <a:r>
              <a:rPr lang="nl-NL" b="1" dirty="0"/>
              <a:t>Maar laat mijn dochter vrij, aanvaard het losgeld</a:t>
            </a:r>
            <a:endParaRPr lang="nl-NL" dirty="0"/>
          </a:p>
          <a:p>
            <a:r>
              <a:rPr lang="nl-NL" b="1" dirty="0"/>
              <a:t>en heb ook eerbied voor de zoon van Zeus,</a:t>
            </a:r>
            <a:endParaRPr lang="nl-NL" dirty="0"/>
          </a:p>
          <a:p>
            <a:r>
              <a:rPr lang="nl-NL" b="1" dirty="0"/>
              <a:t>de godheid die van verre treft, Apollo.</a:t>
            </a:r>
            <a:endParaRPr lang="nl-NL" dirty="0"/>
          </a:p>
          <a:p>
            <a:r>
              <a:rPr lang="nl-NL" b="1" dirty="0"/>
              <a:t>Toen juichten alle </a:t>
            </a:r>
            <a:r>
              <a:rPr lang="nl-NL" b="1" dirty="0" err="1"/>
              <a:t>Danaërs</a:t>
            </a:r>
            <a:r>
              <a:rPr lang="nl-NL" b="1" dirty="0"/>
              <a:t> dat toe</a:t>
            </a:r>
            <a:endParaRPr lang="nl-NL" dirty="0"/>
          </a:p>
          <a:p>
            <a:r>
              <a:rPr lang="nl-NL" b="1" dirty="0"/>
              <a:t>en stemden ermee in de priester te</a:t>
            </a:r>
            <a:endParaRPr lang="nl-NL" dirty="0"/>
          </a:p>
          <a:p>
            <a:r>
              <a:rPr lang="nl-NL" b="1" u="sng" dirty="0"/>
              <a:t>ontzien</a:t>
            </a:r>
            <a:r>
              <a:rPr lang="nl-NL" b="1" dirty="0"/>
              <a:t>, het prachtig losgeld aan te nemen.</a:t>
            </a:r>
            <a:endParaRPr lang="nl-NL" dirty="0"/>
          </a:p>
          <a:p>
            <a:r>
              <a:rPr lang="nl-NL" b="1" dirty="0"/>
              <a:t>Dat was niet naar de zin van </a:t>
            </a:r>
            <a:r>
              <a:rPr lang="nl-NL" b="1" dirty="0" err="1"/>
              <a:t>Agamemnon</a:t>
            </a:r>
            <a:r>
              <a:rPr lang="nl-NL" b="1" dirty="0"/>
              <a:t>,</a:t>
            </a:r>
            <a:endParaRPr lang="nl-NL" dirty="0"/>
          </a:p>
          <a:p>
            <a:r>
              <a:rPr lang="nl-NL" b="1" dirty="0"/>
              <a:t>de zoon van </a:t>
            </a:r>
            <a:r>
              <a:rPr lang="nl-NL" b="1" dirty="0" err="1"/>
              <a:t>Atreus</a:t>
            </a:r>
            <a:r>
              <a:rPr lang="nl-NL" b="1" dirty="0"/>
              <a:t>...</a:t>
            </a:r>
            <a:endParaRPr lang="nl-NL" dirty="0"/>
          </a:p>
          <a:p>
            <a:endParaRPr lang="nl-NL" dirty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47140939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ttps://www.boekhandeldouwes.nl/cache/k/9789028261/9789028261075/ilias-homeros-imme-d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216" y="916360"/>
            <a:ext cx="3708464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6961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Ilias: Dros (1/3)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  <a:p>
            <a:r>
              <a:rPr lang="nl-NL" b="1" dirty="0" smtClean="0"/>
              <a:t>Zing</a:t>
            </a:r>
            <a:r>
              <a:rPr lang="nl-NL" b="1" dirty="0"/>
              <a:t>, godin,* over de wrok van </a:t>
            </a:r>
            <a:r>
              <a:rPr lang="nl-NL" b="1" dirty="0" err="1"/>
              <a:t>Achilleus</a:t>
            </a:r>
            <a:r>
              <a:rPr lang="nl-NL" b="1" dirty="0"/>
              <a:t> van </a:t>
            </a:r>
            <a:r>
              <a:rPr lang="nl-NL" b="1" dirty="0" err="1"/>
              <a:t>Peleus</a:t>
            </a:r>
            <a:r>
              <a:rPr lang="nl-NL" b="1" dirty="0"/>
              <a:t>, de bron* van</a:t>
            </a:r>
          </a:p>
          <a:p>
            <a:r>
              <a:rPr lang="nl-NL" b="1" dirty="0"/>
              <a:t>dood en verderf die duizenden rampen bracht voor de </a:t>
            </a:r>
            <a:r>
              <a:rPr lang="nl-NL" b="1" dirty="0" err="1"/>
              <a:t>Achaiërs</a:t>
            </a:r>
            <a:r>
              <a:rPr lang="nl-NL" b="1" dirty="0"/>
              <a:t>,</a:t>
            </a:r>
          </a:p>
          <a:p>
            <a:r>
              <a:rPr lang="nl-NL" b="1" dirty="0"/>
              <a:t>die de krachtige geest van veel helden toewierp aan </a:t>
            </a:r>
            <a:r>
              <a:rPr lang="nl-NL" b="1" dirty="0" err="1"/>
              <a:t>Haides</a:t>
            </a:r>
            <a:endParaRPr lang="nl-NL" b="1" dirty="0"/>
          </a:p>
          <a:p>
            <a:r>
              <a:rPr lang="nl-NL" b="1" dirty="0"/>
              <a:t>en van de helden zelf een prooi voor honden en alle</a:t>
            </a:r>
          </a:p>
          <a:p>
            <a:r>
              <a:rPr lang="nl-NL" b="1" dirty="0"/>
              <a:t>roofvogels maakte — het plan van Zeus* voltrok zich — en zing dan</a:t>
            </a:r>
          </a:p>
          <a:p>
            <a:r>
              <a:rPr lang="nl-NL" b="1" dirty="0"/>
              <a:t>vanaf toen ruzie voor het eerst tot een breuk leidde tussen</a:t>
            </a:r>
          </a:p>
          <a:p>
            <a:r>
              <a:rPr lang="nl-NL" b="1" dirty="0"/>
              <a:t> </a:t>
            </a:r>
            <a:r>
              <a:rPr lang="nl-NL" b="1" dirty="0" err="1"/>
              <a:t>Atreuszoon</a:t>
            </a:r>
            <a:r>
              <a:rPr lang="nl-NL" b="1" dirty="0"/>
              <a:t>, koning der manschappen, en de grote </a:t>
            </a:r>
            <a:r>
              <a:rPr lang="nl-NL" b="1" dirty="0" err="1"/>
              <a:t>Achilleus</a:t>
            </a:r>
            <a:r>
              <a:rPr lang="nl-NL" b="1" dirty="0"/>
              <a:t>.</a:t>
            </a:r>
          </a:p>
          <a:p>
            <a:endParaRPr lang="nl-NL" dirty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93256473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Ilias: Dros (2/3)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  <a:p>
            <a:r>
              <a:rPr lang="nl-NL" b="1" dirty="0" smtClean="0"/>
              <a:t>Wie </a:t>
            </a:r>
            <a:r>
              <a:rPr lang="nl-NL" b="1" dirty="0"/>
              <a:t>van de goden bracht die twee in strijd door een ruzie?</a:t>
            </a:r>
          </a:p>
          <a:p>
            <a:r>
              <a:rPr lang="nl-NL" b="1" dirty="0"/>
              <a:t>Hij, de zoon van </a:t>
            </a:r>
            <a:r>
              <a:rPr lang="nl-NL" b="1" dirty="0" err="1"/>
              <a:t>Leto</a:t>
            </a:r>
            <a:r>
              <a:rPr lang="nl-NL" b="1" dirty="0"/>
              <a:t> en Zeus, furieus op de koning</a:t>
            </a:r>
          </a:p>
          <a:p>
            <a:r>
              <a:rPr lang="nl-NL" b="1" dirty="0" smtClean="0"/>
              <a:t>trof </a:t>
            </a:r>
            <a:r>
              <a:rPr lang="nl-NL" b="1" dirty="0"/>
              <a:t>hij het legerkamp met een ziekte. De manschappen stierven.</a:t>
            </a:r>
          </a:p>
          <a:p>
            <a:r>
              <a:rPr lang="nl-NL" b="1" dirty="0" err="1"/>
              <a:t>Atreuszoon</a:t>
            </a:r>
            <a:r>
              <a:rPr lang="nl-NL" b="1" dirty="0"/>
              <a:t> had dan ook zijn priester </a:t>
            </a:r>
            <a:r>
              <a:rPr lang="nl-NL" b="1" dirty="0" err="1"/>
              <a:t>Chryses</a:t>
            </a:r>
            <a:r>
              <a:rPr lang="nl-NL" b="1" dirty="0"/>
              <a:t> vernederd!</a:t>
            </a:r>
          </a:p>
          <a:p>
            <a:r>
              <a:rPr lang="nl-NL" b="1" dirty="0" err="1"/>
              <a:t>Chryses</a:t>
            </a:r>
            <a:r>
              <a:rPr lang="nl-NL" b="1" dirty="0"/>
              <a:t> kwam naar de snelle schepen van de </a:t>
            </a:r>
            <a:r>
              <a:rPr lang="nl-NL" b="1" dirty="0" err="1"/>
              <a:t>Achaiërs</a:t>
            </a:r>
            <a:endParaRPr lang="nl-NL" b="1" dirty="0"/>
          </a:p>
          <a:p>
            <a:r>
              <a:rPr lang="nl-NL" b="1" dirty="0"/>
              <a:t>met een immense losprijs voor zijn dochter. Hij had de</a:t>
            </a:r>
          </a:p>
          <a:p>
            <a:r>
              <a:rPr lang="nl-NL" b="1" dirty="0"/>
              <a:t>gouden staf met versierselen van de god die van veraf</a:t>
            </a:r>
          </a:p>
          <a:p>
            <a:r>
              <a:rPr lang="nl-NL" b="1" dirty="0"/>
              <a:t>raak schiet in zijn handen en smeekte alle </a:t>
            </a:r>
            <a:r>
              <a:rPr lang="nl-NL" b="1" dirty="0" err="1"/>
              <a:t>Achaiërs</a:t>
            </a:r>
            <a:r>
              <a:rPr lang="nl-NL" b="1" dirty="0"/>
              <a:t>,</a:t>
            </a:r>
          </a:p>
          <a:p>
            <a:r>
              <a:rPr lang="nl-NL" b="1" dirty="0"/>
              <a:t>en met name de zonen van </a:t>
            </a:r>
            <a:r>
              <a:rPr lang="nl-NL" b="1" dirty="0" err="1"/>
              <a:t>Atreus</a:t>
            </a:r>
            <a:r>
              <a:rPr lang="nl-NL" b="1" dirty="0"/>
              <a:t>, de legeraanvoerders:</a:t>
            </a:r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1330224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altLang="nl-NL" dirty="0" smtClean="0">
                <a:latin typeface="Arial" charset="0"/>
                <a:cs typeface="Arial" charset="0"/>
              </a:rPr>
              <a:t>Oud maar nieuw</a:t>
            </a: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9219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nl-NL" altLang="nl-NL" i="1" dirty="0" smtClean="0">
                <a:latin typeface="Arial" charset="0"/>
                <a:cs typeface="Arial" charset="0"/>
              </a:rPr>
              <a:t>Klassieke teksten in vertaling</a:t>
            </a:r>
            <a:endParaRPr lang="nl-NL" altLang="nl-NL" dirty="0">
              <a:latin typeface="Arial" charset="0"/>
              <a:cs typeface="Arial" charset="0"/>
            </a:endParaRPr>
          </a:p>
          <a:p>
            <a:pPr algn="r"/>
            <a:endParaRPr lang="nl-NL" altLang="nl-NL" dirty="0">
              <a:latin typeface="Arial" charset="0"/>
              <a:cs typeface="Arial" charset="0"/>
            </a:endParaRPr>
          </a:p>
          <a:p>
            <a:pPr algn="r"/>
            <a:r>
              <a:rPr lang="nl-NL" altLang="nl-NL" dirty="0">
                <a:latin typeface="Arial" charset="0"/>
                <a:cs typeface="Arial" charset="0"/>
              </a:rPr>
              <a:t>Vincent </a:t>
            </a:r>
            <a:r>
              <a:rPr lang="nl-NL" altLang="nl-NL" dirty="0" err="1">
                <a:latin typeface="Arial" charset="0"/>
                <a:cs typeface="Arial" charset="0"/>
              </a:rPr>
              <a:t>Hunink</a:t>
            </a:r>
            <a:r>
              <a:rPr lang="nl-NL" altLang="nl-NL" dirty="0">
                <a:latin typeface="Arial" charset="0"/>
                <a:cs typeface="Arial" charset="0"/>
              </a:rPr>
              <a:t> (GLTC)</a:t>
            </a:r>
          </a:p>
        </p:txBody>
      </p:sp>
    </p:spTree>
    <p:extLst>
      <p:ext uri="{BB962C8B-B14F-4D97-AF65-F5344CB8AC3E}">
        <p14:creationId xmlns:p14="http://schemas.microsoft.com/office/powerpoint/2010/main" xmlns="" val="54306450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Ilias: Dros (3/3)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b="1" dirty="0" smtClean="0"/>
              <a:t>'Zonen </a:t>
            </a:r>
            <a:r>
              <a:rPr lang="nl-NL" b="1" dirty="0"/>
              <a:t>van </a:t>
            </a:r>
            <a:r>
              <a:rPr lang="nl-NL" b="1" dirty="0" err="1"/>
              <a:t>Atreus</a:t>
            </a:r>
            <a:r>
              <a:rPr lang="nl-NL" b="1" dirty="0"/>
              <a:t>, </a:t>
            </a:r>
            <a:r>
              <a:rPr lang="nl-NL" b="1" dirty="0" err="1"/>
              <a:t>Achaiërs</a:t>
            </a:r>
            <a:r>
              <a:rPr lang="nl-NL" b="1" dirty="0"/>
              <a:t> met goede scheenplaten, luister.</a:t>
            </a:r>
          </a:p>
          <a:p>
            <a:r>
              <a:rPr lang="nl-NL" b="1" dirty="0"/>
              <a:t>Moge de goden die wonen op de </a:t>
            </a:r>
            <a:r>
              <a:rPr lang="nl-NL" b="1" dirty="0" err="1"/>
              <a:t>Olympos</a:t>
            </a:r>
            <a:r>
              <a:rPr lang="nl-NL" b="1" dirty="0"/>
              <a:t> u geven</a:t>
            </a:r>
          </a:p>
          <a:p>
            <a:r>
              <a:rPr lang="nl-NL" b="1" dirty="0"/>
              <a:t>dat u </a:t>
            </a:r>
            <a:r>
              <a:rPr lang="nl-NL" b="1" dirty="0" err="1"/>
              <a:t>Priamos</a:t>
            </a:r>
            <a:r>
              <a:rPr lang="nl-NL" b="1" dirty="0"/>
              <a:t>' vesting verwoest en veilig naar huis komt,</a:t>
            </a:r>
          </a:p>
          <a:p>
            <a:r>
              <a:rPr lang="nl-NL" b="1" dirty="0"/>
              <a:t>maar laat mijn dochter vrij, accepteer deze losprijs, uit eerbied</a:t>
            </a:r>
          </a:p>
          <a:p>
            <a:r>
              <a:rPr lang="nl-NL" b="1" dirty="0"/>
              <a:t>voor </a:t>
            </a:r>
            <a:r>
              <a:rPr lang="nl-NL" b="1" dirty="0" err="1"/>
              <a:t>Apollon</a:t>
            </a:r>
            <a:r>
              <a:rPr lang="nl-NL" b="1" dirty="0"/>
              <a:t>, de zoon van Zeus die raak schiet van veraf.'</a:t>
            </a:r>
          </a:p>
          <a:p>
            <a:r>
              <a:rPr lang="nl-NL" b="1" dirty="0"/>
              <a:t> </a:t>
            </a:r>
          </a:p>
          <a:p>
            <a:r>
              <a:rPr lang="nl-NL" b="1" dirty="0"/>
              <a:t>Alle </a:t>
            </a:r>
            <a:r>
              <a:rPr lang="nl-NL" b="1" dirty="0" err="1"/>
              <a:t>Achaiërs</a:t>
            </a:r>
            <a:r>
              <a:rPr lang="nl-NL" b="1" dirty="0"/>
              <a:t> verklaarden luidruchtig de priester te willen</a:t>
            </a:r>
          </a:p>
          <a:p>
            <a:r>
              <a:rPr lang="nl-NL" b="1" dirty="0"/>
              <a:t>eren door het aannemen van de begeerlijke losprijs,</a:t>
            </a:r>
          </a:p>
          <a:p>
            <a:r>
              <a:rPr lang="nl-NL" b="1" dirty="0"/>
              <a:t>maar het verzoek viel slecht bij </a:t>
            </a:r>
            <a:r>
              <a:rPr lang="nl-NL" b="1" dirty="0" err="1"/>
              <a:t>Atreuszoon</a:t>
            </a:r>
            <a:r>
              <a:rPr lang="nl-NL" b="1" dirty="0"/>
              <a:t> </a:t>
            </a:r>
            <a:r>
              <a:rPr lang="nl-NL" b="1" dirty="0" err="1"/>
              <a:t>Agamemnon</a:t>
            </a:r>
            <a:r>
              <a:rPr lang="nl-NL" b="1" dirty="0"/>
              <a:t>. </a:t>
            </a:r>
          </a:p>
          <a:p>
            <a:endParaRPr lang="nl-NL" dirty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12425487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s://upload.wikimedia.org/wikipedia/commons/thumb/1/1c/Homer_British_Museum.jpg/220px-Homer_British_Muse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048" y="628328"/>
            <a:ext cx="5350272" cy="673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90614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Oud maar nieuw: </a:t>
            </a:r>
            <a:r>
              <a:rPr lang="nl-NL" altLang="nl-NL" dirty="0">
                <a:latin typeface="Arial" charset="0"/>
                <a:cs typeface="Arial" charset="0"/>
              </a:rPr>
              <a:t>h</a:t>
            </a:r>
            <a:r>
              <a:rPr lang="nl-NL" altLang="nl-NL" dirty="0" smtClean="0">
                <a:latin typeface="Arial" charset="0"/>
                <a:cs typeface="Arial" charset="0"/>
              </a:rPr>
              <a:t>erscheppen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r>
              <a:rPr lang="nl-NL" dirty="0" smtClean="0"/>
              <a:t>Bron en vertaling zijn anders, mogen anders zijn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nl-NL" dirty="0" smtClean="0"/>
              <a:t>Herscheppen in een ander kunstwerk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nl-NL" dirty="0" err="1" smtClean="0"/>
              <a:t>Contekst</a:t>
            </a:r>
            <a:r>
              <a:rPr lang="nl-NL" dirty="0" smtClean="0"/>
              <a:t> en functie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dirty="0" smtClean="0"/>
              <a:t>‘</a:t>
            </a:r>
            <a:r>
              <a:rPr lang="en-US" dirty="0" err="1" smtClean="0"/>
              <a:t>Verlies</a:t>
            </a:r>
            <a:r>
              <a:rPr lang="en-US" dirty="0" smtClean="0"/>
              <a:t>’ en ‘</a:t>
            </a:r>
            <a:r>
              <a:rPr lang="en-US" dirty="0" err="1" smtClean="0"/>
              <a:t>winst</a:t>
            </a:r>
            <a:r>
              <a:rPr lang="en-US" dirty="0" smtClean="0"/>
              <a:t>’</a:t>
            </a:r>
            <a:endParaRPr lang="nl-NL" dirty="0" smtClean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212078508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http://s.s-bol.com/imgbase0/imagebase/large/FC/8/3/5/3/1001004011533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088" y="628328"/>
            <a:ext cx="4968552" cy="704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37507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http://www.eci.nl/images/active/ean/300/de-gouden-ezel-apuleius-boek-cover-97890253698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080" y="340296"/>
            <a:ext cx="4990232" cy="74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11569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Oud maar nieuw: </a:t>
            </a:r>
            <a:r>
              <a:rPr lang="nl-NL" altLang="nl-NL" dirty="0">
                <a:latin typeface="Arial" charset="0"/>
                <a:cs typeface="Arial" charset="0"/>
              </a:rPr>
              <a:t>h</a:t>
            </a:r>
            <a:r>
              <a:rPr lang="nl-NL" altLang="nl-NL" dirty="0" smtClean="0">
                <a:latin typeface="Arial" charset="0"/>
                <a:cs typeface="Arial" charset="0"/>
              </a:rPr>
              <a:t>erscheppen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'huilen is voor jou te laat'</a:t>
            </a:r>
            <a:endParaRPr lang="nl-NL" dirty="0"/>
          </a:p>
          <a:p>
            <a:r>
              <a:rPr lang="nl-NL" i="1" dirty="0"/>
              <a:t>'ik heb eerbied voor jouw grijze haren'</a:t>
            </a:r>
            <a:endParaRPr lang="nl-NL" dirty="0"/>
          </a:p>
          <a:p>
            <a:r>
              <a:rPr lang="nl-NL" i="1" dirty="0"/>
              <a:t>'ben ik vrij </a:t>
            </a:r>
            <a:r>
              <a:rPr lang="nl-NL" i="1" dirty="0" err="1"/>
              <a:t>onverveerd</a:t>
            </a:r>
            <a:r>
              <a:rPr lang="nl-NL" i="1" dirty="0"/>
              <a:t>'</a:t>
            </a:r>
            <a:endParaRPr lang="nl-NL" dirty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130023283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Oud maar nieuw: </a:t>
            </a:r>
            <a:r>
              <a:rPr lang="nl-NL" altLang="nl-NL" dirty="0">
                <a:latin typeface="Arial" charset="0"/>
                <a:cs typeface="Arial" charset="0"/>
              </a:rPr>
              <a:t>h</a:t>
            </a:r>
            <a:r>
              <a:rPr lang="nl-NL" altLang="nl-NL" dirty="0" smtClean="0">
                <a:latin typeface="Arial" charset="0"/>
                <a:cs typeface="Arial" charset="0"/>
              </a:rPr>
              <a:t>erscheppen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err="1" smtClean="0"/>
              <a:t>Id</a:t>
            </a:r>
            <a:r>
              <a:rPr lang="nl-NL" i="1" dirty="0" smtClean="0"/>
              <a:t> quo </a:t>
            </a:r>
            <a:r>
              <a:rPr lang="nl-NL" i="1" dirty="0" err="1" smtClean="0"/>
              <a:t>maius</a:t>
            </a:r>
            <a:r>
              <a:rPr lang="nl-NL" i="1" dirty="0" smtClean="0"/>
              <a:t> </a:t>
            </a:r>
            <a:r>
              <a:rPr lang="nl-NL" i="1" dirty="0" err="1" smtClean="0"/>
              <a:t>cogitari</a:t>
            </a:r>
            <a:r>
              <a:rPr lang="nl-NL" i="1" dirty="0" smtClean="0"/>
              <a:t> </a:t>
            </a:r>
            <a:r>
              <a:rPr lang="nl-NL" i="1" dirty="0" err="1" smtClean="0"/>
              <a:t>nequit</a:t>
            </a:r>
            <a:endParaRPr lang="nl-NL" i="1" dirty="0" smtClean="0"/>
          </a:p>
          <a:p>
            <a:endParaRPr lang="nl-NL" i="1" dirty="0"/>
          </a:p>
          <a:p>
            <a:r>
              <a:rPr lang="nl-NL" i="1" dirty="0" smtClean="0"/>
              <a:t>Datgene boven hetwelk niets gedacht kan worden</a:t>
            </a:r>
          </a:p>
          <a:p>
            <a:endParaRPr lang="nl-NL" i="1" dirty="0"/>
          </a:p>
          <a:p>
            <a:r>
              <a:rPr lang="nl-NL" i="1" dirty="0" smtClean="0"/>
              <a:t>Het hoogst denkbare</a:t>
            </a:r>
            <a:endParaRPr lang="nl-NL" dirty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183219463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http://cum-se-scrie.ro/wp-content/uploads/2015/07/feat-tradit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28" y="340296"/>
            <a:ext cx="106624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6374" name="Picture 6" descr="http://jonathanstorment.com/wp-content/uploads/2014/01/Translation-Bl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790" y="1636440"/>
            <a:ext cx="1163543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6378" name="Picture 10" descr="https://transubstantiation.files.wordpress.com/2010/09/st-jerome-i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203" y="2169375"/>
            <a:ext cx="4760615" cy="62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78542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nl-NL" altLang="nl-NL" sz="3200" dirty="0" smtClean="0">
              <a:latin typeface="Arial" charset="0"/>
              <a:cs typeface="Arial" charset="0"/>
            </a:endParaRPr>
          </a:p>
          <a:p>
            <a:pPr algn="r"/>
            <a:endParaRPr lang="nl-NL" altLang="nl-NL" sz="3200" dirty="0" smtClean="0">
              <a:latin typeface="Arial" charset="0"/>
              <a:cs typeface="Arial" charset="0"/>
            </a:endParaRPr>
          </a:p>
          <a:p>
            <a:pPr algn="r"/>
            <a:endParaRPr lang="nl-NL" altLang="nl-NL" sz="3200" dirty="0">
              <a:latin typeface="Arial" charset="0"/>
              <a:cs typeface="Arial" charset="0"/>
            </a:endParaRPr>
          </a:p>
          <a:p>
            <a:pPr algn="r"/>
            <a:r>
              <a:rPr lang="nl-NL" altLang="nl-NL" sz="3200" dirty="0" err="1" smtClean="0">
                <a:latin typeface="Arial" charset="0"/>
                <a:cs typeface="Arial" charset="0"/>
              </a:rPr>
              <a:t>www.ru.nl</a:t>
            </a:r>
            <a:r>
              <a:rPr lang="nl-NL" altLang="nl-NL" sz="3200" dirty="0" smtClean="0">
                <a:latin typeface="Arial" charset="0"/>
                <a:cs typeface="Arial" charset="0"/>
              </a:rPr>
              <a:t>/</a:t>
            </a:r>
            <a:r>
              <a:rPr lang="nl-NL" altLang="nl-NL" sz="3200" dirty="0" err="1" smtClean="0">
                <a:latin typeface="Arial" charset="0"/>
                <a:cs typeface="Arial" charset="0"/>
              </a:rPr>
              <a:t>gltc</a:t>
            </a:r>
            <a:r>
              <a:rPr lang="nl-NL" altLang="nl-NL" sz="3200" dirty="0">
                <a:latin typeface="Arial" charset="0"/>
                <a:cs typeface="Arial" charset="0"/>
              </a:rPr>
              <a:t/>
            </a:r>
            <a:br>
              <a:rPr lang="nl-NL" altLang="nl-NL" sz="3200" dirty="0">
                <a:latin typeface="Arial" charset="0"/>
                <a:cs typeface="Arial" charset="0"/>
              </a:rPr>
            </a:br>
            <a:r>
              <a:rPr lang="nl-NL" altLang="nl-NL" sz="3200" dirty="0" err="1">
                <a:latin typeface="Arial" charset="0"/>
                <a:cs typeface="Arial" charset="0"/>
              </a:rPr>
              <a:t>www.vincenthunink.nl</a:t>
            </a:r>
            <a:r>
              <a:rPr lang="nl-NL" altLang="nl-NL" sz="3200" dirty="0">
                <a:latin typeface="Arial" charset="0"/>
                <a:cs typeface="Arial" charset="0"/>
              </a:rPr>
              <a:t/>
            </a:r>
            <a:br>
              <a:rPr lang="nl-NL" altLang="nl-NL" sz="3200" dirty="0">
                <a:latin typeface="Arial" charset="0"/>
                <a:cs typeface="Arial" charset="0"/>
              </a:rPr>
            </a:br>
            <a:r>
              <a:rPr lang="nl-NL" altLang="nl-NL" sz="3200" dirty="0">
                <a:latin typeface="Arial" charset="0"/>
                <a:cs typeface="Arial" charset="0"/>
              </a:rPr>
              <a:t> </a:t>
            </a:r>
            <a:r>
              <a:rPr lang="nl-NL" altLang="nl-NL" sz="3200" dirty="0" err="1">
                <a:latin typeface="Arial" charset="0"/>
                <a:cs typeface="Arial" charset="0"/>
              </a:rPr>
              <a:t>twitter.com</a:t>
            </a:r>
            <a:r>
              <a:rPr lang="nl-NL" altLang="nl-NL" sz="3200" dirty="0">
                <a:latin typeface="Arial" charset="0"/>
                <a:cs typeface="Arial" charset="0"/>
              </a:rPr>
              <a:t>/</a:t>
            </a:r>
            <a:r>
              <a:rPr lang="nl-NL" altLang="nl-NL" sz="3200" dirty="0" err="1">
                <a:latin typeface="Arial" charset="0"/>
                <a:cs typeface="Arial" charset="0"/>
              </a:rPr>
              <a:t>vincenthunink</a:t>
            </a:r>
            <a:r>
              <a:rPr lang="nl-NL" altLang="nl-NL" sz="3200" dirty="0">
                <a:latin typeface="Arial" charset="0"/>
                <a:cs typeface="Arial" charset="0"/>
              </a:rPr>
              <a:t> </a:t>
            </a:r>
            <a:br>
              <a:rPr lang="nl-NL" altLang="nl-NL" sz="3200" dirty="0">
                <a:latin typeface="Arial" charset="0"/>
                <a:cs typeface="Arial" charset="0"/>
              </a:rPr>
            </a:br>
            <a:r>
              <a:rPr lang="nl-NL" altLang="nl-NL" sz="3200" dirty="0">
                <a:latin typeface="Arial" charset="0"/>
                <a:cs typeface="Arial" charset="0"/>
              </a:rPr>
              <a:t/>
            </a:r>
            <a:br>
              <a:rPr lang="nl-NL" altLang="nl-NL" sz="3200" dirty="0">
                <a:latin typeface="Arial" charset="0"/>
                <a:cs typeface="Arial" charset="0"/>
              </a:rPr>
            </a:br>
            <a:r>
              <a:rPr lang="nl-NL" altLang="nl-NL" sz="3200" dirty="0" err="1">
                <a:latin typeface="Arial" charset="0"/>
                <a:cs typeface="Arial" charset="0"/>
              </a:rPr>
              <a:t>v.hunink@let.ru.nl</a:t>
            </a:r>
            <a:endParaRPr lang="nl-NL" altLang="nl-NL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60395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jdelijke aanduiding voor inhoud 4"/>
          <p:cNvSpPr>
            <a:spLocks noGrp="1"/>
          </p:cNvSpPr>
          <p:nvPr>
            <p:ph idx="1"/>
          </p:nvPr>
        </p:nvSpPr>
        <p:spPr>
          <a:xfrm>
            <a:off x="1533848" y="1780456"/>
            <a:ext cx="11049000" cy="6007100"/>
          </a:xfrm>
        </p:spPr>
        <p:txBody>
          <a:bodyPr/>
          <a:lstStyle/>
          <a:p>
            <a:pPr algn="r">
              <a:defRPr/>
            </a:pPr>
            <a:r>
              <a:rPr lang="en-US" altLang="nl-NL" sz="2800" b="1" dirty="0"/>
              <a:t/>
            </a:r>
            <a:br>
              <a:rPr lang="en-US" altLang="nl-NL" sz="2800" b="1" dirty="0"/>
            </a:br>
            <a:endParaRPr lang="en-US" altLang="nl-NL" sz="2800" b="1" dirty="0"/>
          </a:p>
          <a:p>
            <a:pPr algn="r">
              <a:defRPr/>
            </a:pPr>
            <a:endParaRPr lang="en-US" altLang="nl-NL" sz="2800" b="1" dirty="0">
              <a:hlinkClick r:id="rId3"/>
            </a:endParaRPr>
          </a:p>
          <a:p>
            <a:pPr algn="r">
              <a:defRPr/>
            </a:pPr>
            <a:endParaRPr lang="en-US" altLang="nl-NL" sz="2800" b="1" dirty="0">
              <a:hlinkClick r:id="rId3"/>
            </a:endParaRPr>
          </a:p>
          <a:p>
            <a:pPr algn="r">
              <a:defRPr/>
            </a:pPr>
            <a:endParaRPr lang="en-US" altLang="nl-NL" sz="2800" b="1" dirty="0">
              <a:hlinkClick r:id="rId3"/>
            </a:endParaRPr>
          </a:p>
          <a:p>
            <a:pPr algn="r">
              <a:defRPr/>
            </a:pPr>
            <a:endParaRPr lang="en-US" altLang="nl-NL" sz="2800" b="1" dirty="0">
              <a:hlinkClick r:id="rId3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Inleiding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mensa</a:t>
            </a:r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29181462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assets.catawiki.nl/assets/2014/7/4/0/b/5/0b5ec622-036f-11e4-8e20-35dcecf5a2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136" y="628328"/>
            <a:ext cx="5242545" cy="74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77996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inhoud 4"/>
          <p:cNvSpPr>
            <a:spLocks noGrp="1"/>
          </p:cNvSpPr>
          <p:nvPr>
            <p:ph idx="1"/>
          </p:nvPr>
        </p:nvSpPr>
        <p:spPr>
          <a:xfrm>
            <a:off x="3370263" y="3059113"/>
            <a:ext cx="11049000" cy="6007100"/>
          </a:xfrm>
        </p:spPr>
        <p:txBody>
          <a:bodyPr/>
          <a:lstStyle/>
          <a:p>
            <a:pPr>
              <a:defRPr/>
            </a:pPr>
            <a:r>
              <a:rPr lang="nl-NL" altLang="nl-NL"/>
              <a:t>xx</a:t>
            </a:r>
          </a:p>
          <a:p>
            <a:pPr>
              <a:defRPr/>
            </a:pPr>
            <a:endParaRPr lang="nl-NL" altLang="nl-NL"/>
          </a:p>
        </p:txBody>
      </p:sp>
      <p:pic>
        <p:nvPicPr>
          <p:cNvPr id="30724" name="Picture 8" descr="http://www.libri.nl/wordpress/wp-content/uploads/2014/11/2014-11-19-00.43.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0513" y="1276350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153258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http://www.historischeuitgeverij.nl/omslagen/0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032" y="196280"/>
            <a:ext cx="6264696" cy="80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Arial" charset="0"/>
                <a:cs typeface="Arial" charset="0"/>
              </a:rPr>
              <a:t>Inleiding</a:t>
            </a:r>
            <a:r>
              <a:rPr lang="nl-NL" altLang="nl-NL" dirty="0">
                <a:latin typeface="Arial" charset="0"/>
                <a:cs typeface="Arial" charset="0"/>
              </a:rPr>
              <a:t/>
            </a:r>
            <a:br>
              <a:rPr lang="nl-NL" altLang="nl-NL" dirty="0">
                <a:latin typeface="Arial" charset="0"/>
                <a:cs typeface="Arial" charset="0"/>
              </a:rPr>
            </a:br>
            <a:endParaRPr lang="nl-NL" altLang="nl-NL" dirty="0">
              <a:latin typeface="Arial" charset="0"/>
              <a:cs typeface="Arial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r>
              <a:rPr lang="nl-NL" dirty="0" smtClean="0"/>
              <a:t>Er </a:t>
            </a:r>
            <a:r>
              <a:rPr lang="nl-NL" i="1" dirty="0" smtClean="0"/>
              <a:t>zijn</a:t>
            </a:r>
            <a:r>
              <a:rPr lang="nl-NL" dirty="0" smtClean="0"/>
              <a:t> veel klassieke teksten in vertaling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nl-NL" dirty="0" smtClean="0"/>
              <a:t>We kunnen niet meer zonder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nl-NL" dirty="0" smtClean="0"/>
              <a:t>Gebruik van vertalingen ook in onderwijs normaal</a:t>
            </a:r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  <a:p>
            <a:pPr marL="361950" lvl="4" indent="352425">
              <a:defRPr/>
            </a:pPr>
            <a:endParaRPr lang="nl-NL" dirty="0" smtClean="0"/>
          </a:p>
          <a:p>
            <a:pPr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124852107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2" name="Picture 6" descr="http://www.kadeboeken.nl/pictures/3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760" y="844352"/>
            <a:ext cx="38766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7468" name="Picture 12" descr="https://www.nd.nl/Uploads/Import/Images/7e/3a/55/f0/5_df95ad6d6745cb47301c00200971a800d79fea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435" y="846857"/>
            <a:ext cx="381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7470" name="Picture 14" descr="ttps://www.boekhandeldouwes.nl/cache/k/9789028261/9789028261075/ilias-homeros-imme-dr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3395" y="844352"/>
            <a:ext cx="3708464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896073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kadeboeken.nl/pictures/3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168" y="1060376"/>
            <a:ext cx="38766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586853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pening dia's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0089B9"/>
      </a:hlink>
      <a:folHlink>
        <a:srgbClr val="0089B9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50800" tIns="50800" rIns="50800" bIns="50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n-lt"/>
            <a:ea typeface="+mn-ea"/>
            <a:cs typeface="+mn-cs"/>
            <a:sym typeface="Kievit-Book" charset="0"/>
          </a:defRPr>
        </a:defPPr>
      </a:lstStyle>
    </a:txDef>
  </a:objectDefaults>
  <a:extraClrSchemeLst>
    <a:extraClrScheme>
      <a:clrScheme name="Opening alg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sis pagina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BE311A"/>
      </a:hlink>
      <a:folHlink>
        <a:srgbClr val="BE311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</a:objectDefaults>
  <a:extraClrSchemeLst>
    <a:extraClrScheme>
      <a:clrScheme name="Basis 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Pages>0</Pages>
  <Words>826</Words>
  <Characters>0</Characters>
  <Application>Microsoft Office PowerPoint</Application>
  <PresentationFormat>Custom</PresentationFormat>
  <Lines>0</Lines>
  <Paragraphs>188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Opening dia's</vt:lpstr>
      <vt:lpstr>Basis pagina</vt:lpstr>
      <vt:lpstr>Slide 1</vt:lpstr>
      <vt:lpstr>Oud maar nieuw</vt:lpstr>
      <vt:lpstr>Inleiding </vt:lpstr>
      <vt:lpstr>Slide 4</vt:lpstr>
      <vt:lpstr>Slide 5</vt:lpstr>
      <vt:lpstr>Slide 6</vt:lpstr>
      <vt:lpstr>Inleiding </vt:lpstr>
      <vt:lpstr>Slide 8</vt:lpstr>
      <vt:lpstr>Slide 9</vt:lpstr>
      <vt:lpstr>Ilias: De Roy van Zuydewijn (1/3) </vt:lpstr>
      <vt:lpstr>Ilias: De Roy van Zuydewijn (2/3) </vt:lpstr>
      <vt:lpstr>Ilias: De Roy van Zuydewijn (3/3) </vt:lpstr>
      <vt:lpstr>Slide 13</vt:lpstr>
      <vt:lpstr>Ilias: Lateur (1/3) </vt:lpstr>
      <vt:lpstr>Ilias: Lateur (2/3) </vt:lpstr>
      <vt:lpstr>Ilias: Lateur (3/3) </vt:lpstr>
      <vt:lpstr>Slide 17</vt:lpstr>
      <vt:lpstr>Ilias: Dros (1/3) </vt:lpstr>
      <vt:lpstr>Ilias: Dros (2/3) </vt:lpstr>
      <vt:lpstr>Ilias: Dros (3/3) </vt:lpstr>
      <vt:lpstr>Slide 21</vt:lpstr>
      <vt:lpstr>Oud maar nieuw: herscheppen </vt:lpstr>
      <vt:lpstr>Slide 23</vt:lpstr>
      <vt:lpstr>Slide 24</vt:lpstr>
      <vt:lpstr>Oud maar nieuw: herscheppen </vt:lpstr>
      <vt:lpstr>Oud maar nieuw: herscheppen 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u432145</cp:lastModifiedBy>
  <cp:revision>7</cp:revision>
  <dcterms:created xsi:type="dcterms:W3CDTF">2015-11-09T15:47:51Z</dcterms:created>
  <dcterms:modified xsi:type="dcterms:W3CDTF">2015-11-19T13:21:13Z</dcterms:modified>
</cp:coreProperties>
</file>