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72" r:id="rId3"/>
    <p:sldId id="276" r:id="rId4"/>
    <p:sldId id="277" r:id="rId5"/>
    <p:sldId id="278" r:id="rId6"/>
    <p:sldId id="279" r:id="rId7"/>
    <p:sldId id="273" r:id="rId8"/>
    <p:sldId id="274" r:id="rId9"/>
    <p:sldId id="280" r:id="rId10"/>
    <p:sldId id="282" r:id="rId11"/>
    <p:sldId id="281" r:id="rId12"/>
    <p:sldId id="283" r:id="rId13"/>
    <p:sldId id="284" r:id="rId14"/>
    <p:sldId id="275" r:id="rId15"/>
    <p:sldId id="288" r:id="rId16"/>
    <p:sldId id="295" r:id="rId17"/>
    <p:sldId id="259" r:id="rId18"/>
    <p:sldId id="260" r:id="rId19"/>
    <p:sldId id="287" r:id="rId20"/>
    <p:sldId id="290" r:id="rId21"/>
    <p:sldId id="271" r:id="rId22"/>
    <p:sldId id="286" r:id="rId23"/>
    <p:sldId id="291" r:id="rId24"/>
    <p:sldId id="261" r:id="rId25"/>
    <p:sldId id="262" r:id="rId26"/>
    <p:sldId id="263" r:id="rId27"/>
    <p:sldId id="267" r:id="rId28"/>
    <p:sldId id="268" r:id="rId29"/>
    <p:sldId id="269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15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69C17-E3E6-4A98-B5EB-3B6329D3C0D0}" type="datetimeFigureOut">
              <a:rPr lang="en-GB" smtClean="0"/>
              <a:pPr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C542-D39C-4C20-A5A6-5D334F2E546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Is China a threat or a partner?</a:t>
            </a:r>
            <a:br>
              <a:rPr lang="en-US" sz="2800" b="1" dirty="0" smtClean="0"/>
            </a:br>
            <a:r>
              <a:rPr lang="en-US" sz="2800" b="1" dirty="0" smtClean="0"/>
              <a:t>Based on my book The New presence of China in Africa, Amsterdam: University Press</a:t>
            </a:r>
            <a:endParaRPr lang="nl-NL" sz="2800" b="1" dirty="0" smtClean="0"/>
          </a:p>
        </p:txBody>
      </p:sp>
      <p:pic>
        <p:nvPicPr>
          <p:cNvPr id="3075" name="Tijdelijke aanduiding voor inhoud 3" descr="DSCN4343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776"/>
            <a:ext cx="9144000" cy="5715000"/>
          </a:xfrm>
        </p:spPr>
      </p:pic>
      <p:sp>
        <p:nvSpPr>
          <p:cNvPr id="4" name="Rectangle 3"/>
          <p:cNvSpPr/>
          <p:nvPr/>
        </p:nvSpPr>
        <p:spPr>
          <a:xfrm>
            <a:off x="0" y="134076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Presentation for SKOV Study circle for Development issues</a:t>
            </a:r>
          </a:p>
          <a:p>
            <a:r>
              <a:rPr lang="en-GB" sz="2800" b="1" dirty="0" err="1" smtClean="0"/>
              <a:t>Meine</a:t>
            </a:r>
            <a:r>
              <a:rPr lang="en-GB" sz="2800" b="1" dirty="0" smtClean="0"/>
              <a:t> Pieter van </a:t>
            </a:r>
            <a:r>
              <a:rPr lang="en-GB" sz="2800" b="1" dirty="0" err="1" smtClean="0"/>
              <a:t>Dijk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em</a:t>
            </a:r>
            <a:r>
              <a:rPr lang="en-GB" sz="2800" b="1" dirty="0" smtClean="0"/>
              <a:t>. Professor at IHS &amp; ISS of Erasmus University Rotterdam, </a:t>
            </a:r>
            <a:r>
              <a:rPr lang="en-GB" sz="2800" b="1" dirty="0" err="1" smtClean="0"/>
              <a:t>Wageningen</a:t>
            </a:r>
            <a:r>
              <a:rPr lang="en-GB" sz="2800" b="1" dirty="0" smtClean="0"/>
              <a:t> 20-6-2019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Threatening with tariffs </a:t>
            </a:r>
            <a:r>
              <a:rPr lang="en-GB" dirty="0" err="1" smtClean="0"/>
              <a:t>durin</a:t>
            </a:r>
            <a:r>
              <a:rPr lang="en-GB" dirty="0" smtClean="0"/>
              <a:t> the trade war: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464496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US on 3-4 on 46 billion</a:t>
            </a:r>
          </a:p>
          <a:p>
            <a:r>
              <a:rPr lang="en-GB" dirty="0" smtClean="0"/>
              <a:t>China on 4-4 on 50 billion $</a:t>
            </a:r>
          </a:p>
          <a:p>
            <a:r>
              <a:rPr lang="en-GB" dirty="0" smtClean="0"/>
              <a:t>US on 5-4 100 billion $ China </a:t>
            </a:r>
          </a:p>
          <a:p>
            <a:r>
              <a:rPr lang="en-GB" dirty="0" smtClean="0"/>
              <a:t>US on 15-6 50 billion $</a:t>
            </a:r>
          </a:p>
          <a:p>
            <a:r>
              <a:rPr lang="en-GB" dirty="0" smtClean="0"/>
              <a:t>China op 16-6 50 billion $</a:t>
            </a:r>
          </a:p>
          <a:p>
            <a:r>
              <a:rPr lang="en-GB" dirty="0" smtClean="0"/>
              <a:t>De VS op 18-6 200 billion </a:t>
            </a:r>
          </a:p>
          <a:p>
            <a:r>
              <a:rPr lang="en-GB" dirty="0" smtClean="0"/>
              <a:t>China op 12-7 60 billion $</a:t>
            </a:r>
          </a:p>
          <a:p>
            <a:r>
              <a:rPr lang="en-GB" dirty="0" smtClean="0"/>
              <a:t>De VS in Aug. on 200 billion $</a:t>
            </a:r>
          </a:p>
          <a:p>
            <a:r>
              <a:rPr lang="en-GB" dirty="0" smtClean="0"/>
              <a:t>De VS on in total 267 billion $ if China does not react</a:t>
            </a:r>
          </a:p>
          <a:p>
            <a:endParaRPr lang="en-GB" dirty="0"/>
          </a:p>
        </p:txBody>
      </p:sp>
      <p:pic>
        <p:nvPicPr>
          <p:cNvPr id="7" name="Content Placeholder 6" descr="DSC063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628800"/>
            <a:ext cx="5280586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Normal solutions: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Devalue $ Revalue RMB, or for the US</a:t>
            </a:r>
          </a:p>
          <a:p>
            <a:r>
              <a:rPr lang="en-GB" dirty="0" smtClean="0"/>
              <a:t>Export promotion in the US</a:t>
            </a:r>
          </a:p>
          <a:p>
            <a:r>
              <a:rPr lang="en-GB" dirty="0" smtClean="0"/>
              <a:t>Bi- or multilateral negotiations</a:t>
            </a:r>
          </a:p>
          <a:p>
            <a:r>
              <a:rPr lang="en-GB" dirty="0" smtClean="0"/>
              <a:t>Voluntary restrictions, but</a:t>
            </a:r>
          </a:p>
          <a:p>
            <a:pPr>
              <a:buNone/>
            </a:pPr>
            <a:r>
              <a:rPr lang="en-GB" dirty="0" smtClean="0"/>
              <a:t>Trump opted for tariffs, but (FT 14-6-19: 8) ‘</a:t>
            </a:r>
            <a:r>
              <a:rPr lang="en-GB" b="1" dirty="0" smtClean="0"/>
              <a:t>’Trump’s abusive trade powers need reining in</a:t>
            </a:r>
            <a:r>
              <a:rPr lang="en-GB" dirty="0" smtClean="0"/>
              <a:t>’’ (Congress should pursue plans to curb presidential tariff discretion)</a:t>
            </a:r>
            <a:endParaRPr lang="en-GB" dirty="0"/>
          </a:p>
        </p:txBody>
      </p:sp>
      <p:pic>
        <p:nvPicPr>
          <p:cNvPr id="5" name="Content Placeholder 4" descr="DSC063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124744"/>
            <a:ext cx="5112568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Why Trump is not getting 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Importing firms go to Vietnam and Mexico</a:t>
            </a:r>
          </a:p>
          <a:p>
            <a:r>
              <a:rPr lang="en-GB" dirty="0" smtClean="0"/>
              <a:t>China moves production elsewhere (for example to Belt &amp; Road countries: The New Silk road Initiative)</a:t>
            </a:r>
          </a:p>
          <a:p>
            <a:r>
              <a:rPr lang="en-GB" dirty="0" smtClean="0"/>
              <a:t>The VS </a:t>
            </a:r>
            <a:r>
              <a:rPr lang="en-GB" dirty="0" err="1" smtClean="0"/>
              <a:t>doesnot</a:t>
            </a:r>
            <a:r>
              <a:rPr lang="en-GB" dirty="0" smtClean="0"/>
              <a:t> have the capacity to produce these goods at home</a:t>
            </a:r>
          </a:p>
          <a:p>
            <a:r>
              <a:rPr lang="en-GB" dirty="0" smtClean="0"/>
              <a:t>New factories use robots, which does not bring the employment back!</a:t>
            </a:r>
            <a:endParaRPr lang="en-GB" dirty="0"/>
          </a:p>
        </p:txBody>
      </p:sp>
      <p:pic>
        <p:nvPicPr>
          <p:cNvPr id="9" name="Content Placeholder 8" descr="DSC0639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268760"/>
            <a:ext cx="5140995" cy="5589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Conclusions: open fires!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Trade </a:t>
            </a:r>
            <a:r>
              <a:rPr lang="en-GB" sz="2400" dirty="0" err="1" smtClean="0"/>
              <a:t>war,like</a:t>
            </a:r>
            <a:r>
              <a:rPr lang="en-GB" sz="2400" dirty="0" smtClean="0"/>
              <a:t> </a:t>
            </a:r>
            <a:r>
              <a:rPr lang="en-GB" sz="2400" dirty="0" err="1" smtClean="0"/>
              <a:t>Brexit</a:t>
            </a:r>
            <a:r>
              <a:rPr lang="en-GB" sz="2400" dirty="0" smtClean="0"/>
              <a:t>, is a big risk for the world economy</a:t>
            </a:r>
          </a:p>
          <a:p>
            <a:r>
              <a:rPr lang="en-GB" sz="2400" dirty="0" smtClean="0"/>
              <a:t>Investors and companies get very nervous</a:t>
            </a:r>
          </a:p>
          <a:p>
            <a:r>
              <a:rPr lang="en-GB" sz="2400" dirty="0" smtClean="0"/>
              <a:t>Trump has been punished in the elections in November 2018,where the republicans lost the majority</a:t>
            </a:r>
          </a:p>
          <a:p>
            <a:r>
              <a:rPr lang="en-GB" sz="2400" dirty="0" smtClean="0"/>
              <a:t>Negotiations  were almost successful, but the Americans overplayed their hand</a:t>
            </a:r>
            <a:endParaRPr lang="en-GB" sz="2400" dirty="0"/>
          </a:p>
          <a:p>
            <a:r>
              <a:rPr lang="en-GB" sz="2400" dirty="0" smtClean="0"/>
              <a:t>Trump is not diplomatic, nor predictable according to the Chinese</a:t>
            </a:r>
          </a:p>
        </p:txBody>
      </p:sp>
      <p:pic>
        <p:nvPicPr>
          <p:cNvPr id="5" name="Content Placeholder 4" descr="DSC0639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357914"/>
            <a:ext cx="5143640" cy="47353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Broader issue: </a:t>
            </a:r>
            <a:r>
              <a:rPr lang="nl-NL" sz="3600" dirty="0" smtClean="0"/>
              <a:t>China, The </a:t>
            </a:r>
            <a:r>
              <a:rPr lang="nl-NL" sz="3600" dirty="0" err="1" smtClean="0"/>
              <a:t>new</a:t>
            </a:r>
            <a:r>
              <a:rPr lang="nl-NL" sz="3600" dirty="0" smtClean="0"/>
              <a:t> </a:t>
            </a:r>
            <a:r>
              <a:rPr lang="nl-NL" sz="3600" dirty="0" err="1" smtClean="0"/>
              <a:t>rival</a:t>
            </a:r>
            <a:r>
              <a:rPr lang="nl-NL" sz="3600" dirty="0" smtClean="0"/>
              <a:t> of the west, </a:t>
            </a:r>
            <a:r>
              <a:rPr lang="nl-NL" sz="3600" dirty="0" err="1" smtClean="0"/>
              <a:t>Looking</a:t>
            </a:r>
            <a:r>
              <a:rPr lang="nl-NL" sz="3600" dirty="0" smtClean="0"/>
              <a:t> the Chinese in the </a:t>
            </a:r>
            <a:r>
              <a:rPr lang="nl-NL" sz="3600" dirty="0" err="1" smtClean="0"/>
              <a:t>eyes</a:t>
            </a:r>
            <a:r>
              <a:rPr lang="nl-NL" sz="3600" dirty="0" smtClean="0"/>
              <a:t> </a:t>
            </a:r>
            <a:r>
              <a:rPr lang="nl-NL" sz="3600" dirty="0" err="1" smtClean="0"/>
              <a:t>while</a:t>
            </a:r>
            <a:r>
              <a:rPr lang="nl-NL" sz="3600" dirty="0" smtClean="0"/>
              <a:t> jogging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Possible title of a book on which l am working, or:</a:t>
            </a:r>
          </a:p>
          <a:p>
            <a:r>
              <a:rPr lang="en-GB" dirty="0" smtClean="0"/>
              <a:t>China a new super power, but a friendly one?</a:t>
            </a:r>
          </a:p>
          <a:p>
            <a:r>
              <a:rPr lang="en-GB" dirty="0" smtClean="0"/>
              <a:t>The underlying question is: is China threatening, for:</a:t>
            </a:r>
          </a:p>
          <a:p>
            <a:pPr>
              <a:buNone/>
            </a:pPr>
            <a:r>
              <a:rPr lang="en-GB" dirty="0" smtClean="0"/>
              <a:t>1. Its own people, with all the cameras &amp; face recognition software</a:t>
            </a:r>
          </a:p>
          <a:p>
            <a:pPr>
              <a:buNone/>
            </a:pPr>
            <a:r>
              <a:rPr lang="en-GB" dirty="0" smtClean="0"/>
              <a:t>2. For countries participating in the New Silk road initiative &amp; getting heavily indebted?</a:t>
            </a:r>
          </a:p>
        </p:txBody>
      </p:sp>
      <p:pic>
        <p:nvPicPr>
          <p:cNvPr id="5" name="Content Placeholder 4" descr="DSC061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New </a:t>
            </a:r>
            <a:r>
              <a:rPr lang="en-GB" dirty="0" err="1" smtClean="0"/>
              <a:t>Silkroad</a:t>
            </a:r>
            <a:r>
              <a:rPr lang="en-GB" dirty="0" smtClean="0"/>
              <a:t>, China’s ambitions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Started already: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496" y="1700809"/>
            <a:ext cx="4464496" cy="4464496"/>
          </a:xfrm>
        </p:spPr>
        <p:txBody>
          <a:bodyPr>
            <a:no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Yuxinou</a:t>
            </a:r>
            <a:r>
              <a:rPr lang="en-GB" dirty="0" smtClean="0"/>
              <a:t> International Railway that runs from China to </a:t>
            </a:r>
            <a:r>
              <a:rPr lang="en-GB" dirty="0" err="1" smtClean="0"/>
              <a:t>Duisberg</a:t>
            </a:r>
            <a:r>
              <a:rPr lang="en-GB" dirty="0" smtClean="0"/>
              <a:t> started</a:t>
            </a:r>
          </a:p>
          <a:p>
            <a:r>
              <a:rPr lang="en-GB" dirty="0" smtClean="0"/>
              <a:t>Trains are transporting laptop computers, shoes, clothes and other non-perishable goods in one direction, and electronic goods, medical equipment and car parts</a:t>
            </a:r>
          </a:p>
          <a:p>
            <a:r>
              <a:rPr lang="en-GB" dirty="0" smtClean="0"/>
              <a:t>NZR </a:t>
            </a:r>
            <a:r>
              <a:rPr lang="en-GB" dirty="0" err="1" smtClean="0"/>
              <a:t>kost</a:t>
            </a:r>
            <a:r>
              <a:rPr lang="en-GB" dirty="0" smtClean="0"/>
              <a:t> 900 </a:t>
            </a:r>
            <a:r>
              <a:rPr lang="en-GB" dirty="0" err="1" smtClean="0"/>
              <a:t>miljard</a:t>
            </a:r>
            <a:r>
              <a:rPr lang="en-GB" dirty="0" smtClean="0"/>
              <a:t> dollar &amp; </a:t>
            </a:r>
            <a:r>
              <a:rPr lang="en-GB" dirty="0" err="1" smtClean="0"/>
              <a:t>betreft</a:t>
            </a:r>
            <a:r>
              <a:rPr lang="en-GB" dirty="0" smtClean="0"/>
              <a:t> </a:t>
            </a:r>
            <a:r>
              <a:rPr lang="en-GB" dirty="0" err="1" smtClean="0"/>
              <a:t>meer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100 </a:t>
            </a:r>
            <a:r>
              <a:rPr lang="en-GB" dirty="0" err="1" smtClean="0"/>
              <a:t>landen</a:t>
            </a:r>
            <a:r>
              <a:rPr lang="en-GB" dirty="0" smtClean="0"/>
              <a:t>, </a:t>
            </a:r>
            <a:r>
              <a:rPr lang="en-GB" dirty="0" err="1" smtClean="0"/>
              <a:t>waarvan</a:t>
            </a:r>
            <a:r>
              <a:rPr lang="en-GB" dirty="0" smtClean="0"/>
              <a:t> 23 met </a:t>
            </a:r>
            <a:r>
              <a:rPr lang="en-GB" dirty="0" err="1" smtClean="0"/>
              <a:t>zware</a:t>
            </a:r>
            <a:r>
              <a:rPr lang="en-GB" dirty="0" smtClean="0"/>
              <a:t> </a:t>
            </a:r>
            <a:r>
              <a:rPr lang="en-GB" dirty="0" err="1" smtClean="0"/>
              <a:t>schulden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China!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 descr="silk-road-one-belt-one-road-0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556793"/>
            <a:ext cx="5256584" cy="46085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 smtClean="0"/>
              <a:t>China </a:t>
            </a:r>
            <a:r>
              <a:rPr lang="nl-NL" sz="3600" dirty="0" err="1" smtClean="0"/>
              <a:t>uses</a:t>
            </a:r>
            <a:r>
              <a:rPr lang="nl-NL" sz="3600" dirty="0" smtClean="0"/>
              <a:t> </a:t>
            </a:r>
            <a:r>
              <a:rPr lang="nl-NL" sz="3600" dirty="0" err="1" smtClean="0"/>
              <a:t>unconventional</a:t>
            </a:r>
            <a:r>
              <a:rPr lang="nl-NL" sz="3600" dirty="0" smtClean="0"/>
              <a:t> means </a:t>
            </a:r>
            <a:r>
              <a:rPr lang="nl-NL" sz="3600" dirty="0" err="1" smtClean="0"/>
              <a:t>to</a:t>
            </a:r>
            <a:r>
              <a:rPr lang="nl-NL" sz="3600" dirty="0" smtClean="0"/>
              <a:t> </a:t>
            </a:r>
            <a:r>
              <a:rPr lang="nl-NL" sz="3600" dirty="0" err="1" smtClean="0"/>
              <a:t>become</a:t>
            </a:r>
            <a:r>
              <a:rPr lang="nl-NL" sz="3600" dirty="0" smtClean="0"/>
              <a:t> </a:t>
            </a:r>
            <a:r>
              <a:rPr lang="nl-NL" sz="3600" smtClean="0"/>
              <a:t>a superpower: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It claims land </a:t>
            </a:r>
            <a:r>
              <a:rPr lang="nl-NL" dirty="0" err="1" smtClean="0"/>
              <a:t>along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railroad</a:t>
            </a:r>
            <a:r>
              <a:rPr lang="nl-NL" dirty="0" smtClean="0"/>
              <a:t>: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build</a:t>
            </a:r>
            <a:r>
              <a:rPr lang="nl-NL" dirty="0" smtClean="0"/>
              <a:t> Chinese </a:t>
            </a:r>
            <a:r>
              <a:rPr lang="nl-NL" dirty="0" err="1" smtClean="0"/>
              <a:t>factories</a:t>
            </a:r>
            <a:endParaRPr lang="nl-NL" dirty="0" smtClean="0"/>
          </a:p>
          <a:p>
            <a:r>
              <a:rPr lang="nl-NL" dirty="0" err="1" smtClean="0"/>
              <a:t>Investing</a:t>
            </a:r>
            <a:r>
              <a:rPr lang="nl-NL" dirty="0" smtClean="0"/>
              <a:t> </a:t>
            </a:r>
            <a:r>
              <a:rPr lang="nl-NL" dirty="0" err="1" smtClean="0"/>
              <a:t>under</a:t>
            </a:r>
            <a:r>
              <a:rPr lang="nl-NL" dirty="0" smtClean="0"/>
              <a:t> </a:t>
            </a:r>
            <a:r>
              <a:rPr lang="nl-NL" dirty="0" err="1" smtClean="0"/>
              <a:t>conditions</a:t>
            </a:r>
            <a:r>
              <a:rPr lang="nl-NL" dirty="0" smtClean="0"/>
              <a:t> </a:t>
            </a:r>
            <a:r>
              <a:rPr lang="nl-NL" dirty="0" err="1" smtClean="0"/>
              <a:t>dictated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Chinese</a:t>
            </a:r>
          </a:p>
          <a:p>
            <a:pPr algn="ctr"/>
            <a:r>
              <a:rPr lang="nl-NL" dirty="0" err="1" smtClean="0"/>
              <a:t>Favourable</a:t>
            </a:r>
            <a:r>
              <a:rPr lang="nl-NL" dirty="0" smtClean="0"/>
              <a:t> export </a:t>
            </a:r>
            <a:r>
              <a:rPr lang="nl-NL" dirty="0" err="1" smtClean="0"/>
              <a:t>under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agreements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country (Lome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EU </a:t>
            </a:r>
            <a:r>
              <a:rPr lang="nl-NL" dirty="0" err="1" smtClean="0"/>
              <a:t>and</a:t>
            </a:r>
            <a:r>
              <a:rPr lang="nl-NL" dirty="0" smtClean="0"/>
              <a:t> AGOA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US)</a:t>
            </a:r>
            <a:endParaRPr lang="nl-NL" dirty="0"/>
          </a:p>
          <a:p>
            <a:r>
              <a:rPr lang="nl-NL" dirty="0" err="1" smtClean="0"/>
              <a:t>Usig</a:t>
            </a:r>
            <a:r>
              <a:rPr lang="nl-NL" dirty="0" smtClean="0"/>
              <a:t> </a:t>
            </a:r>
            <a:r>
              <a:rPr lang="nl-NL" dirty="0" err="1" smtClean="0"/>
              <a:t>local</a:t>
            </a:r>
            <a:r>
              <a:rPr lang="nl-NL" dirty="0" smtClean="0"/>
              <a:t> </a:t>
            </a:r>
            <a:r>
              <a:rPr lang="nl-NL" dirty="0" err="1" smtClean="0"/>
              <a:t>cheap</a:t>
            </a:r>
            <a:r>
              <a:rPr lang="nl-NL" dirty="0" smtClean="0"/>
              <a:t> </a:t>
            </a:r>
            <a:r>
              <a:rPr lang="nl-NL" dirty="0" err="1" smtClean="0"/>
              <a:t>labor</a:t>
            </a:r>
            <a:endParaRPr lang="nl-NL" dirty="0" smtClean="0"/>
          </a:p>
          <a:p>
            <a:r>
              <a:rPr lang="nl-NL" dirty="0" err="1" smtClean="0"/>
              <a:t>Transporting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goods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Chinese </a:t>
            </a:r>
            <a:r>
              <a:rPr lang="nl-NL" dirty="0" err="1" smtClean="0"/>
              <a:t>trains</a:t>
            </a:r>
            <a:endParaRPr lang="nl-NL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2013-12-13 12.09.1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412776"/>
            <a:ext cx="6912768" cy="5256583"/>
          </a:xfrm>
        </p:spPr>
      </p:pic>
    </p:spTree>
    <p:extLst>
      <p:ext uri="{BB962C8B-B14F-4D97-AF65-F5344CB8AC3E}">
        <p14:creationId xmlns:p14="http://schemas.microsoft.com/office/powerpoint/2010/main" val="23736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smtClean="0"/>
              <a:t>A </a:t>
            </a:r>
            <a:r>
              <a:rPr lang="nl-NL" b="1" dirty="0" err="1" smtClean="0"/>
              <a:t>threat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</a:t>
            </a:r>
            <a:r>
              <a:rPr lang="nl-NL" b="1" dirty="0" err="1" smtClean="0"/>
              <a:t>its</a:t>
            </a:r>
            <a:r>
              <a:rPr lang="nl-NL" b="1" dirty="0" smtClean="0"/>
              <a:t> </a:t>
            </a:r>
            <a:r>
              <a:rPr lang="nl-NL" b="1" dirty="0" err="1" smtClean="0"/>
              <a:t>own</a:t>
            </a:r>
            <a:r>
              <a:rPr lang="nl-NL" b="1" dirty="0" smtClean="0"/>
              <a:t> </a:t>
            </a:r>
            <a:r>
              <a:rPr lang="nl-NL" b="1" dirty="0" err="1" smtClean="0"/>
              <a:t>population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/>
              <a:t>The </a:t>
            </a:r>
            <a:r>
              <a:rPr lang="nl-NL" dirty="0" err="1" smtClean="0"/>
              <a:t>individual</a:t>
            </a:r>
            <a:r>
              <a:rPr lang="nl-NL" dirty="0" smtClean="0"/>
              <a:t> Chinese </a:t>
            </a:r>
            <a:r>
              <a:rPr lang="nl-NL" dirty="0" err="1" smtClean="0"/>
              <a:t>citizen</a:t>
            </a:r>
            <a:r>
              <a:rPr lang="nl-NL" dirty="0" smtClean="0"/>
              <a:t> does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count</a:t>
            </a:r>
            <a:endParaRPr lang="nl-NL" dirty="0" smtClean="0"/>
          </a:p>
          <a:p>
            <a:r>
              <a:rPr lang="nl-NL" dirty="0" smtClean="0"/>
              <a:t>Chinese </a:t>
            </a:r>
            <a:r>
              <a:rPr lang="nl-NL" dirty="0" err="1" smtClean="0"/>
              <a:t>authorities</a:t>
            </a:r>
            <a:r>
              <a:rPr lang="nl-NL" dirty="0" smtClean="0"/>
              <a:t> are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accountable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democratic</a:t>
            </a:r>
            <a:r>
              <a:rPr lang="nl-NL" dirty="0" smtClean="0"/>
              <a:t> </a:t>
            </a:r>
            <a:r>
              <a:rPr lang="nl-NL" dirty="0" err="1" smtClean="0"/>
              <a:t>elected</a:t>
            </a:r>
            <a:r>
              <a:rPr lang="nl-NL" dirty="0" smtClean="0"/>
              <a:t> </a:t>
            </a:r>
            <a:r>
              <a:rPr lang="nl-NL" dirty="0" err="1" smtClean="0"/>
              <a:t>institutions</a:t>
            </a:r>
            <a:endParaRPr lang="nl-NL" dirty="0" smtClean="0"/>
          </a:p>
          <a:p>
            <a:r>
              <a:rPr lang="nl-NL" dirty="0" smtClean="0"/>
              <a:t>No NGO sector</a:t>
            </a:r>
          </a:p>
          <a:p>
            <a:r>
              <a:rPr lang="nl-NL" dirty="0" smtClean="0"/>
              <a:t>No independent </a:t>
            </a:r>
            <a:r>
              <a:rPr lang="nl-NL" dirty="0" err="1" smtClean="0"/>
              <a:t>judicairy</a:t>
            </a:r>
            <a:endParaRPr lang="nl-NL" dirty="0" smtClean="0"/>
          </a:p>
          <a:p>
            <a:r>
              <a:rPr lang="nl-NL" dirty="0" smtClean="0"/>
              <a:t>No independent </a:t>
            </a:r>
            <a:r>
              <a:rPr lang="nl-NL" dirty="0" err="1" smtClean="0"/>
              <a:t>trade</a:t>
            </a:r>
            <a:r>
              <a:rPr lang="nl-NL" dirty="0" smtClean="0"/>
              <a:t> </a:t>
            </a:r>
            <a:r>
              <a:rPr lang="nl-NL" dirty="0" err="1" smtClean="0"/>
              <a:t>unions</a:t>
            </a:r>
            <a:endParaRPr lang="nl-NL" dirty="0" smtClean="0"/>
          </a:p>
          <a:p>
            <a:r>
              <a:rPr lang="nl-NL" dirty="0" smtClean="0"/>
              <a:t>No free </a:t>
            </a:r>
            <a:r>
              <a:rPr lang="nl-NL" dirty="0" err="1" smtClean="0"/>
              <a:t>press</a:t>
            </a:r>
            <a:r>
              <a:rPr lang="nl-NL" dirty="0" smtClean="0"/>
              <a:t>, radio or </a:t>
            </a:r>
            <a:r>
              <a:rPr lang="nl-NL" dirty="0" err="1" smtClean="0"/>
              <a:t>television</a:t>
            </a:r>
            <a:endParaRPr lang="nl-NL" dirty="0" smtClean="0"/>
          </a:p>
          <a:p>
            <a:r>
              <a:rPr lang="nl-NL" dirty="0" smtClean="0"/>
              <a:t>The Chinese </a:t>
            </a:r>
            <a:r>
              <a:rPr lang="nl-NL" dirty="0" err="1" smtClean="0"/>
              <a:t>government</a:t>
            </a:r>
            <a:r>
              <a:rPr lang="nl-NL" dirty="0" smtClean="0"/>
              <a:t> has put </a:t>
            </a:r>
            <a:r>
              <a:rPr lang="nl-NL" dirty="0" err="1" smtClean="0"/>
              <a:t>cameras</a:t>
            </a:r>
            <a:r>
              <a:rPr lang="nl-NL" dirty="0" smtClean="0"/>
              <a:t> </a:t>
            </a:r>
            <a:r>
              <a:rPr lang="nl-NL" dirty="0" err="1" smtClean="0"/>
              <a:t>everywhere</a:t>
            </a:r>
            <a:endParaRPr lang="nl-NL" dirty="0" smtClean="0"/>
          </a:p>
          <a:p>
            <a:r>
              <a:rPr lang="nl-NL" dirty="0" smtClean="0"/>
              <a:t>Software </a:t>
            </a:r>
            <a:r>
              <a:rPr lang="nl-NL" dirty="0" err="1" smtClean="0"/>
              <a:t>recognizes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face</a:t>
            </a:r>
          </a:p>
          <a:p>
            <a:r>
              <a:rPr lang="nl-NL" dirty="0" smtClean="0"/>
              <a:t>It is a </a:t>
            </a:r>
            <a:r>
              <a:rPr lang="nl-NL" dirty="0" err="1" smtClean="0"/>
              <a:t>police</a:t>
            </a:r>
            <a:r>
              <a:rPr lang="nl-NL" dirty="0" smtClean="0"/>
              <a:t> state, or </a:t>
            </a:r>
            <a:r>
              <a:rPr lang="nl-NL" dirty="0" err="1" smtClean="0"/>
              <a:t>given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role</a:t>
            </a:r>
            <a:r>
              <a:rPr lang="nl-NL" dirty="0" smtClean="0"/>
              <a:t> of information </a:t>
            </a:r>
            <a:r>
              <a:rPr lang="nl-NL" dirty="0" err="1" smtClean="0"/>
              <a:t>technology</a:t>
            </a:r>
            <a:r>
              <a:rPr lang="nl-NL" dirty="0" smtClean="0"/>
              <a:t>,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Orwellian</a:t>
            </a:r>
            <a:r>
              <a:rPr lang="nl-NL" dirty="0" smtClean="0"/>
              <a:t> </a:t>
            </a:r>
            <a:r>
              <a:rPr lang="nl-NL" dirty="0"/>
              <a:t>state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Content Placeholder 4" descr="DSC061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Rectangle 5"/>
          <p:cNvSpPr/>
          <p:nvPr/>
        </p:nvSpPr>
        <p:spPr>
          <a:xfrm>
            <a:off x="4860032" y="148478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Sponge city </a:t>
            </a:r>
            <a:r>
              <a:rPr lang="en-GB" dirty="0" err="1" smtClean="0"/>
              <a:t>Zhuanghe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China threatening abroad?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/>
              <a:t>In </a:t>
            </a:r>
            <a:r>
              <a:rPr lang="nl-NL" dirty="0" err="1" smtClean="0"/>
              <a:t>the</a:t>
            </a:r>
            <a:r>
              <a:rPr lang="nl-NL" dirty="0" smtClean="0"/>
              <a:t> South China </a:t>
            </a:r>
            <a:r>
              <a:rPr lang="nl-NL" dirty="0" err="1" smtClean="0"/>
              <a:t>sea</a:t>
            </a:r>
            <a:r>
              <a:rPr lang="nl-NL" dirty="0" smtClean="0"/>
              <a:t> China is at </a:t>
            </a:r>
            <a:r>
              <a:rPr lang="nl-NL" dirty="0" err="1" smtClean="0"/>
              <a:t>odds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Vietnam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Philippines</a:t>
            </a:r>
          </a:p>
          <a:p>
            <a:r>
              <a:rPr lang="nl-NL" dirty="0" err="1" smtClean="0"/>
              <a:t>Countries</a:t>
            </a:r>
            <a:r>
              <a:rPr lang="nl-NL" dirty="0" smtClean="0"/>
              <a:t> on </a:t>
            </a:r>
            <a:r>
              <a:rPr lang="nl-NL" dirty="0" err="1" smtClean="0"/>
              <a:t>the</a:t>
            </a:r>
            <a:r>
              <a:rPr lang="nl-NL" dirty="0" smtClean="0"/>
              <a:t> new </a:t>
            </a:r>
            <a:r>
              <a:rPr lang="nl-NL" dirty="0" err="1" smtClean="0"/>
              <a:t>Silk</a:t>
            </a:r>
            <a:r>
              <a:rPr lang="nl-NL" dirty="0" smtClean="0"/>
              <a:t> </a:t>
            </a:r>
            <a:r>
              <a:rPr lang="nl-NL" dirty="0" err="1" smtClean="0"/>
              <a:t>road</a:t>
            </a:r>
            <a:r>
              <a:rPr lang="nl-NL" dirty="0" smtClean="0"/>
              <a:t> suffer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debts</a:t>
            </a:r>
            <a:endParaRPr lang="nl-NL" dirty="0" smtClean="0"/>
          </a:p>
          <a:p>
            <a:r>
              <a:rPr lang="nl-NL" dirty="0" smtClean="0"/>
              <a:t>No respect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fundamental</a:t>
            </a:r>
            <a:r>
              <a:rPr lang="nl-NL" dirty="0" smtClean="0"/>
              <a:t> human </a:t>
            </a:r>
            <a:r>
              <a:rPr lang="nl-NL" dirty="0" err="1" smtClean="0"/>
              <a:t>rights</a:t>
            </a:r>
            <a:r>
              <a:rPr lang="nl-NL" dirty="0" smtClean="0"/>
              <a:t>, </a:t>
            </a:r>
            <a:r>
              <a:rPr lang="nl-NL" dirty="0" err="1" smtClean="0"/>
              <a:t>taking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Hongkong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mainland</a:t>
            </a:r>
            <a:r>
              <a:rPr lang="nl-NL" dirty="0" smtClean="0"/>
              <a:t> without a </a:t>
            </a:r>
            <a:r>
              <a:rPr lang="nl-NL" dirty="0" err="1" smtClean="0"/>
              <a:t>legal</a:t>
            </a:r>
            <a:r>
              <a:rPr lang="nl-NL" dirty="0" smtClean="0"/>
              <a:t> basis</a:t>
            </a:r>
          </a:p>
          <a:p>
            <a:r>
              <a:rPr lang="nl-NL" dirty="0" smtClean="0"/>
              <a:t>System </a:t>
            </a:r>
            <a:r>
              <a:rPr lang="nl-NL" dirty="0" err="1" smtClean="0"/>
              <a:t>will</a:t>
            </a:r>
            <a:r>
              <a:rPr lang="nl-NL" dirty="0" smtClean="0"/>
              <a:t>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survive</a:t>
            </a:r>
            <a:r>
              <a:rPr lang="nl-NL" dirty="0" smtClean="0"/>
              <a:t> </a:t>
            </a:r>
            <a:r>
              <a:rPr lang="nl-NL" dirty="0" err="1" smtClean="0"/>
              <a:t>since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 want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freedom</a:t>
            </a:r>
            <a:r>
              <a:rPr lang="nl-NL" dirty="0" smtClean="0"/>
              <a:t>, </a:t>
            </a:r>
            <a:r>
              <a:rPr lang="nl-NL" dirty="0" err="1" smtClean="0"/>
              <a:t>once</a:t>
            </a:r>
            <a:r>
              <a:rPr lang="nl-NL" dirty="0" smtClean="0"/>
              <a:t> </a:t>
            </a:r>
            <a:r>
              <a:rPr lang="nl-NL" dirty="0" err="1" smtClean="0"/>
              <a:t>they</a:t>
            </a:r>
            <a:r>
              <a:rPr lang="nl-NL" dirty="0" smtClean="0"/>
              <a:t> </a:t>
            </a:r>
            <a:r>
              <a:rPr lang="nl-NL" dirty="0" err="1" smtClean="0"/>
              <a:t>reached</a:t>
            </a:r>
            <a:r>
              <a:rPr lang="nl-NL" dirty="0" smtClean="0"/>
              <a:t> a </a:t>
            </a:r>
            <a:r>
              <a:rPr lang="nl-NL" dirty="0" err="1" smtClean="0"/>
              <a:t>certain</a:t>
            </a:r>
            <a:r>
              <a:rPr lang="nl-NL" dirty="0" smtClean="0"/>
              <a:t> level of welfare </a:t>
            </a:r>
            <a:r>
              <a:rPr lang="nl-NL" dirty="0" err="1" smtClean="0"/>
              <a:t>and</a:t>
            </a:r>
            <a:r>
              <a:rPr lang="nl-NL" dirty="0" smtClean="0"/>
              <a:t> want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participate</a:t>
            </a:r>
            <a:r>
              <a:rPr lang="nl-NL" dirty="0" smtClean="0"/>
              <a:t> in </a:t>
            </a:r>
            <a:r>
              <a:rPr lang="nl-NL" dirty="0" err="1" smtClean="0"/>
              <a:t>decisino</a:t>
            </a:r>
            <a:r>
              <a:rPr lang="nl-NL" dirty="0" smtClean="0"/>
              <a:t> making</a:t>
            </a:r>
          </a:p>
          <a:p>
            <a:r>
              <a:rPr lang="nl-NL" dirty="0" err="1" smtClean="0"/>
              <a:t>There</a:t>
            </a:r>
            <a:r>
              <a:rPr lang="nl-NL" dirty="0" smtClean="0"/>
              <a:t> are more </a:t>
            </a:r>
            <a:r>
              <a:rPr lang="nl-NL" dirty="0" err="1" smtClean="0"/>
              <a:t>example</a:t>
            </a:r>
            <a:r>
              <a:rPr lang="nl-NL" dirty="0" smtClean="0"/>
              <a:t> </a:t>
            </a:r>
            <a:r>
              <a:rPr lang="nl-NL" dirty="0" err="1" smtClean="0"/>
              <a:t>sin</a:t>
            </a:r>
            <a:r>
              <a:rPr lang="nl-NL" dirty="0" smtClean="0"/>
              <a:t> </a:t>
            </a:r>
            <a:r>
              <a:rPr lang="nl-NL" dirty="0" err="1" smtClean="0"/>
              <a:t>my</a:t>
            </a:r>
            <a:r>
              <a:rPr lang="nl-NL" dirty="0" smtClean="0"/>
              <a:t> </a:t>
            </a:r>
            <a:r>
              <a:rPr lang="nl-NL" dirty="0" err="1" smtClean="0"/>
              <a:t>book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China’s new </a:t>
            </a:r>
            <a:r>
              <a:rPr lang="nl-NL" dirty="0" err="1" smtClean="0"/>
              <a:t>presence</a:t>
            </a:r>
            <a:r>
              <a:rPr lang="nl-NL" dirty="0" smtClean="0"/>
              <a:t> </a:t>
            </a:r>
            <a:r>
              <a:rPr lang="nl-NL" dirty="0" err="1" smtClean="0"/>
              <a:t>abroad</a:t>
            </a:r>
            <a:endParaRPr lang="en-GB" dirty="0" smtClean="0"/>
          </a:p>
        </p:txBody>
      </p:sp>
      <p:pic>
        <p:nvPicPr>
          <p:cNvPr id="5" name="Content Placeholder 4" descr="DSC061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Rectangle 5"/>
          <p:cNvSpPr/>
          <p:nvPr/>
        </p:nvSpPr>
        <p:spPr>
          <a:xfrm>
            <a:off x="4788024" y="1124744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Beijing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rapid Chinese expansion in Sub-Saharan Africa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My book the New presence of China in Africa</a:t>
            </a:r>
          </a:p>
          <a:p>
            <a:r>
              <a:rPr lang="en-GB" dirty="0" smtClean="0"/>
              <a:t>In 2009 already the biggest trading partner in Africa</a:t>
            </a:r>
          </a:p>
          <a:p>
            <a:r>
              <a:rPr lang="en-GB" dirty="0" smtClean="0"/>
              <a:t>Also investing and using development aid to foster relations</a:t>
            </a:r>
          </a:p>
          <a:p>
            <a:r>
              <a:rPr lang="en-GB" dirty="0" smtClean="0"/>
              <a:t>1 million Chinese living in Africa</a:t>
            </a:r>
          </a:p>
          <a:p>
            <a:r>
              <a:rPr lang="en-GB" dirty="0" smtClean="0"/>
              <a:t>New strategy: exporting from Africa to EU (</a:t>
            </a:r>
            <a:r>
              <a:rPr lang="en-GB" dirty="0" err="1" smtClean="0"/>
              <a:t>Lome</a:t>
            </a:r>
            <a:r>
              <a:rPr lang="en-GB" dirty="0" smtClean="0"/>
              <a:t> convention) &amp; US (AGOA)</a:t>
            </a:r>
          </a:p>
        </p:txBody>
      </p:sp>
      <p:pic>
        <p:nvPicPr>
          <p:cNvPr id="5" name="Content Placeholder 4" descr="DSC0617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Rectangle 5"/>
          <p:cNvSpPr/>
          <p:nvPr/>
        </p:nvSpPr>
        <p:spPr>
          <a:xfrm>
            <a:off x="4860032" y="1763524"/>
            <a:ext cx="428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Black swan in Beijing summer palace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b="1" dirty="0" smtClean="0"/>
              <a:t>The issue is the </a:t>
            </a:r>
            <a:r>
              <a:rPr lang="nl-NL" sz="2800" b="1" dirty="0" err="1" smtClean="0"/>
              <a:t>trade</a:t>
            </a:r>
            <a:r>
              <a:rPr lang="nl-NL" sz="2800" b="1" dirty="0" smtClean="0"/>
              <a:t> war </a:t>
            </a:r>
            <a:r>
              <a:rPr lang="nl-NL" sz="2800" b="1" dirty="0" err="1" smtClean="0"/>
              <a:t>between</a:t>
            </a:r>
            <a:r>
              <a:rPr lang="nl-NL" sz="2800" b="1" dirty="0" smtClean="0"/>
              <a:t> China and the US, </a:t>
            </a:r>
            <a:r>
              <a:rPr lang="nl-NL" sz="2800" b="1" dirty="0" err="1" smtClean="0"/>
              <a:t>which</a:t>
            </a:r>
            <a:r>
              <a:rPr lang="nl-NL" sz="2800" b="1" dirty="0" smtClean="0"/>
              <a:t> is a </a:t>
            </a:r>
            <a:r>
              <a:rPr lang="nl-NL" sz="2800" b="1" dirty="0" err="1" smtClean="0"/>
              <a:t>fight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for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supremacy</a:t>
            </a:r>
            <a:r>
              <a:rPr lang="nl-NL" sz="2800" b="1" dirty="0" smtClean="0"/>
              <a:t>!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44280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It is about technology and innovation</a:t>
            </a:r>
          </a:p>
          <a:p>
            <a:r>
              <a:rPr lang="en-GB" sz="2400" dirty="0" smtClean="0"/>
              <a:t>Tariffs are just the stick to beat the dog</a:t>
            </a:r>
          </a:p>
          <a:p>
            <a:r>
              <a:rPr lang="en-GB" sz="2400" dirty="0" smtClean="0"/>
              <a:t>China is speeding up the development of its own chip industry</a:t>
            </a:r>
          </a:p>
          <a:p>
            <a:r>
              <a:rPr lang="en-GB" sz="2400" dirty="0" smtClean="0"/>
              <a:t>According to the IMF the economic growth in the world will be -0.5% lower</a:t>
            </a:r>
          </a:p>
          <a:p>
            <a:r>
              <a:rPr lang="en-GB" sz="2400" dirty="0" smtClean="0"/>
              <a:t>Chinese growth may be one percent lower</a:t>
            </a:r>
          </a:p>
          <a:p>
            <a:r>
              <a:rPr lang="en-GB" sz="2400" dirty="0" smtClean="0"/>
              <a:t>US families pay 833$ extra per year (WSJ, 2019)</a:t>
            </a:r>
          </a:p>
          <a:p>
            <a:pPr>
              <a:buNone/>
            </a:pPr>
            <a:endParaRPr lang="en-GB" sz="2400" dirty="0"/>
          </a:p>
        </p:txBody>
      </p:sp>
      <p:pic>
        <p:nvPicPr>
          <p:cNvPr id="5" name="Content Placeholder 4" descr="DSC061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700808"/>
            <a:ext cx="4896544" cy="41044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68575" y="1620838"/>
            <a:ext cx="6423025" cy="765175"/>
          </a:xfrm>
        </p:spPr>
        <p:txBody>
          <a:bodyPr/>
          <a:lstStyle/>
          <a:p>
            <a:endParaRPr lang="en-US" altLang="en-US">
              <a:latin typeface="Helvetica" pitchFamily="2" charset="0"/>
              <a:cs typeface="Verdana" pitchFamily="34" charset="0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568575" y="2493963"/>
            <a:ext cx="6423025" cy="3525837"/>
          </a:xfrm>
        </p:spPr>
        <p:txBody>
          <a:bodyPr/>
          <a:lstStyle/>
          <a:p>
            <a:r>
              <a:rPr lang="en-US" altLang="en-US">
                <a:solidFill>
                  <a:srgbClr val="343434"/>
                </a:solidFill>
                <a:latin typeface="HelveticaNeue" charset="0"/>
                <a:cs typeface="Verdana" pitchFamily="34" charset="0"/>
              </a:rPr>
              <a:t>5 January</a:t>
            </a:r>
          </a:p>
          <a:p>
            <a:endParaRPr lang="en-US" altLang="en-US" b="1">
              <a:solidFill>
                <a:srgbClr val="761015"/>
              </a:solidFill>
              <a:latin typeface="HelveticaNeue" charset="0"/>
              <a:cs typeface="Verdana" pitchFamily="34" charset="0"/>
            </a:endParaRPr>
          </a:p>
          <a:p>
            <a:endParaRPr lang="en-US" altLang="en-US">
              <a:latin typeface="Helvetica" pitchFamily="2" charset="0"/>
              <a:cs typeface="Verdana" pitchFamily="34" charset="0"/>
            </a:endParaRP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7" y="980728"/>
            <a:ext cx="9937105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6248" y="-648071"/>
            <a:ext cx="8458200" cy="242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Nieuwe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Zijderoute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The new Silk road, of het One Belt, One Road, of het Belt &amp; Road Initiative (BRI)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6512" y="5589240"/>
            <a:ext cx="6012160" cy="1268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Meine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Pieter  van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Dijk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Heemsteedse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Roei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zeilvereniging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15-11-2018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China ran into problems in different African countries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err="1" smtClean="0"/>
              <a:t>Some</a:t>
            </a:r>
            <a:r>
              <a:rPr lang="nl-NL" dirty="0" smtClean="0"/>
              <a:t> cases of </a:t>
            </a:r>
            <a:r>
              <a:rPr lang="nl-NL" dirty="0" err="1" smtClean="0"/>
              <a:t>exploitation</a:t>
            </a:r>
            <a:r>
              <a:rPr lang="nl-NL" dirty="0" smtClean="0"/>
              <a:t> (Chinese </a:t>
            </a:r>
            <a:r>
              <a:rPr lang="nl-NL" dirty="0" err="1" smtClean="0"/>
              <a:t>mining</a:t>
            </a:r>
            <a:r>
              <a:rPr lang="nl-NL" dirty="0" smtClean="0"/>
              <a:t> in </a:t>
            </a:r>
            <a:r>
              <a:rPr lang="nl-NL" dirty="0" err="1" smtClean="0"/>
              <a:t>Congo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Some</a:t>
            </a:r>
            <a:r>
              <a:rPr lang="nl-NL" dirty="0" smtClean="0"/>
              <a:t> </a:t>
            </a:r>
            <a:r>
              <a:rPr lang="nl-NL" dirty="0" err="1" smtClean="0"/>
              <a:t>countries</a:t>
            </a:r>
            <a:r>
              <a:rPr lang="nl-NL" dirty="0" smtClean="0"/>
              <a:t> are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able</a:t>
            </a:r>
            <a:r>
              <a:rPr lang="nl-NL" dirty="0" smtClean="0"/>
              <a:t> to </a:t>
            </a:r>
            <a:r>
              <a:rPr lang="nl-NL" dirty="0" err="1" smtClean="0"/>
              <a:t>repay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debts</a:t>
            </a:r>
            <a:r>
              <a:rPr lang="nl-NL" dirty="0" smtClean="0"/>
              <a:t> (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example</a:t>
            </a:r>
            <a:r>
              <a:rPr lang="nl-NL" dirty="0" smtClean="0"/>
              <a:t> Zimbabwe),</a:t>
            </a:r>
          </a:p>
          <a:p>
            <a:r>
              <a:rPr lang="nl-NL" dirty="0" err="1" smtClean="0"/>
              <a:t>Some</a:t>
            </a:r>
            <a:r>
              <a:rPr lang="nl-NL" dirty="0" smtClean="0"/>
              <a:t> do </a:t>
            </a:r>
            <a:r>
              <a:rPr lang="nl-NL" dirty="0" err="1" smtClean="0"/>
              <a:t>not</a:t>
            </a:r>
            <a:r>
              <a:rPr lang="nl-NL" dirty="0" smtClean="0"/>
              <a:t> want the Chinese </a:t>
            </a:r>
            <a:r>
              <a:rPr lang="nl-NL" dirty="0" err="1" smtClean="0"/>
              <a:t>traders</a:t>
            </a:r>
            <a:r>
              <a:rPr lang="nl-NL" dirty="0" smtClean="0"/>
              <a:t> (Zambia, Malawi and </a:t>
            </a:r>
            <a:r>
              <a:rPr lang="nl-NL" dirty="0" err="1" smtClean="0"/>
              <a:t>Algeria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Some</a:t>
            </a:r>
            <a:r>
              <a:rPr lang="nl-NL" dirty="0" smtClean="0"/>
              <a:t> </a:t>
            </a:r>
            <a:r>
              <a:rPr lang="nl-NL" dirty="0" err="1" smtClean="0"/>
              <a:t>called</a:t>
            </a:r>
            <a:r>
              <a:rPr lang="nl-NL" dirty="0" smtClean="0"/>
              <a:t> </a:t>
            </a:r>
            <a:r>
              <a:rPr lang="nl-NL" dirty="0" err="1" smtClean="0"/>
              <a:t>China's</a:t>
            </a:r>
            <a:r>
              <a:rPr lang="nl-NL" dirty="0" smtClean="0"/>
              <a:t> </a:t>
            </a:r>
            <a:r>
              <a:rPr lang="nl-NL" dirty="0" err="1" smtClean="0"/>
              <a:t>new</a:t>
            </a:r>
            <a:r>
              <a:rPr lang="nl-NL" dirty="0" smtClean="0"/>
              <a:t> </a:t>
            </a:r>
            <a:r>
              <a:rPr lang="nl-NL" dirty="0" err="1" smtClean="0"/>
              <a:t>presence</a:t>
            </a:r>
            <a:r>
              <a:rPr lang="nl-NL" dirty="0" smtClean="0"/>
              <a:t> ‘</a:t>
            </a:r>
            <a:r>
              <a:rPr lang="nl-NL" dirty="0" err="1" smtClean="0"/>
              <a:t>neo-colonial</a:t>
            </a:r>
            <a:r>
              <a:rPr lang="nl-NL" dirty="0" smtClean="0"/>
              <a:t> ‘ (the </a:t>
            </a:r>
            <a:r>
              <a:rPr lang="nl-NL" dirty="0" err="1" smtClean="0"/>
              <a:t>former</a:t>
            </a:r>
            <a:r>
              <a:rPr lang="nl-NL" dirty="0" smtClean="0"/>
              <a:t> </a:t>
            </a:r>
            <a:r>
              <a:rPr lang="nl-NL" dirty="0" err="1" smtClean="0"/>
              <a:t>South</a:t>
            </a:r>
            <a:r>
              <a:rPr lang="nl-NL" dirty="0" smtClean="0"/>
              <a:t> </a:t>
            </a:r>
            <a:r>
              <a:rPr lang="nl-NL" dirty="0" err="1" smtClean="0"/>
              <a:t>African</a:t>
            </a:r>
            <a:r>
              <a:rPr lang="nl-NL" dirty="0" smtClean="0"/>
              <a:t> president </a:t>
            </a:r>
            <a:r>
              <a:rPr lang="nl-NL" dirty="0" err="1" smtClean="0"/>
              <a:t>Mbeki</a:t>
            </a:r>
            <a:r>
              <a:rPr lang="nl-NL" dirty="0" smtClean="0"/>
              <a:t>)</a:t>
            </a:r>
            <a:endParaRPr lang="en-GB" dirty="0" smtClean="0"/>
          </a:p>
          <a:p>
            <a:r>
              <a:rPr lang="en-GB" dirty="0" smtClean="0"/>
              <a:t> Labour unrest in Ethiopian Chinese ‘friendship’ zones</a:t>
            </a:r>
          </a:p>
          <a:p>
            <a:endParaRPr lang="en-GB" dirty="0"/>
          </a:p>
        </p:txBody>
      </p:sp>
      <p:pic>
        <p:nvPicPr>
          <p:cNvPr id="5" name="Content Placeholder 4" descr="chinsciencepar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56792"/>
            <a:ext cx="4641982" cy="43924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pic>
        <p:nvPicPr>
          <p:cNvPr id="5" name="Content Placeholder 4" descr="chinxieverywherecartoonnrc1506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51601"/>
            <a:ext cx="4038600" cy="242316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smtClean="0"/>
              <a:t>China  versus </a:t>
            </a:r>
            <a:r>
              <a:rPr lang="nl-NL" b="1" dirty="0" smtClean="0"/>
              <a:t>the US</a:t>
            </a:r>
            <a:r>
              <a:rPr lang="nl-NL" b="1" dirty="0"/>
              <a:t>:</a:t>
            </a:r>
            <a:r>
              <a:rPr lang="nl-NL" b="1" dirty="0" smtClean="0"/>
              <a:t> </a:t>
            </a:r>
            <a:r>
              <a:rPr lang="nl-NL" b="1" dirty="0" err="1" smtClean="0"/>
              <a:t>no</a:t>
            </a:r>
            <a:r>
              <a:rPr lang="nl-NL" b="1" dirty="0" smtClean="0"/>
              <a:t> </a:t>
            </a:r>
            <a:r>
              <a:rPr lang="nl-NL" b="1" dirty="0" err="1" smtClean="0"/>
              <a:t>trade</a:t>
            </a:r>
            <a:r>
              <a:rPr lang="nl-NL" b="1" dirty="0" smtClean="0"/>
              <a:t> war, </a:t>
            </a:r>
            <a:r>
              <a:rPr lang="nl-NL" b="1" dirty="0" err="1" smtClean="0"/>
              <a:t>but</a:t>
            </a:r>
            <a:r>
              <a:rPr lang="nl-NL" b="1" dirty="0" smtClean="0"/>
              <a:t> a </a:t>
            </a:r>
            <a:r>
              <a:rPr lang="nl-NL" b="1" dirty="0" err="1" smtClean="0"/>
              <a:t>fight</a:t>
            </a:r>
            <a:r>
              <a:rPr lang="nl-NL" b="1" dirty="0" smtClean="0"/>
              <a:t> </a:t>
            </a:r>
            <a:r>
              <a:rPr lang="nl-NL" b="1" dirty="0" err="1" smtClean="0"/>
              <a:t>for</a:t>
            </a:r>
            <a:r>
              <a:rPr lang="nl-NL" b="1" dirty="0" smtClean="0"/>
              <a:t> </a:t>
            </a:r>
            <a:r>
              <a:rPr lang="nl-NL" b="1" dirty="0" err="1" smtClean="0"/>
              <a:t>supremacy</a:t>
            </a:r>
            <a:r>
              <a:rPr lang="nl-NL" b="1" dirty="0" smtClean="0"/>
              <a:t>!</a:t>
            </a:r>
          </a:p>
          <a:p>
            <a:r>
              <a:rPr lang="nl-NL" b="1" dirty="0" smtClean="0"/>
              <a:t>Big changes </a:t>
            </a:r>
            <a:r>
              <a:rPr lang="nl-NL" b="1" dirty="0" err="1" smtClean="0"/>
              <a:t>expected</a:t>
            </a:r>
            <a:r>
              <a:rPr lang="nl-NL" b="1" dirty="0" smtClean="0"/>
              <a:t> in China</a:t>
            </a:r>
          </a:p>
          <a:p>
            <a:r>
              <a:rPr lang="nl-NL" b="1" dirty="0" err="1" smtClean="0"/>
              <a:t>Africa</a:t>
            </a:r>
            <a:r>
              <a:rPr lang="nl-NL" b="1" dirty="0" smtClean="0"/>
              <a:t> </a:t>
            </a:r>
            <a:r>
              <a:rPr lang="nl-NL" b="1" dirty="0" err="1" smtClean="0"/>
              <a:t>should</a:t>
            </a:r>
            <a:r>
              <a:rPr lang="nl-NL" b="1" dirty="0" smtClean="0"/>
              <a:t> </a:t>
            </a:r>
            <a:r>
              <a:rPr lang="nl-NL" b="1" dirty="0" err="1" smtClean="0"/>
              <a:t>try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take advantage of </a:t>
            </a:r>
            <a:r>
              <a:rPr lang="nl-NL" b="1" dirty="0" err="1" smtClean="0"/>
              <a:t>the</a:t>
            </a:r>
            <a:r>
              <a:rPr lang="nl-NL" b="1" dirty="0" smtClean="0"/>
              <a:t> opportunity</a:t>
            </a:r>
          </a:p>
          <a:p>
            <a:r>
              <a:rPr lang="nl-NL" b="1" dirty="0" err="1" smtClean="0"/>
              <a:t>This</a:t>
            </a:r>
            <a:r>
              <a:rPr lang="nl-NL" b="1" dirty="0" smtClean="0"/>
              <a:t> </a:t>
            </a:r>
            <a:r>
              <a:rPr lang="nl-NL" b="1" dirty="0" err="1" smtClean="0"/>
              <a:t>require</a:t>
            </a:r>
            <a:r>
              <a:rPr lang="nl-NL" b="1" dirty="0" smtClean="0"/>
              <a:t> a common point of </a:t>
            </a:r>
            <a:r>
              <a:rPr lang="nl-NL" b="1" dirty="0" err="1" smtClean="0"/>
              <a:t>developed</a:t>
            </a:r>
            <a:r>
              <a:rPr lang="nl-NL" b="1" dirty="0" smtClean="0"/>
              <a:t> </a:t>
            </a:r>
            <a:r>
              <a:rPr lang="nl-NL" b="1" dirty="0" err="1" smtClean="0"/>
              <a:t>by</a:t>
            </a:r>
            <a:r>
              <a:rPr lang="nl-NL" b="1" dirty="0" smtClean="0"/>
              <a:t>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African</a:t>
            </a:r>
            <a:r>
              <a:rPr lang="nl-NL" b="1" dirty="0" smtClean="0"/>
              <a:t> Union (AU)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99593" y="5291916"/>
            <a:ext cx="4931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Cartoon NRC 16-06-2019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China 2010 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6066" y="-171399"/>
            <a:ext cx="5820746" cy="7760995"/>
          </a:xfrm>
        </p:spPr>
      </p:pic>
      <p:sp>
        <p:nvSpPr>
          <p:cNvPr id="3" name="Rechthoek 2"/>
          <p:cNvSpPr/>
          <p:nvPr/>
        </p:nvSpPr>
        <p:spPr>
          <a:xfrm>
            <a:off x="3834779" y="3244334"/>
            <a:ext cx="6056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b="1" dirty="0">
                <a:latin typeface="Helvetica" pitchFamily="2" charset="0"/>
                <a:cs typeface="Verdana" pitchFamily="34" charset="0"/>
              </a:rPr>
              <a:t>Questions or comments</a:t>
            </a:r>
          </a:p>
        </p:txBody>
      </p:sp>
    </p:spTree>
    <p:extLst>
      <p:ext uri="{BB962C8B-B14F-4D97-AF65-F5344CB8AC3E}">
        <p14:creationId xmlns:p14="http://schemas.microsoft.com/office/powerpoint/2010/main" val="3884660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</a:t>
            </a:r>
          </a:p>
          <a:p>
            <a:endParaRPr lang="en-GB" dirty="0"/>
          </a:p>
        </p:txBody>
      </p:sp>
      <p:pic>
        <p:nvPicPr>
          <p:cNvPr id="5" name="Content Placeholder 4" descr="DSC061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Content Placeholder 4" descr="DSC061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Content Placeholder 4" descr="DSC061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summer palace</a:t>
            </a:r>
          </a:p>
        </p:txBody>
      </p:sp>
      <p:pic>
        <p:nvPicPr>
          <p:cNvPr id="5" name="Content Placeholder 4" descr="DSC061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</a:t>
            </a:r>
          </a:p>
          <a:p>
            <a:endParaRPr lang="en-GB" dirty="0" smtClean="0"/>
          </a:p>
        </p:txBody>
      </p:sp>
      <p:pic>
        <p:nvPicPr>
          <p:cNvPr id="5" name="Content Placeholder 4" descr="DSC061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summer palace</a:t>
            </a:r>
          </a:p>
        </p:txBody>
      </p:sp>
      <p:pic>
        <p:nvPicPr>
          <p:cNvPr id="5" name="Content Placeholder 4" descr="DSC061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The </a:t>
            </a:r>
            <a:r>
              <a:rPr lang="nl-NL" dirty="0"/>
              <a:t>U</a:t>
            </a:r>
            <a:r>
              <a:rPr lang="nl-NL" dirty="0" smtClean="0"/>
              <a:t>S </a:t>
            </a:r>
            <a:r>
              <a:rPr lang="nl-NL" dirty="0" err="1" smtClean="0"/>
              <a:t>started</a:t>
            </a:r>
            <a:r>
              <a:rPr lang="nl-NL" dirty="0" smtClean="0"/>
              <a:t> in 2019 a </a:t>
            </a:r>
            <a:r>
              <a:rPr lang="nl-NL" dirty="0" err="1" smtClean="0"/>
              <a:t>trade</a:t>
            </a:r>
            <a:r>
              <a:rPr lang="nl-NL" dirty="0" smtClean="0"/>
              <a:t> war </a:t>
            </a:r>
            <a:r>
              <a:rPr lang="nl-NL" dirty="0" err="1" smtClean="0"/>
              <a:t>with</a:t>
            </a:r>
            <a:r>
              <a:rPr lang="nl-NL" dirty="0" smtClean="0"/>
              <a:t> China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5292080" cy="4669979"/>
          </a:xfrm>
        </p:spPr>
        <p:txBody>
          <a:bodyPr>
            <a:noAutofit/>
          </a:bodyPr>
          <a:lstStyle/>
          <a:p>
            <a:r>
              <a:rPr lang="nl-NL" sz="2600" dirty="0" smtClean="0"/>
              <a:t>The US </a:t>
            </a:r>
            <a:r>
              <a:rPr lang="nl-NL" sz="2600" dirty="0" err="1" smtClean="0"/>
              <a:t>imports</a:t>
            </a:r>
            <a:r>
              <a:rPr lang="nl-NL" sz="2600" dirty="0" smtClean="0"/>
              <a:t> </a:t>
            </a:r>
            <a:r>
              <a:rPr lang="nl-NL" sz="2600" dirty="0" err="1" smtClean="0"/>
              <a:t>five</a:t>
            </a:r>
            <a:r>
              <a:rPr lang="nl-NL" sz="2600" dirty="0" smtClean="0"/>
              <a:t> </a:t>
            </a:r>
            <a:r>
              <a:rPr lang="nl-NL" sz="2600" dirty="0" err="1" smtClean="0"/>
              <a:t>times</a:t>
            </a:r>
            <a:r>
              <a:rPr lang="nl-NL" sz="2600" dirty="0" smtClean="0"/>
              <a:t> more </a:t>
            </a:r>
            <a:r>
              <a:rPr lang="nl-NL" sz="2600" dirty="0" err="1" smtClean="0"/>
              <a:t>than</a:t>
            </a:r>
            <a:r>
              <a:rPr lang="nl-NL" sz="2600" dirty="0"/>
              <a:t> </a:t>
            </a:r>
            <a:r>
              <a:rPr lang="nl-NL" sz="2600" dirty="0" err="1" smtClean="0"/>
              <a:t>they</a:t>
            </a:r>
            <a:r>
              <a:rPr lang="nl-NL" sz="2600" dirty="0" smtClean="0"/>
              <a:t> export to China</a:t>
            </a:r>
          </a:p>
          <a:p>
            <a:r>
              <a:rPr lang="nl-NL" sz="2600" dirty="0" smtClean="0"/>
              <a:t>In 2017 the </a:t>
            </a:r>
            <a:r>
              <a:rPr lang="nl-NL" sz="2600" dirty="0" err="1" smtClean="0"/>
              <a:t>monthly</a:t>
            </a:r>
            <a:r>
              <a:rPr lang="nl-NL" sz="2600" dirty="0" smtClean="0"/>
              <a:t> </a:t>
            </a:r>
            <a:r>
              <a:rPr lang="nl-NL" sz="2600" dirty="0" err="1" smtClean="0"/>
              <a:t>trade</a:t>
            </a:r>
            <a:r>
              <a:rPr lang="nl-NL" sz="2600" dirty="0" smtClean="0"/>
              <a:t> </a:t>
            </a:r>
            <a:r>
              <a:rPr lang="nl-NL" sz="2600" dirty="0" err="1" smtClean="0"/>
              <a:t>balance</a:t>
            </a:r>
            <a:r>
              <a:rPr lang="nl-NL" sz="2600" dirty="0" smtClean="0"/>
              <a:t> deficit was more </a:t>
            </a:r>
            <a:r>
              <a:rPr lang="nl-NL" sz="2600" dirty="0" err="1" smtClean="0"/>
              <a:t>than</a:t>
            </a:r>
            <a:r>
              <a:rPr lang="nl-NL" sz="2600" dirty="0" smtClean="0"/>
              <a:t> 30 </a:t>
            </a:r>
            <a:r>
              <a:rPr lang="nl-NL" sz="2600" dirty="0" err="1" smtClean="0"/>
              <a:t>billion</a:t>
            </a:r>
            <a:r>
              <a:rPr lang="nl-NL" sz="2600" dirty="0" smtClean="0"/>
              <a:t> $</a:t>
            </a:r>
          </a:p>
          <a:p>
            <a:r>
              <a:rPr lang="nl-NL" sz="2600" dirty="0" err="1" smtClean="0"/>
              <a:t>That</a:t>
            </a:r>
            <a:r>
              <a:rPr lang="nl-NL" sz="2600" dirty="0" smtClean="0"/>
              <a:t> is </a:t>
            </a:r>
            <a:r>
              <a:rPr lang="nl-NL" sz="2600" dirty="0" err="1" smtClean="0"/>
              <a:t>not</a:t>
            </a:r>
            <a:r>
              <a:rPr lang="nl-NL" sz="2600" dirty="0" smtClean="0"/>
              <a:t> </a:t>
            </a:r>
            <a:r>
              <a:rPr lang="nl-NL" sz="2600" dirty="0" err="1" smtClean="0"/>
              <a:t>sustainable</a:t>
            </a:r>
            <a:r>
              <a:rPr lang="nl-NL" sz="2600" dirty="0" smtClean="0"/>
              <a:t>!</a:t>
            </a:r>
          </a:p>
          <a:p>
            <a:r>
              <a:rPr lang="en-GB" sz="2600" dirty="0" smtClean="0"/>
              <a:t>US also complains about obligatory technology transfer</a:t>
            </a:r>
          </a:p>
          <a:p>
            <a:r>
              <a:rPr lang="en-GB" sz="2600" dirty="0" smtClean="0"/>
              <a:t>The trigger for Trump was the Chinese plan ‘Manufacturing 2025’, which aimed at making China leading in the following sectors:</a:t>
            </a:r>
          </a:p>
          <a:p>
            <a:pPr>
              <a:buNone/>
            </a:pPr>
            <a:endParaRPr lang="en-GB" sz="2600" dirty="0"/>
          </a:p>
        </p:txBody>
      </p:sp>
      <p:pic>
        <p:nvPicPr>
          <p:cNvPr id="5" name="Content Placeholder 4" descr="DSC060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916832"/>
            <a:ext cx="4012868" cy="4104456"/>
          </a:xfrm>
        </p:spPr>
      </p:pic>
      <p:sp>
        <p:nvSpPr>
          <p:cNvPr id="6" name="Rectangle 5"/>
          <p:cNvSpPr/>
          <p:nvPr/>
        </p:nvSpPr>
        <p:spPr>
          <a:xfrm>
            <a:off x="4183912" y="1412776"/>
            <a:ext cx="4636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	Dalian, old industries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Beijing summer palace 25.000 </a:t>
            </a:r>
            <a:r>
              <a:rPr lang="en-GB" dirty="0" err="1" smtClean="0"/>
              <a:t>bezoekers</a:t>
            </a:r>
            <a:r>
              <a:rPr lang="en-GB" dirty="0" smtClean="0"/>
              <a:t> per dag</a:t>
            </a:r>
          </a:p>
        </p:txBody>
      </p:sp>
      <p:pic>
        <p:nvPicPr>
          <p:cNvPr id="5" name="Content Placeholder 4" descr="DSC0618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50728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CM2025 initiative includes the following ten key sectors for special attention: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78802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• Next generation IT </a:t>
            </a:r>
          </a:p>
          <a:p>
            <a:pPr>
              <a:buNone/>
            </a:pPr>
            <a:r>
              <a:rPr lang="en-US" sz="2400" dirty="0" smtClean="0"/>
              <a:t>• High-end numerical control machinery and robotics</a:t>
            </a:r>
          </a:p>
          <a:p>
            <a:pPr>
              <a:buNone/>
            </a:pPr>
            <a:r>
              <a:rPr lang="en-US" sz="2400" dirty="0" smtClean="0"/>
              <a:t>• Aerospace and aviation equipment </a:t>
            </a:r>
          </a:p>
          <a:p>
            <a:pPr>
              <a:buNone/>
            </a:pPr>
            <a:r>
              <a:rPr lang="en-US" sz="2400" dirty="0" smtClean="0"/>
              <a:t>• Maritime engineering &amp;high-tech maritime vessel manufacturing</a:t>
            </a:r>
          </a:p>
          <a:p>
            <a:pPr>
              <a:buNone/>
            </a:pPr>
            <a:r>
              <a:rPr lang="en-US" sz="2400" dirty="0" smtClean="0"/>
              <a:t>• Advanced rail equipment </a:t>
            </a:r>
          </a:p>
          <a:p>
            <a:pPr>
              <a:buNone/>
            </a:pPr>
            <a:r>
              <a:rPr lang="en-US" sz="2400" dirty="0" smtClean="0"/>
              <a:t>• Energy-saving vehicles and NEVs </a:t>
            </a:r>
          </a:p>
          <a:p>
            <a:pPr>
              <a:buNone/>
            </a:pPr>
            <a:r>
              <a:rPr lang="en-US" sz="2400" dirty="0" smtClean="0"/>
              <a:t>• Electrical equipment </a:t>
            </a:r>
          </a:p>
          <a:p>
            <a:pPr>
              <a:buNone/>
            </a:pPr>
            <a:r>
              <a:rPr lang="en-US" sz="2400" dirty="0" smtClean="0"/>
              <a:t>• Agricultural </a:t>
            </a:r>
            <a:r>
              <a:rPr lang="en-US" sz="2400" dirty="0" err="1" smtClean="0"/>
              <a:t>machinery&amp;equipment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• New materials &amp; </a:t>
            </a:r>
            <a:r>
              <a:rPr lang="en-US" sz="2400" dirty="0" err="1" smtClean="0"/>
              <a:t>Biopharmaceu-ticals</a:t>
            </a:r>
            <a:r>
              <a:rPr lang="en-US" sz="2400" dirty="0" smtClean="0"/>
              <a:t> &amp; high-performance medical devices</a:t>
            </a:r>
            <a:endParaRPr lang="en-GB" sz="2400" dirty="0"/>
          </a:p>
        </p:txBody>
      </p:sp>
      <p:pic>
        <p:nvPicPr>
          <p:cNvPr id="6" name="Content Placeholder 5" descr="DSC064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628800"/>
            <a:ext cx="4968553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10 key policy tools that China’s central and local governments are using in their pursuit of goals related to CM2025 are as follows: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1601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400" b="1" dirty="0" smtClean="0"/>
              <a:t>1. Forced technology transfers in exchange for market access</a:t>
            </a:r>
          </a:p>
          <a:p>
            <a:pPr>
              <a:buNone/>
            </a:pPr>
            <a:r>
              <a:rPr lang="en-GB" sz="2400" b="1" dirty="0" smtClean="0"/>
              <a:t>2. Market access and government procurement restrictions for FIEs</a:t>
            </a:r>
          </a:p>
          <a:p>
            <a:pPr>
              <a:buNone/>
            </a:pPr>
            <a:r>
              <a:rPr lang="en-GB" sz="2400" b="1" dirty="0" smtClean="0"/>
              <a:t>3. Standards &amp; 4. Subsidies</a:t>
            </a:r>
          </a:p>
          <a:p>
            <a:pPr>
              <a:buNone/>
            </a:pPr>
            <a:r>
              <a:rPr lang="en-GB" sz="2400" b="1" dirty="0" smtClean="0"/>
              <a:t>5. Financial policy 6. Government backed investment funds</a:t>
            </a:r>
          </a:p>
          <a:p>
            <a:pPr>
              <a:buNone/>
            </a:pPr>
            <a:r>
              <a:rPr lang="en-GB" sz="2400" b="1" dirty="0" smtClean="0"/>
              <a:t>7. Support from local government</a:t>
            </a:r>
          </a:p>
          <a:p>
            <a:pPr>
              <a:buNone/>
            </a:pPr>
            <a:r>
              <a:rPr lang="en-GB" sz="2400" b="1" dirty="0" smtClean="0"/>
              <a:t>8. Technology-seeking investments abroad</a:t>
            </a:r>
          </a:p>
          <a:p>
            <a:pPr>
              <a:buNone/>
            </a:pPr>
            <a:r>
              <a:rPr lang="nl-NL" sz="2400" b="1" dirty="0" smtClean="0"/>
              <a:t>9. </a:t>
            </a:r>
            <a:r>
              <a:rPr lang="nl-NL" sz="2400" b="1" dirty="0" err="1" smtClean="0"/>
              <a:t>SOEs</a:t>
            </a:r>
            <a:r>
              <a:rPr lang="nl-NL" sz="2400" b="1" dirty="0" smtClean="0"/>
              <a:t>: </a:t>
            </a:r>
            <a:r>
              <a:rPr lang="nl-NL" sz="2400" b="1" dirty="0" err="1" smtClean="0"/>
              <a:t>mergers</a:t>
            </a:r>
            <a:r>
              <a:rPr lang="nl-NL" sz="2400" b="1" dirty="0" smtClean="0"/>
              <a:t> and </a:t>
            </a:r>
            <a:r>
              <a:rPr lang="nl-NL" sz="2400" b="1" dirty="0" err="1" smtClean="0"/>
              <a:t>politicisation</a:t>
            </a:r>
            <a:endParaRPr lang="en-GB" sz="2400" b="1" dirty="0" smtClean="0"/>
          </a:p>
          <a:p>
            <a:pPr>
              <a:buNone/>
            </a:pPr>
            <a:r>
              <a:rPr lang="nl-NL" sz="2400" b="1" dirty="0" smtClean="0"/>
              <a:t>10. </a:t>
            </a:r>
            <a:r>
              <a:rPr lang="nl-NL" sz="2400" b="1" dirty="0" err="1" smtClean="0"/>
              <a:t>Public-private</a:t>
            </a:r>
            <a:r>
              <a:rPr lang="nl-NL" sz="2400" b="1" dirty="0" smtClean="0"/>
              <a:t> partnerships </a:t>
            </a:r>
            <a:endParaRPr lang="en-GB" sz="2400" b="1" dirty="0"/>
          </a:p>
        </p:txBody>
      </p:sp>
      <p:pic>
        <p:nvPicPr>
          <p:cNvPr id="5" name="Content Placeholder 4" descr="DSC064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556792"/>
            <a:ext cx="4896544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China’s foreign trade, according to my book, already 100 billion $ in 2008 in Africa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244280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Increased exports from China to the Arab world (plus 28% hitting 244.3 billion $ in 2018)</a:t>
            </a:r>
          </a:p>
          <a:p>
            <a:r>
              <a:rPr lang="en-US" sz="2400" dirty="0" smtClean="0"/>
              <a:t>The EU now has a trade deficit of €185 billion with China, last year alone the China made up 20% of the EU's imports. It was also the EU's second largest export partner, behind the US</a:t>
            </a:r>
          </a:p>
          <a:p>
            <a:r>
              <a:rPr lang="en-US" sz="2400" dirty="0" smtClean="0"/>
              <a:t>US imported </a:t>
            </a:r>
            <a:r>
              <a:rPr lang="nl-NL" sz="2400" dirty="0" smtClean="0"/>
              <a:t>in 2017 </a:t>
            </a:r>
            <a:r>
              <a:rPr lang="nl-NL" sz="2400" dirty="0" err="1" smtClean="0"/>
              <a:t>for</a:t>
            </a:r>
            <a:r>
              <a:rPr lang="nl-NL" sz="2400" dirty="0" smtClean="0"/>
              <a:t> 505 &amp; </a:t>
            </a:r>
            <a:r>
              <a:rPr lang="nl-NL" sz="2400" dirty="0" err="1" smtClean="0"/>
              <a:t>exported</a:t>
            </a:r>
            <a:r>
              <a:rPr lang="nl-NL" sz="2400" dirty="0" smtClean="0"/>
              <a:t> </a:t>
            </a:r>
            <a:r>
              <a:rPr lang="nl-NL" sz="2400" dirty="0" err="1" smtClean="0"/>
              <a:t>only</a:t>
            </a:r>
            <a:r>
              <a:rPr lang="nl-NL" sz="2400" dirty="0" smtClean="0"/>
              <a:t> 129 </a:t>
            </a:r>
            <a:r>
              <a:rPr lang="nl-NL" sz="2400" dirty="0" err="1" smtClean="0"/>
              <a:t>billion</a:t>
            </a:r>
            <a:r>
              <a:rPr lang="nl-NL" sz="2400" dirty="0" smtClean="0"/>
              <a:t> $ to China</a:t>
            </a:r>
          </a:p>
          <a:p>
            <a:pPr>
              <a:buNone/>
            </a:pPr>
            <a:endParaRPr lang="en-GB" sz="2400" dirty="0"/>
          </a:p>
        </p:txBody>
      </p:sp>
      <p:pic>
        <p:nvPicPr>
          <p:cNvPr id="5" name="Content Placeholder 4" descr="DSC060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88840"/>
            <a:ext cx="4896544" cy="4680520"/>
          </a:xfrm>
        </p:spPr>
      </p:pic>
      <p:sp>
        <p:nvSpPr>
          <p:cNvPr id="6" name="Rectangle 5"/>
          <p:cNvSpPr/>
          <p:nvPr/>
        </p:nvSpPr>
        <p:spPr>
          <a:xfrm>
            <a:off x="4572000" y="148478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Dalian coast &amp; skyline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nl-NL" sz="2800" b="1" dirty="0" err="1" smtClean="0"/>
              <a:t>Implications</a:t>
            </a:r>
            <a:r>
              <a:rPr lang="nl-NL" sz="2800" b="1" dirty="0" smtClean="0"/>
              <a:t> of the </a:t>
            </a:r>
            <a:r>
              <a:rPr lang="nl-NL" sz="2800" b="1" dirty="0" err="1" smtClean="0"/>
              <a:t>trade</a:t>
            </a:r>
            <a:r>
              <a:rPr lang="nl-NL" sz="2800" b="1" dirty="0" smtClean="0"/>
              <a:t> war </a:t>
            </a:r>
            <a:r>
              <a:rPr lang="nl-NL" sz="2800" b="1" dirty="0" err="1" smtClean="0"/>
              <a:t>between</a:t>
            </a:r>
            <a:r>
              <a:rPr lang="nl-NL" sz="2800" b="1" dirty="0" smtClean="0"/>
              <a:t> the US and China:</a:t>
            </a:r>
            <a:r>
              <a:rPr lang="nl-NL" sz="2800" dirty="0" smtClean="0"/>
              <a:t> 			</a:t>
            </a:r>
            <a:r>
              <a:rPr lang="nl-NL" sz="2800" b="1" dirty="0" smtClean="0"/>
              <a:t>a </a:t>
            </a:r>
            <a:r>
              <a:rPr lang="nl-NL" sz="2800" b="1" dirty="0" err="1" smtClean="0"/>
              <a:t>lower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predicted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economic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growth</a:t>
            </a:r>
            <a:r>
              <a:rPr lang="nl-NL" sz="2800" b="1" dirty="0" smtClean="0"/>
              <a:t>!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644008" cy="4525963"/>
          </a:xfrm>
        </p:spPr>
        <p:txBody>
          <a:bodyPr>
            <a:noAutofit/>
          </a:bodyPr>
          <a:lstStyle/>
          <a:p>
            <a:r>
              <a:rPr lang="nl-NL" sz="2400" dirty="0" smtClean="0"/>
              <a:t>China </a:t>
            </a:r>
            <a:r>
              <a:rPr lang="nl-NL" sz="2400" dirty="0" err="1" smtClean="0"/>
              <a:t>tries</a:t>
            </a:r>
            <a:r>
              <a:rPr lang="nl-NL" sz="2400" dirty="0" smtClean="0"/>
              <a:t> to </a:t>
            </a:r>
            <a:r>
              <a:rPr lang="nl-NL" sz="2400" dirty="0" err="1" smtClean="0"/>
              <a:t>make</a:t>
            </a:r>
            <a:r>
              <a:rPr lang="nl-NL" sz="2400" dirty="0" smtClean="0"/>
              <a:t> the </a:t>
            </a:r>
            <a:r>
              <a:rPr lang="nl-NL" sz="2400" dirty="0" err="1" smtClean="0"/>
              <a:t>transition</a:t>
            </a:r>
            <a:r>
              <a:rPr lang="nl-NL" sz="2400" dirty="0" smtClean="0"/>
              <a:t> </a:t>
            </a:r>
            <a:r>
              <a:rPr lang="nl-NL" sz="2400" dirty="0" err="1" smtClean="0"/>
              <a:t>from</a:t>
            </a:r>
            <a:r>
              <a:rPr lang="nl-NL" sz="2400" dirty="0" smtClean="0"/>
              <a:t> </a:t>
            </a:r>
            <a:r>
              <a:rPr lang="nl-NL" sz="2400" dirty="0" err="1" smtClean="0"/>
              <a:t>an</a:t>
            </a:r>
            <a:r>
              <a:rPr lang="nl-NL" sz="2400" dirty="0" smtClean="0"/>
              <a:t> export </a:t>
            </a:r>
            <a:r>
              <a:rPr lang="nl-NL" sz="2400" dirty="0" err="1" smtClean="0"/>
              <a:t>ortiented</a:t>
            </a:r>
            <a:r>
              <a:rPr lang="nl-NL" sz="2400" dirty="0" smtClean="0"/>
              <a:t> </a:t>
            </a:r>
            <a:r>
              <a:rPr lang="nl-NL" sz="2400" dirty="0" err="1" smtClean="0"/>
              <a:t>economy</a:t>
            </a:r>
            <a:r>
              <a:rPr lang="nl-NL" sz="2400" dirty="0" smtClean="0"/>
              <a:t> to </a:t>
            </a:r>
            <a:r>
              <a:rPr lang="nl-NL" sz="2400" dirty="0" err="1" smtClean="0"/>
              <a:t>producing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the </a:t>
            </a:r>
            <a:r>
              <a:rPr lang="nl-NL" sz="2400" dirty="0" err="1" smtClean="0"/>
              <a:t>local</a:t>
            </a:r>
            <a:r>
              <a:rPr lang="nl-NL" sz="2400" dirty="0" smtClean="0"/>
              <a:t> </a:t>
            </a:r>
            <a:r>
              <a:rPr lang="nl-NL" sz="2400" dirty="0" err="1" smtClean="0"/>
              <a:t>market</a:t>
            </a:r>
            <a:endParaRPr lang="nl-NL" sz="2400" dirty="0" smtClean="0"/>
          </a:p>
          <a:p>
            <a:r>
              <a:rPr lang="nl-NL" sz="2400" dirty="0" err="1" smtClean="0"/>
              <a:t>When</a:t>
            </a:r>
            <a:r>
              <a:rPr lang="nl-NL" sz="2400" dirty="0" smtClean="0"/>
              <a:t> </a:t>
            </a:r>
            <a:r>
              <a:rPr lang="nl-NL" sz="2400" dirty="0" err="1" smtClean="0"/>
              <a:t>economic</a:t>
            </a:r>
            <a:r>
              <a:rPr lang="nl-NL" sz="2400" dirty="0" smtClean="0"/>
              <a:t> </a:t>
            </a:r>
            <a:r>
              <a:rPr lang="nl-NL" sz="2400" dirty="0" err="1" smtClean="0"/>
              <a:t>growth</a:t>
            </a:r>
            <a:r>
              <a:rPr lang="nl-NL" sz="2400" dirty="0" smtClean="0"/>
              <a:t> </a:t>
            </a:r>
            <a:r>
              <a:rPr lang="nl-NL" sz="2400" dirty="0" err="1" smtClean="0"/>
              <a:t>faltered</a:t>
            </a:r>
            <a:r>
              <a:rPr lang="nl-NL" sz="2400" dirty="0" smtClean="0"/>
              <a:t> in China </a:t>
            </a:r>
            <a:r>
              <a:rPr lang="nl-NL" sz="2400" dirty="0" err="1" smtClean="0"/>
              <a:t>early</a:t>
            </a:r>
            <a:r>
              <a:rPr lang="nl-NL" sz="2400" dirty="0" smtClean="0"/>
              <a:t> 2019 the Chinese </a:t>
            </a:r>
            <a:r>
              <a:rPr lang="nl-NL" sz="2400" dirty="0" err="1" smtClean="0"/>
              <a:t>blamed</a:t>
            </a:r>
            <a:r>
              <a:rPr lang="nl-NL" sz="2400" dirty="0" smtClean="0"/>
              <a:t> the </a:t>
            </a:r>
            <a:r>
              <a:rPr lang="nl-NL" sz="2400" dirty="0" err="1" smtClean="0"/>
              <a:t>trade</a:t>
            </a:r>
            <a:r>
              <a:rPr lang="nl-NL" sz="2400" dirty="0" smtClean="0"/>
              <a:t> war </a:t>
            </a:r>
            <a:r>
              <a:rPr lang="nl-NL" sz="2400" dirty="0" err="1" smtClean="0"/>
              <a:t>with</a:t>
            </a:r>
            <a:r>
              <a:rPr lang="nl-NL" sz="2400" dirty="0" smtClean="0"/>
              <a:t> US</a:t>
            </a:r>
          </a:p>
          <a:p>
            <a:r>
              <a:rPr lang="nl-NL" sz="2400" dirty="0" smtClean="0"/>
              <a:t>To </a:t>
            </a:r>
            <a:r>
              <a:rPr lang="nl-NL" sz="2400" dirty="0" err="1" smtClean="0"/>
              <a:t>stimulate</a:t>
            </a:r>
            <a:r>
              <a:rPr lang="nl-NL" sz="2400" dirty="0" smtClean="0"/>
              <a:t> the </a:t>
            </a:r>
            <a:r>
              <a:rPr lang="nl-NL" sz="2400" dirty="0" err="1" smtClean="0"/>
              <a:t>economy</a:t>
            </a:r>
            <a:r>
              <a:rPr lang="nl-NL" sz="2400" dirty="0" smtClean="0"/>
              <a:t> </a:t>
            </a:r>
            <a:r>
              <a:rPr lang="nl-NL" sz="2400" dirty="0" err="1" smtClean="0"/>
              <a:t>no</a:t>
            </a:r>
            <a:r>
              <a:rPr lang="nl-NL" sz="2400" dirty="0" smtClean="0"/>
              <a:t> more </a:t>
            </a:r>
            <a:r>
              <a:rPr lang="nl-NL" sz="2400" dirty="0" err="1" smtClean="0"/>
              <a:t>increased</a:t>
            </a:r>
            <a:r>
              <a:rPr lang="nl-NL" sz="2400" dirty="0" smtClean="0"/>
              <a:t> </a:t>
            </a:r>
            <a:r>
              <a:rPr lang="nl-NL" sz="2400" dirty="0" err="1" smtClean="0"/>
              <a:t>government</a:t>
            </a:r>
            <a:r>
              <a:rPr lang="nl-NL" sz="2400" dirty="0" smtClean="0"/>
              <a:t> </a:t>
            </a:r>
            <a:r>
              <a:rPr lang="nl-NL" sz="2400" dirty="0" err="1" smtClean="0"/>
              <a:t>spending</a:t>
            </a:r>
            <a:r>
              <a:rPr lang="nl-NL" sz="2400" dirty="0" smtClean="0"/>
              <a:t> (</a:t>
            </a:r>
            <a:r>
              <a:rPr lang="nl-NL" sz="2400" dirty="0" err="1" smtClean="0"/>
              <a:t>given</a:t>
            </a:r>
            <a:r>
              <a:rPr lang="nl-NL" sz="2400" dirty="0" smtClean="0"/>
              <a:t> the 300% of GDP </a:t>
            </a:r>
            <a:r>
              <a:rPr lang="nl-NL" sz="2400" dirty="0" err="1" smtClean="0"/>
              <a:t>total</a:t>
            </a:r>
            <a:r>
              <a:rPr lang="nl-NL" sz="2400" dirty="0" smtClean="0"/>
              <a:t> </a:t>
            </a:r>
            <a:r>
              <a:rPr lang="nl-NL" sz="2400" dirty="0" err="1" smtClean="0"/>
              <a:t>debt</a:t>
            </a:r>
            <a:r>
              <a:rPr lang="nl-NL" sz="2400" dirty="0" smtClean="0"/>
              <a:t>), </a:t>
            </a:r>
            <a:r>
              <a:rPr lang="nl-NL" sz="2400" dirty="0" err="1" smtClean="0"/>
              <a:t>but</a:t>
            </a:r>
            <a:r>
              <a:rPr lang="nl-NL" sz="2400" dirty="0" smtClean="0"/>
              <a:t> </a:t>
            </a:r>
            <a:r>
              <a:rPr lang="nl-NL" sz="2400" dirty="0" err="1" smtClean="0"/>
              <a:t>lower</a:t>
            </a:r>
            <a:r>
              <a:rPr lang="nl-NL" sz="2400" dirty="0" smtClean="0"/>
              <a:t> </a:t>
            </a:r>
            <a:r>
              <a:rPr lang="nl-NL" sz="2400" dirty="0" err="1" smtClean="0"/>
              <a:t>taxes</a:t>
            </a:r>
            <a:r>
              <a:rPr lang="nl-NL" sz="2400" dirty="0" smtClean="0"/>
              <a:t>, </a:t>
            </a:r>
            <a:r>
              <a:rPr lang="nl-NL" sz="2400" dirty="0" err="1" smtClean="0"/>
              <a:t>monetary</a:t>
            </a:r>
            <a:r>
              <a:rPr lang="nl-NL" sz="2400" dirty="0" smtClean="0"/>
              <a:t> </a:t>
            </a:r>
            <a:r>
              <a:rPr lang="nl-NL" sz="2400" dirty="0" err="1" smtClean="0"/>
              <a:t>policies</a:t>
            </a:r>
            <a:r>
              <a:rPr lang="nl-NL" sz="2400" dirty="0" smtClean="0"/>
              <a:t> to </a:t>
            </a:r>
            <a:r>
              <a:rPr lang="nl-NL" sz="2400" dirty="0" err="1" smtClean="0"/>
              <a:t>stimulate</a:t>
            </a:r>
            <a:r>
              <a:rPr lang="nl-NL" sz="2400" dirty="0" smtClean="0"/>
              <a:t> </a:t>
            </a:r>
            <a:r>
              <a:rPr lang="nl-NL" sz="2400" dirty="0" err="1" smtClean="0"/>
              <a:t>lending</a:t>
            </a:r>
            <a:r>
              <a:rPr lang="nl-NL" sz="2400" dirty="0" smtClean="0"/>
              <a:t>, </a:t>
            </a:r>
            <a:r>
              <a:rPr lang="nl-NL" sz="2400" dirty="0" err="1" smtClean="0"/>
              <a:t>reduction</a:t>
            </a:r>
            <a:r>
              <a:rPr lang="nl-NL" sz="2400" dirty="0" smtClean="0"/>
              <a:t> of </a:t>
            </a:r>
            <a:r>
              <a:rPr lang="nl-NL" sz="2400" dirty="0" err="1" smtClean="0"/>
              <a:t>taxes</a:t>
            </a:r>
            <a:r>
              <a:rPr lang="nl-NL" sz="2400" dirty="0" smtClean="0"/>
              <a:t> &amp; </a:t>
            </a:r>
            <a:r>
              <a:rPr lang="nl-NL" sz="2400" dirty="0" err="1" smtClean="0"/>
              <a:t>deregulation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the business sector</a:t>
            </a:r>
            <a:endParaRPr lang="en-GB" sz="2400" dirty="0"/>
          </a:p>
        </p:txBody>
      </p:sp>
      <p:pic>
        <p:nvPicPr>
          <p:cNvPr id="5" name="Content Placeholder 4" descr="DSC0618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56179" y="1556792"/>
            <a:ext cx="4992786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China </a:t>
            </a:r>
            <a:r>
              <a:rPr lang="en-US" dirty="0" smtClean="0"/>
              <a:t>produced or assembled: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244280" cy="500141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• 28% of the world’s automobiles</a:t>
            </a:r>
          </a:p>
          <a:p>
            <a:pPr>
              <a:buNone/>
            </a:pPr>
            <a:r>
              <a:rPr lang="en-US" sz="2400" b="1" dirty="0" smtClean="0"/>
              <a:t>• 41% of the world’s ships</a:t>
            </a:r>
          </a:p>
          <a:p>
            <a:pPr>
              <a:buNone/>
            </a:pPr>
            <a:r>
              <a:rPr lang="en-US" sz="2400" b="1" dirty="0" smtClean="0"/>
              <a:t>• 80%+ of world’s computers</a:t>
            </a:r>
          </a:p>
          <a:p>
            <a:pPr>
              <a:buNone/>
            </a:pPr>
            <a:r>
              <a:rPr lang="en-US" sz="2400" b="1" dirty="0" smtClean="0"/>
              <a:t>• 90%+ of world’s mobile phones</a:t>
            </a:r>
          </a:p>
          <a:p>
            <a:pPr>
              <a:buNone/>
            </a:pPr>
            <a:r>
              <a:rPr lang="en-US" sz="2400" b="1" dirty="0" smtClean="0"/>
              <a:t>• 60% of the world’s </a:t>
            </a:r>
            <a:r>
              <a:rPr lang="en-US" sz="2400" b="1" dirty="0" err="1" smtClean="0"/>
              <a:t>colour</a:t>
            </a:r>
            <a:r>
              <a:rPr lang="en-US" sz="2400" b="1" dirty="0" smtClean="0"/>
              <a:t> TV sets</a:t>
            </a:r>
          </a:p>
          <a:p>
            <a:pPr>
              <a:buNone/>
            </a:pPr>
            <a:r>
              <a:rPr lang="en-US" sz="2400" b="1" dirty="0" smtClean="0"/>
              <a:t>• 50%+ of the world’s refrigerators</a:t>
            </a:r>
          </a:p>
          <a:p>
            <a:pPr>
              <a:buNone/>
            </a:pPr>
            <a:r>
              <a:rPr lang="en-US" sz="2400" b="1" dirty="0" smtClean="0"/>
              <a:t>• 80% of the world’s air-conditioners</a:t>
            </a:r>
          </a:p>
          <a:p>
            <a:pPr>
              <a:buNone/>
            </a:pPr>
            <a:r>
              <a:rPr lang="en-US" sz="2400" b="1" dirty="0" smtClean="0"/>
              <a:t>• 24% of the world’s power and</a:t>
            </a:r>
          </a:p>
          <a:p>
            <a:pPr>
              <a:buNone/>
            </a:pPr>
            <a:r>
              <a:rPr lang="en-US" sz="2400" b="1" dirty="0" smtClean="0"/>
              <a:t>•  Half of the world’s steel</a:t>
            </a:r>
            <a:endParaRPr lang="en-GB" sz="2400" b="1" dirty="0"/>
          </a:p>
        </p:txBody>
      </p:sp>
      <p:pic>
        <p:nvPicPr>
          <p:cNvPr id="5" name="Content Placeholder 4" descr="DSC063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268760"/>
            <a:ext cx="5184576" cy="5517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Consequences for the 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Average household spends almost 1000$ per year more</a:t>
            </a:r>
          </a:p>
          <a:p>
            <a:r>
              <a:rPr lang="en-GB" dirty="0" smtClean="0"/>
              <a:t>Jobs are not coming back, maybe robots</a:t>
            </a:r>
          </a:p>
          <a:p>
            <a:r>
              <a:rPr lang="en-GB" dirty="0" smtClean="0"/>
              <a:t>Imports are now coming from other countries: Mexico &amp; Vietnam </a:t>
            </a:r>
            <a:r>
              <a:rPr lang="en-GB" dirty="0" err="1" smtClean="0"/>
              <a:t>f.ex</a:t>
            </a:r>
            <a:r>
              <a:rPr lang="en-GB" dirty="0" smtClean="0"/>
              <a:t>.!</a:t>
            </a:r>
          </a:p>
          <a:p>
            <a:r>
              <a:rPr lang="en-GB" dirty="0" smtClean="0"/>
              <a:t>Companies reflect on the length of their value chains</a:t>
            </a:r>
          </a:p>
          <a:p>
            <a:r>
              <a:rPr lang="en-GB" dirty="0" err="1" smtClean="0"/>
              <a:t>Investerments</a:t>
            </a:r>
            <a:r>
              <a:rPr lang="en-GB" dirty="0" smtClean="0"/>
              <a:t> are delayed &amp; stock exchanges have become very sensitive to the latest news</a:t>
            </a:r>
          </a:p>
          <a:p>
            <a:endParaRPr lang="en-GB" dirty="0"/>
          </a:p>
        </p:txBody>
      </p:sp>
      <p:pic>
        <p:nvPicPr>
          <p:cNvPr id="5" name="Content Placeholder 4" descr="DSC060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844824"/>
            <a:ext cx="4716016" cy="4248472"/>
          </a:xfrm>
        </p:spPr>
      </p:pic>
      <p:sp>
        <p:nvSpPr>
          <p:cNvPr id="6" name="Rectangle 5"/>
          <p:cNvSpPr/>
          <p:nvPr/>
        </p:nvSpPr>
        <p:spPr>
          <a:xfrm>
            <a:off x="4427984" y="1340768"/>
            <a:ext cx="4716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 smtClean="0"/>
              <a:t>Trottoirettes</a:t>
            </a:r>
            <a:r>
              <a:rPr lang="en-GB" sz="2800" dirty="0" smtClean="0"/>
              <a:t> in Dalian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1484</Words>
  <Application>Microsoft Office PowerPoint</Application>
  <PresentationFormat>On-screen Show (4:3)</PresentationFormat>
  <Paragraphs>155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Helvetica</vt:lpstr>
      <vt:lpstr>HelveticaNeue</vt:lpstr>
      <vt:lpstr>Verdana</vt:lpstr>
      <vt:lpstr>Office Theme</vt:lpstr>
      <vt:lpstr>Is China a threat or a partner? Based on my book The New presence of China in Africa, Amsterdam: University Press</vt:lpstr>
      <vt:lpstr>The issue is the trade war between China and the US, which is a fight for supremacy!</vt:lpstr>
      <vt:lpstr>The US started in 2019 a trade war with China</vt:lpstr>
      <vt:lpstr>The CM2025 initiative includes the following ten key sectors for special attention:</vt:lpstr>
      <vt:lpstr>10 key policy tools that China’s central and local governments are using in their pursuit of goals related to CM2025 are as follows:</vt:lpstr>
      <vt:lpstr>China’s foreign trade, according to my book, already 100 billion $ in 2008 in Africa</vt:lpstr>
      <vt:lpstr>Implications of the trade war between the US and China:    a lower predicted economic growth!</vt:lpstr>
      <vt:lpstr>China produced or assembled:</vt:lpstr>
      <vt:lpstr>Consequences for the US</vt:lpstr>
      <vt:lpstr>Threatening with tariffs durin the trade war:</vt:lpstr>
      <vt:lpstr>Normal solutions:</vt:lpstr>
      <vt:lpstr>Why Trump is not getting it</vt:lpstr>
      <vt:lpstr>Conclusions: open fires!</vt:lpstr>
      <vt:lpstr>Broader issue: China, The new rival of the west, Looking the Chinese in the eyes while jogging</vt:lpstr>
      <vt:lpstr>The New Silkroad, China’s ambitions</vt:lpstr>
      <vt:lpstr>China uses unconventional means to become a superpower:</vt:lpstr>
      <vt:lpstr>A threat to its own population</vt:lpstr>
      <vt:lpstr>China threatening abroad?</vt:lpstr>
      <vt:lpstr>The rapid Chinese expansion in Sub-Saharan Africa</vt:lpstr>
      <vt:lpstr>PowerPoint Presentation</vt:lpstr>
      <vt:lpstr>China ran into problems in different African countries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China een bedreiging voor andere landen en zelfs voor de eigen bevolking?</dc:title>
  <dc:creator>Ekpa, Onu</dc:creator>
  <cp:lastModifiedBy>Ekpa, Onu</cp:lastModifiedBy>
  <cp:revision>17</cp:revision>
  <dcterms:created xsi:type="dcterms:W3CDTF">2019-06-15T12:11:01Z</dcterms:created>
  <dcterms:modified xsi:type="dcterms:W3CDTF">2019-06-20T15:17:32Z</dcterms:modified>
</cp:coreProperties>
</file>