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635" r:id="rId3"/>
    <p:sldId id="609" r:id="rId4"/>
    <p:sldId id="637" r:id="rId5"/>
    <p:sldId id="636" r:id="rId6"/>
    <p:sldId id="638" r:id="rId7"/>
    <p:sldId id="639" r:id="rId8"/>
    <p:sldId id="640" r:id="rId9"/>
    <p:sldId id="641" r:id="rId10"/>
    <p:sldId id="642" r:id="rId11"/>
    <p:sldId id="643" r:id="rId12"/>
    <p:sldId id="644" r:id="rId13"/>
    <p:sldId id="634" r:id="rId14"/>
    <p:sldId id="645" r:id="rId15"/>
    <p:sldId id="575" r:id="rId16"/>
  </p:sldIdLst>
  <p:sldSz cx="9144000" cy="6858000" type="screen4x3"/>
  <p:notesSz cx="6797675" cy="9926638"/>
  <p:custDataLst>
    <p:tags r:id="rId19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1" autoAdjust="0"/>
  </p:normalViewPr>
  <p:slideViewPr>
    <p:cSldViewPr>
      <p:cViewPr>
        <p:scale>
          <a:sx n="114" d="100"/>
          <a:sy n="114" d="100"/>
        </p:scale>
        <p:origin x="-1470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0"/>
    </p:cViewPr>
  </p:sorterViewPr>
  <p:notesViewPr>
    <p:cSldViewPr>
      <p:cViewPr>
        <p:scale>
          <a:sx n="100" d="100"/>
          <a:sy n="100" d="100"/>
        </p:scale>
        <p:origin x="-864" y="168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7731D7C-3DC0-44BA-996D-D4BC934F2553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1119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4092D5B-B0F0-4D5D-94EF-304B1BE981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859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Cf. </a:t>
            </a:r>
            <a:r>
              <a:rPr lang="en-GB" dirty="0" err="1" smtClean="0"/>
              <a:t>GlobalG.A.P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092D5B-B0F0-4D5D-94EF-304B1BE9814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67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dirty="0"/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22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 dirty="0"/>
              </a:p>
            </p:txBody>
          </p:sp>
          <p:sp>
            <p:nvSpPr>
              <p:cNvPr id="23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 dirty="0"/>
              </a:p>
            </p:txBody>
          </p:sp>
          <p:sp>
            <p:nvSpPr>
              <p:cNvPr id="24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 dirty="0"/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 dirty="0"/>
              </a:p>
            </p:txBody>
          </p:sp>
          <p:sp>
            <p:nvSpPr>
              <p:cNvPr id="26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 dirty="0"/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 dirty="0"/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 dirty="0"/>
              </a:p>
            </p:txBody>
          </p:sp>
          <p:sp>
            <p:nvSpPr>
              <p:cNvPr id="29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 dirty="0"/>
              </a:p>
            </p:txBody>
          </p:sp>
        </p:grpSp>
        <p:sp>
          <p:nvSpPr>
            <p:cNvPr id="17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dirty="0"/>
            </a:p>
          </p:txBody>
        </p: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19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21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GB" dirty="0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Klik om het opmaakprofiel van de modeltitel te bewerken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Klik om het opmaakprofiel van de modelondertitel te bewerken</a:t>
            </a:r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F9EBD10-E07F-455A-BC64-678CA6A91F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50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73F1E-94A9-4277-B25D-32FE7FC4F0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3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AF033-2E42-45F4-B52C-9131DAB6D5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39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nl-NL" noProof="0" dirty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7978A-E0BB-4541-B6FA-176292FB62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0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81E90-E0E6-401A-9359-0D9873BD9C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84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2AD50-EF41-4FA2-8EE5-0B952A7D1D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81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CB94-8D2D-4E25-8313-CF6C926A65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13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76004-7F2A-4ABE-94E8-B69EFCDACB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0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515DB-4D40-4A3B-A840-4885F0315D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59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72D3F-5EF2-4DA6-A83E-6110063D49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2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7DC40-5646-46CF-AC02-9980FD732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71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E4C74-9ED0-4640-A635-46A2FA60A3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90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dirty="0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38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 dirty="0"/>
              </a:p>
            </p:txBody>
          </p:sp>
          <p:sp>
            <p:nvSpPr>
              <p:cNvPr id="1039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 dirty="0"/>
              </a:p>
            </p:txBody>
          </p:sp>
          <p:sp>
            <p:nvSpPr>
              <p:cNvPr id="1040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 dirty="0"/>
              </a:p>
            </p:txBody>
          </p:sp>
          <p:sp>
            <p:nvSpPr>
              <p:cNvPr id="1041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 dirty="0"/>
              </a:p>
            </p:txBody>
          </p:sp>
          <p:sp>
            <p:nvSpPr>
              <p:cNvPr id="1042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 dirty="0"/>
              </a:p>
            </p:txBody>
          </p:sp>
          <p:sp>
            <p:nvSpPr>
              <p:cNvPr id="1043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 dirty="0"/>
              </a:p>
            </p:txBody>
          </p:sp>
          <p:sp>
            <p:nvSpPr>
              <p:cNvPr id="1044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 dirty="0"/>
              </a:p>
            </p:txBody>
          </p:sp>
          <p:sp>
            <p:nvSpPr>
              <p:cNvPr id="1045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 dirty="0"/>
              </a:p>
            </p:txBody>
          </p:sp>
        </p:grpSp>
        <p:sp>
          <p:nvSpPr>
            <p:cNvPr id="1034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1035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1036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1037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dirty="0"/>
            </a:p>
          </p:txBody>
        </p:sp>
      </p:grpSp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modeltitel te bewerken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opmaakprofielen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2B621DB2-128C-448A-BBCC-B11CD8DAF2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Trusting at a </a:t>
            </a:r>
            <a:r>
              <a:rPr lang="en-GB" dirty="0" smtClean="0"/>
              <a:t>distance; </a:t>
            </a:r>
            <a:r>
              <a:rPr lang="en-GB" sz="3200" dirty="0"/>
              <a:t>Consumer </a:t>
            </a:r>
            <a:r>
              <a:rPr lang="en-GB" sz="3200" dirty="0" smtClean="0"/>
              <a:t>trust, food safety and </a:t>
            </a:r>
            <a:r>
              <a:rPr lang="en-GB" sz="3200" dirty="0"/>
              <a:t>global food supply</a:t>
            </a:r>
            <a:endParaRPr lang="en-GB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 smtClean="0"/>
              <a:t>Peter Oosterveer 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Environmental Policy Group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Wageningen University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29 August, 2013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Government-based trust in food regime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8134672" cy="4114800"/>
          </a:xfrm>
        </p:spPr>
        <p:txBody>
          <a:bodyPr/>
          <a:lstStyle/>
          <a:p>
            <a:r>
              <a:rPr lang="en-GB" dirty="0" smtClean="0"/>
              <a:t>classical food safety inspections introduced in 19</a:t>
            </a:r>
            <a:r>
              <a:rPr lang="en-GB" baseline="30000" dirty="0" smtClean="0"/>
              <a:t>th</a:t>
            </a:r>
            <a:r>
              <a:rPr lang="en-GB" dirty="0" smtClean="0"/>
              <a:t> century</a:t>
            </a:r>
          </a:p>
          <a:p>
            <a:r>
              <a:rPr lang="en-GB" dirty="0" smtClean="0"/>
              <a:t>trust is built through legitimacy of governments protecting public interests, legal system, science</a:t>
            </a:r>
          </a:p>
          <a:p>
            <a:r>
              <a:rPr lang="en-GB" dirty="0" smtClean="0"/>
              <a:t>key social practices:</a:t>
            </a:r>
          </a:p>
          <a:p>
            <a:pPr lvl="1"/>
            <a:r>
              <a:rPr lang="en-GB" dirty="0" smtClean="0"/>
              <a:t>preparing and implementing policies </a:t>
            </a:r>
          </a:p>
          <a:p>
            <a:pPr lvl="1"/>
            <a:r>
              <a:rPr lang="en-GB" dirty="0" smtClean="0"/>
              <a:t>inspections of food processors and retailers</a:t>
            </a:r>
          </a:p>
          <a:p>
            <a:pPr lvl="1"/>
            <a:r>
              <a:rPr lang="en-GB" dirty="0" smtClean="0"/>
              <a:t>testing in laboratories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68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Market-based trust regime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14800"/>
          </a:xfrm>
        </p:spPr>
        <p:txBody>
          <a:bodyPr/>
          <a:lstStyle/>
          <a:p>
            <a:r>
              <a:rPr lang="en-GB" dirty="0" smtClean="0"/>
              <a:t>introduced in context of globalisation and neo-liberalism</a:t>
            </a:r>
          </a:p>
          <a:p>
            <a:r>
              <a:rPr lang="en-GB" dirty="0" smtClean="0"/>
              <a:t>trust is built through CSR and reputational capital, threat of legal prosecution </a:t>
            </a:r>
          </a:p>
          <a:p>
            <a:r>
              <a:rPr lang="en-GB" dirty="0" smtClean="0"/>
              <a:t>key social practices:</a:t>
            </a:r>
          </a:p>
          <a:p>
            <a:pPr lvl="1"/>
            <a:r>
              <a:rPr lang="en-GB" dirty="0" smtClean="0"/>
              <a:t>developing and introducing (chain) food safety management systems by (collaborating</a:t>
            </a:r>
            <a:r>
              <a:rPr lang="en-GB" dirty="0"/>
              <a:t>) private companies </a:t>
            </a:r>
            <a:endParaRPr lang="en-GB" dirty="0" smtClean="0"/>
          </a:p>
          <a:p>
            <a:pPr lvl="1"/>
            <a:r>
              <a:rPr lang="en-GB" dirty="0" smtClean="0"/>
              <a:t>auditing of farmers and processors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26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1143000"/>
          </a:xfrm>
        </p:spPr>
        <p:txBody>
          <a:bodyPr/>
          <a:lstStyle/>
          <a:p>
            <a:r>
              <a:rPr lang="en-GB" dirty="0" smtClean="0"/>
              <a:t>Civil society-based trust regimes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4114800"/>
          </a:xfrm>
        </p:spPr>
        <p:txBody>
          <a:bodyPr/>
          <a:lstStyle/>
          <a:p>
            <a:r>
              <a:rPr lang="en-GB" dirty="0" smtClean="0"/>
              <a:t>introduced </a:t>
            </a:r>
            <a:r>
              <a:rPr lang="en-GB" dirty="0"/>
              <a:t>by </a:t>
            </a:r>
            <a:r>
              <a:rPr lang="en-GB" dirty="0" smtClean="0"/>
              <a:t>NGOs to address emerging consumer concerns </a:t>
            </a:r>
          </a:p>
          <a:p>
            <a:r>
              <a:rPr lang="en-GB" dirty="0" smtClean="0"/>
              <a:t>trust is built on existing trust in civil society organisations, high levels of transparency, past performance</a:t>
            </a:r>
          </a:p>
          <a:p>
            <a:r>
              <a:rPr lang="en-GB" dirty="0" smtClean="0"/>
              <a:t>key social practices:</a:t>
            </a:r>
          </a:p>
          <a:p>
            <a:pPr lvl="1"/>
            <a:r>
              <a:rPr lang="en-GB" dirty="0" smtClean="0"/>
              <a:t>determining standards by leading NGO</a:t>
            </a:r>
          </a:p>
          <a:p>
            <a:pPr lvl="1"/>
            <a:r>
              <a:rPr lang="en-GB" dirty="0" smtClean="0"/>
              <a:t>certifying producers by auditors</a:t>
            </a:r>
          </a:p>
          <a:p>
            <a:pPr lvl="1"/>
            <a:r>
              <a:rPr lang="en-GB" dirty="0" smtClean="0"/>
              <a:t>communicating objectives and results via public media and Internet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32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9600"/>
            <a:ext cx="7990656" cy="1143000"/>
          </a:xfrm>
        </p:spPr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114800"/>
          </a:xfrm>
        </p:spPr>
        <p:txBody>
          <a:bodyPr/>
          <a:lstStyle/>
          <a:p>
            <a:r>
              <a:rPr lang="en-GB" sz="2800" dirty="0" smtClean="0"/>
              <a:t>contemporary food provision requires institutionalised trust in food</a:t>
            </a:r>
          </a:p>
          <a:p>
            <a:r>
              <a:rPr lang="en-GB" sz="2800" dirty="0" smtClean="0"/>
              <a:t>multiple arrangements are possible =&gt; three food regimes</a:t>
            </a:r>
          </a:p>
          <a:p>
            <a:r>
              <a:rPr lang="en-GB" sz="2800" dirty="0" smtClean="0"/>
              <a:t>all food regimes combine state, market and civil society</a:t>
            </a:r>
          </a:p>
          <a:p>
            <a:r>
              <a:rPr lang="en-GB" sz="2800" dirty="0" smtClean="0"/>
              <a:t>all are embedded in specific connected social practices</a:t>
            </a:r>
          </a:p>
          <a:p>
            <a:r>
              <a:rPr lang="en-GB" sz="2800" dirty="0" smtClean="0"/>
              <a:t>shift to broader issues and increased consumer involvement =&gt; future?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360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</a:t>
            </a:r>
            <a:r>
              <a:rPr lang="en-GB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395192"/>
          </a:xfrm>
        </p:spPr>
        <p:txBody>
          <a:bodyPr/>
          <a:lstStyle/>
          <a:p>
            <a:r>
              <a:rPr lang="en-GB" dirty="0" smtClean="0"/>
              <a:t>future </a:t>
            </a:r>
            <a:r>
              <a:rPr lang="en-GB" dirty="0"/>
              <a:t>probably allows for </a:t>
            </a:r>
            <a:r>
              <a:rPr lang="en-GB" dirty="0" smtClean="0"/>
              <a:t>further </a:t>
            </a:r>
            <a:r>
              <a:rPr lang="en-GB" dirty="0"/>
              <a:t>active </a:t>
            </a:r>
            <a:r>
              <a:rPr lang="en-GB" dirty="0" smtClean="0"/>
              <a:t>involvement of consumers through ICT facilitating more transparency =&gt; more diversity in consumer concerns/demands</a:t>
            </a:r>
          </a:p>
          <a:p>
            <a:r>
              <a:rPr lang="en-GB" dirty="0" smtClean="0"/>
              <a:t>increased transparency means more public debate of safety and sustainability of particular food items incl. production =&gt; challenging role scientists</a:t>
            </a:r>
          </a:p>
          <a:p>
            <a:r>
              <a:rPr lang="en-GB" dirty="0" smtClean="0"/>
              <a:t>how to involve unconnected citizens? who risk to be ignored?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46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Thank you for your attention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1143000"/>
          </a:xfrm>
        </p:spPr>
        <p:txBody>
          <a:bodyPr/>
          <a:lstStyle/>
          <a:p>
            <a:r>
              <a:rPr lang="nl-NL" dirty="0" smtClean="0"/>
              <a:t>Food </a:t>
            </a:r>
            <a:r>
              <a:rPr lang="nl-NL" dirty="0" err="1" smtClean="0"/>
              <a:t>scandals</a:t>
            </a:r>
            <a:r>
              <a:rPr lang="nl-NL" dirty="0" smtClean="0"/>
              <a:t> a </a:t>
            </a:r>
            <a:r>
              <a:rPr lang="nl-NL" dirty="0" err="1" smtClean="0"/>
              <a:t>continuing</a:t>
            </a:r>
            <a:r>
              <a:rPr lang="nl-NL" dirty="0" smtClean="0"/>
              <a:t> story</a:t>
            </a:r>
            <a:br>
              <a:rPr lang="nl-NL" dirty="0" smtClean="0"/>
            </a:br>
            <a:endParaRPr lang="nl-NL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4725144"/>
            <a:ext cx="3196918" cy="2127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4725144"/>
            <a:ext cx="206692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2819249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4989"/>
            <a:ext cx="3707904" cy="3117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59" y="1474989"/>
            <a:ext cx="3384376" cy="1895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620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food safety and consumer trust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</a:t>
            </a:r>
            <a:r>
              <a:rPr lang="en-US" sz="2800" dirty="0" smtClean="0"/>
              <a:t>ased on a research proposal for food safety research in China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elaborate the notion of multiple ‘trust-in-food’ regimes linking different social practices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discuss different trust regimes and arrangements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conclusions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Food, trust </a:t>
            </a:r>
            <a:r>
              <a:rPr lang="nl-NL" dirty="0" err="1" smtClean="0"/>
              <a:t>and</a:t>
            </a:r>
            <a:r>
              <a:rPr lang="nl-NL" dirty="0" smtClean="0"/>
              <a:t> crisis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06680" cy="4114800"/>
          </a:xfrm>
        </p:spPr>
        <p:txBody>
          <a:bodyPr/>
          <a:lstStyle/>
          <a:p>
            <a:r>
              <a:rPr lang="nl-NL" dirty="0" err="1" smtClean="0"/>
              <a:t>many</a:t>
            </a:r>
            <a:r>
              <a:rPr lang="nl-NL" dirty="0" smtClean="0"/>
              <a:t> </a:t>
            </a:r>
            <a:r>
              <a:rPr lang="nl-NL" dirty="0" err="1" smtClean="0"/>
              <a:t>consider</a:t>
            </a:r>
            <a:r>
              <a:rPr lang="nl-NL" dirty="0" smtClean="0"/>
              <a:t> food </a:t>
            </a:r>
            <a:r>
              <a:rPr lang="nl-NL" dirty="0" err="1" smtClean="0"/>
              <a:t>safety</a:t>
            </a:r>
            <a:r>
              <a:rPr lang="nl-NL" dirty="0" smtClean="0"/>
              <a:t> </a:t>
            </a:r>
            <a:r>
              <a:rPr lang="nl-NL" dirty="0" err="1" smtClean="0"/>
              <a:t>problems</a:t>
            </a:r>
            <a:r>
              <a:rPr lang="nl-NL" dirty="0" smtClean="0"/>
              <a:t> the </a:t>
            </a:r>
            <a:r>
              <a:rPr lang="nl-NL" dirty="0" err="1" smtClean="0"/>
              <a:t>consequence</a:t>
            </a:r>
            <a:r>
              <a:rPr lang="nl-NL" dirty="0" smtClean="0"/>
              <a:t> of </a:t>
            </a:r>
            <a:r>
              <a:rPr lang="nl-NL" dirty="0" err="1" smtClean="0"/>
              <a:t>contemporary</a:t>
            </a:r>
            <a:r>
              <a:rPr lang="nl-NL" dirty="0" smtClean="0"/>
              <a:t> food </a:t>
            </a:r>
            <a:r>
              <a:rPr lang="nl-NL" dirty="0" err="1" smtClean="0"/>
              <a:t>supply</a:t>
            </a:r>
            <a:r>
              <a:rPr lang="nl-NL" dirty="0" smtClean="0"/>
              <a:t> system </a:t>
            </a:r>
            <a:r>
              <a:rPr lang="nl-NL" dirty="0" err="1" smtClean="0"/>
              <a:t>which</a:t>
            </a:r>
            <a:r>
              <a:rPr lang="nl-NL" dirty="0" smtClean="0"/>
              <a:t> is </a:t>
            </a:r>
            <a:r>
              <a:rPr lang="nl-NL" dirty="0" err="1" smtClean="0"/>
              <a:t>globalised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industrialised</a:t>
            </a:r>
            <a:r>
              <a:rPr lang="nl-NL" dirty="0" smtClean="0"/>
              <a:t> =&gt; ‘</a:t>
            </a:r>
            <a:r>
              <a:rPr lang="nl-NL" dirty="0" err="1" smtClean="0"/>
              <a:t>people</a:t>
            </a:r>
            <a:r>
              <a:rPr lang="nl-NL" dirty="0" smtClean="0"/>
              <a:t> </a:t>
            </a:r>
            <a:r>
              <a:rPr lang="nl-NL" dirty="0" err="1" smtClean="0"/>
              <a:t>don’t</a:t>
            </a:r>
            <a:r>
              <a:rPr lang="nl-NL" dirty="0" smtClean="0"/>
              <a:t> </a:t>
            </a:r>
            <a:r>
              <a:rPr lang="nl-NL" dirty="0" err="1" smtClean="0"/>
              <a:t>know</a:t>
            </a:r>
            <a:r>
              <a:rPr lang="nl-NL" dirty="0" smtClean="0"/>
              <a:t> </a:t>
            </a:r>
            <a:r>
              <a:rPr lang="nl-NL" dirty="0" err="1" smtClean="0"/>
              <a:t>anymore</a:t>
            </a:r>
            <a:r>
              <a:rPr lang="nl-NL" dirty="0" smtClean="0"/>
              <a:t> </a:t>
            </a:r>
            <a:r>
              <a:rPr lang="nl-NL" dirty="0" err="1" smtClean="0"/>
              <a:t>where</a:t>
            </a:r>
            <a:r>
              <a:rPr lang="nl-NL" dirty="0" smtClean="0"/>
              <a:t> </a:t>
            </a:r>
            <a:r>
              <a:rPr lang="nl-NL" dirty="0" err="1" smtClean="0"/>
              <a:t>their</a:t>
            </a:r>
            <a:r>
              <a:rPr lang="nl-NL" dirty="0" smtClean="0"/>
              <a:t> food is </a:t>
            </a:r>
            <a:r>
              <a:rPr lang="nl-NL" dirty="0" err="1" smtClean="0"/>
              <a:t>coming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’</a:t>
            </a:r>
          </a:p>
          <a:p>
            <a:r>
              <a:rPr lang="nl-NL" dirty="0" smtClean="0"/>
              <a:t>response: </a:t>
            </a:r>
            <a:r>
              <a:rPr lang="nl-NL" dirty="0" err="1" smtClean="0"/>
              <a:t>closing</a:t>
            </a:r>
            <a:r>
              <a:rPr lang="nl-NL" dirty="0" smtClean="0"/>
              <a:t> the gap </a:t>
            </a:r>
            <a:r>
              <a:rPr lang="nl-NL" dirty="0" err="1" smtClean="0"/>
              <a:t>between</a:t>
            </a:r>
            <a:r>
              <a:rPr lang="nl-NL" dirty="0" smtClean="0"/>
              <a:t> food producer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consumer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restore</a:t>
            </a:r>
            <a:r>
              <a:rPr lang="nl-NL" dirty="0" smtClean="0"/>
              <a:t> </a:t>
            </a:r>
            <a:r>
              <a:rPr lang="nl-NL" dirty="0" err="1" smtClean="0"/>
              <a:t>their</a:t>
            </a:r>
            <a:r>
              <a:rPr lang="nl-NL" dirty="0" smtClean="0"/>
              <a:t> trust in food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52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Little donkey farm, Beijing</a:t>
            </a:r>
            <a:endParaRPr lang="nl-NL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8408"/>
            <a:ext cx="3144924" cy="2096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310408"/>
            <a:ext cx="2438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439085"/>
            <a:ext cx="3256052" cy="2438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37112"/>
            <a:ext cx="3918324" cy="2411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828" y="1520002"/>
            <a:ext cx="3193339" cy="2125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494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Trust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114800"/>
          </a:xfrm>
        </p:spPr>
        <p:txBody>
          <a:bodyPr/>
          <a:lstStyle/>
          <a:p>
            <a:r>
              <a:rPr lang="en-GB" dirty="0" smtClean="0"/>
              <a:t>trust is an input and output of everyday social interactions when dealing with uncertainty and risk</a:t>
            </a:r>
          </a:p>
          <a:p>
            <a:r>
              <a:rPr lang="en-GB" dirty="0" smtClean="0"/>
              <a:t>people generally act ‘as if trust were in place’ (</a:t>
            </a:r>
            <a:r>
              <a:rPr lang="en-GB" dirty="0" err="1" smtClean="0"/>
              <a:t>Misztal</a:t>
            </a:r>
            <a:r>
              <a:rPr lang="en-GB" dirty="0" smtClean="0"/>
              <a:t>)</a:t>
            </a:r>
          </a:p>
          <a:p>
            <a:r>
              <a:rPr lang="en-GB" dirty="0" smtClean="0"/>
              <a:t>forms of trust (</a:t>
            </a:r>
            <a:r>
              <a:rPr lang="en-GB" dirty="0" err="1" smtClean="0"/>
              <a:t>Giddens</a:t>
            </a:r>
            <a:r>
              <a:rPr lang="en-GB" dirty="0" smtClean="0"/>
              <a:t>):</a:t>
            </a:r>
          </a:p>
          <a:p>
            <a:pPr lvl="1"/>
            <a:r>
              <a:rPr lang="en-GB" dirty="0" smtClean="0"/>
              <a:t>personalised: face-to-face interactions</a:t>
            </a:r>
          </a:p>
          <a:p>
            <a:pPr lvl="1"/>
            <a:r>
              <a:rPr lang="en-GB" dirty="0" smtClean="0"/>
              <a:t>institutionalised: abstract institutions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59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Trust in food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8134672" cy="4114800"/>
          </a:xfrm>
        </p:spPr>
        <p:txBody>
          <a:bodyPr/>
          <a:lstStyle/>
          <a:p>
            <a:r>
              <a:rPr lang="en-GB" dirty="0" smtClean="0"/>
              <a:t>essential because of uncertainty</a:t>
            </a:r>
          </a:p>
          <a:p>
            <a:r>
              <a:rPr lang="en-GB" dirty="0" smtClean="0"/>
              <a:t>means trusting suppliers of food =&gt; a social and not individual definition</a:t>
            </a:r>
          </a:p>
          <a:p>
            <a:r>
              <a:rPr lang="en-GB" dirty="0" smtClean="0"/>
              <a:t>personalised trust through face-to-face interactions between producer and consumer</a:t>
            </a:r>
          </a:p>
          <a:p>
            <a:r>
              <a:rPr lang="en-GB" dirty="0" smtClean="0"/>
              <a:t>institutionalised trust based on formal arrangements, enacted through interactions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64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Trust in food in </a:t>
            </a:r>
            <a:r>
              <a:rPr lang="nl-NL" dirty="0" err="1" smtClean="0"/>
              <a:t>global</a:t>
            </a:r>
            <a:r>
              <a:rPr lang="nl-NL" dirty="0" smtClean="0"/>
              <a:t> </a:t>
            </a:r>
            <a:r>
              <a:rPr lang="nl-NL" dirty="0" err="1" smtClean="0"/>
              <a:t>modernity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globalisation</a:t>
            </a:r>
            <a:r>
              <a:rPr lang="nl-NL" dirty="0" smtClean="0"/>
              <a:t>, </a:t>
            </a:r>
            <a:r>
              <a:rPr lang="nl-NL" dirty="0" err="1" smtClean="0"/>
              <a:t>technological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en-GB" dirty="0" smtClean="0"/>
              <a:t>scientific</a:t>
            </a:r>
            <a:r>
              <a:rPr lang="nl-NL" dirty="0" smtClean="0"/>
              <a:t> </a:t>
            </a:r>
            <a:r>
              <a:rPr lang="nl-NL" dirty="0" err="1" smtClean="0"/>
              <a:t>development</a:t>
            </a:r>
            <a:r>
              <a:rPr lang="nl-NL" dirty="0" smtClean="0"/>
              <a:t> means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relying</a:t>
            </a:r>
            <a:r>
              <a:rPr lang="nl-NL" dirty="0" smtClean="0"/>
              <a:t> on </a:t>
            </a:r>
            <a:r>
              <a:rPr lang="en-GB" dirty="0" smtClean="0"/>
              <a:t>institutionalised</a:t>
            </a:r>
            <a:r>
              <a:rPr lang="nl-NL" dirty="0" smtClean="0"/>
              <a:t> trust is </a:t>
            </a:r>
            <a:r>
              <a:rPr lang="nl-NL" dirty="0" err="1" smtClean="0"/>
              <a:t>inevitable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most </a:t>
            </a:r>
            <a:r>
              <a:rPr lang="nl-NL" dirty="0" err="1" smtClean="0"/>
              <a:t>consumers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most food items </a:t>
            </a:r>
          </a:p>
          <a:p>
            <a:r>
              <a:rPr lang="nl-NL" dirty="0" smtClean="0"/>
              <a:t>multiple </a:t>
            </a:r>
            <a:r>
              <a:rPr lang="nl-NL" dirty="0" err="1" smtClean="0"/>
              <a:t>arrangements</a:t>
            </a:r>
            <a:r>
              <a:rPr lang="nl-NL" dirty="0" smtClean="0"/>
              <a:t> </a:t>
            </a:r>
            <a:r>
              <a:rPr lang="nl-NL" dirty="0" smtClean="0"/>
              <a:t>of </a:t>
            </a:r>
            <a:r>
              <a:rPr lang="nl-NL" dirty="0" err="1" smtClean="0"/>
              <a:t>institutionalised</a:t>
            </a:r>
            <a:r>
              <a:rPr lang="nl-NL" dirty="0" smtClean="0"/>
              <a:t> trust are </a:t>
            </a:r>
            <a:r>
              <a:rPr lang="nl-NL" dirty="0" err="1" smtClean="0"/>
              <a:t>possible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=&gt; different trust regimes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747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Trust-in-food regimes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566720" cy="4114800"/>
          </a:xfrm>
        </p:spPr>
        <p:txBody>
          <a:bodyPr/>
          <a:lstStyle/>
          <a:p>
            <a:r>
              <a:rPr lang="en-GB" dirty="0" err="1" smtClean="0"/>
              <a:t>Sassatelli</a:t>
            </a:r>
            <a:r>
              <a:rPr lang="en-GB" dirty="0" smtClean="0"/>
              <a:t> &amp; Scott: relatively stable sets of definitions and institutional approaches to food safety</a:t>
            </a:r>
          </a:p>
          <a:p>
            <a:r>
              <a:rPr lang="en-GB" dirty="0" smtClean="0"/>
              <a:t>a particular set of connected institutionalised social practices:</a:t>
            </a:r>
          </a:p>
          <a:p>
            <a:pPr lvl="1"/>
            <a:r>
              <a:rPr lang="en-GB" dirty="0" smtClean="0"/>
              <a:t>government-based</a:t>
            </a:r>
          </a:p>
          <a:p>
            <a:pPr lvl="1"/>
            <a:r>
              <a:rPr lang="en-GB" dirty="0" smtClean="0"/>
              <a:t>market-based </a:t>
            </a:r>
          </a:p>
          <a:p>
            <a:pPr lvl="1"/>
            <a:r>
              <a:rPr lang="en-GB" dirty="0" smtClean="0"/>
              <a:t>civil society-based</a:t>
            </a:r>
          </a:p>
          <a:p>
            <a:r>
              <a:rPr lang="en-GB" dirty="0" smtClean="0"/>
              <a:t>all combine governments, markets and civil society (in different ways)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30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TASKPANEKEY" val="886b520a-f213-45e6-ad9f-41caa09da2b0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Tru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M:\My Documents"/>
  <p:tag name="BULLETTYPE" val="3"/>
  <p:tag name="BUBBLENAMEVISIBLE" val="True"/>
  <p:tag name="ALLOWUSERFEEDBACK" val="Fals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PFULLVERSION" val="4.5.1.224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Contemporary">
  <a:themeElements>
    <a:clrScheme name="Contemporary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Contemporar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4618</TotalTime>
  <Words>543</Words>
  <Application>Microsoft Office PowerPoint</Application>
  <PresentationFormat>On-screen Show (4:3)</PresentationFormat>
  <Paragraphs>73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Contemporary</vt:lpstr>
      <vt:lpstr>Trusting at a distance; Consumer trust, food safety and global food supply</vt:lpstr>
      <vt:lpstr>Food scandals a continuing story </vt:lpstr>
      <vt:lpstr>Outline</vt:lpstr>
      <vt:lpstr>Food, trust and crisis</vt:lpstr>
      <vt:lpstr>Little donkey farm, Beijing</vt:lpstr>
      <vt:lpstr>Trust</vt:lpstr>
      <vt:lpstr>Trust in food</vt:lpstr>
      <vt:lpstr>Trust in food in global modernity</vt:lpstr>
      <vt:lpstr>Trust-in-food regimes</vt:lpstr>
      <vt:lpstr>Government-based trust in food regime</vt:lpstr>
      <vt:lpstr>Market-based trust regime</vt:lpstr>
      <vt:lpstr>Civil society-based trust regimes</vt:lpstr>
      <vt:lpstr>Conclusions</vt:lpstr>
      <vt:lpstr>And discussion</vt:lpstr>
      <vt:lpstr>Thank you for your attention</vt:lpstr>
    </vt:vector>
  </TitlesOfParts>
  <Company>WUR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Blue Become Green?  Fish farming and sustainability.</dc:title>
  <dc:creator>oosterveer</dc:creator>
  <cp:lastModifiedBy>Oosterveer, Peter</cp:lastModifiedBy>
  <cp:revision>129</cp:revision>
  <cp:lastPrinted>2013-08-28T07:29:10Z</cp:lastPrinted>
  <dcterms:created xsi:type="dcterms:W3CDTF">2004-10-04T18:45:40Z</dcterms:created>
  <dcterms:modified xsi:type="dcterms:W3CDTF">2013-09-02T13:02:00Z</dcterms:modified>
</cp:coreProperties>
</file>